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4" r:id="rId3"/>
    <p:sldId id="305" r:id="rId4"/>
    <p:sldId id="306" r:id="rId5"/>
    <p:sldId id="257" r:id="rId6"/>
    <p:sldId id="284" r:id="rId7"/>
    <p:sldId id="302" r:id="rId8"/>
    <p:sldId id="303" r:id="rId9"/>
    <p:sldId id="309" r:id="rId10"/>
    <p:sldId id="310" r:id="rId11"/>
    <p:sldId id="259" r:id="rId12"/>
    <p:sldId id="311" r:id="rId13"/>
    <p:sldId id="277" r:id="rId14"/>
    <p:sldId id="260" r:id="rId15"/>
    <p:sldId id="261" r:id="rId16"/>
    <p:sldId id="262" r:id="rId17"/>
    <p:sldId id="286" r:id="rId18"/>
    <p:sldId id="300" r:id="rId19"/>
    <p:sldId id="287" r:id="rId20"/>
    <p:sldId id="288" r:id="rId21"/>
  </p:sldIdLst>
  <p:sldSz cx="9144000" cy="6858000" type="screen4x3"/>
  <p:notesSz cx="6746875" cy="99139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65" autoAdjust="0"/>
  </p:normalViewPr>
  <p:slideViewPr>
    <p:cSldViewPr>
      <p:cViewPr varScale="1">
        <p:scale>
          <a:sx n="73" d="100"/>
          <a:sy n="73" d="100"/>
        </p:scale>
        <p:origin x="43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26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46650" cy="417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5688" y="865188"/>
            <a:ext cx="4635500" cy="3475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150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 cap="flat"/>
        </p:spPr>
      </p:sp>
    </p:spTree>
    <p:extLst>
      <p:ext uri="{BB962C8B-B14F-4D97-AF65-F5344CB8AC3E}">
        <p14:creationId xmlns:p14="http://schemas.microsoft.com/office/powerpoint/2010/main" val="136766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AU" altLang="en-US" sz="2400" smtClean="0"/>
              <a:t>A successful engineer must be able to communicate his findings and ideas to others.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Engineers are in need of communication more than most other professionals.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Clear presentations and reports brings an engineer to the attention of the project leader and management.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AU" altLang="en-US" sz="2400" b="1" i="1" smtClean="0">
                <a:latin typeface="Times New Roman" panose="02020603050405020304" pitchFamily="18" charset="0"/>
              </a:rPr>
              <a:t>The purpose : transmission &amp; reception of information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It is most important not to disregard the receiver of information.</a:t>
            </a:r>
          </a:p>
          <a:p>
            <a:pPr lvl="1">
              <a:spcBef>
                <a:spcPct val="0"/>
              </a:spcBef>
            </a:pPr>
            <a:r>
              <a:rPr lang="en-AU" altLang="en-US" sz="2400" smtClean="0"/>
              <a:t>Information must be in a form that can be understood by the receiver</a:t>
            </a:r>
            <a:r>
              <a:rPr lang="en-AU" altLang="en-US" sz="2800" smtClean="0"/>
              <a:t>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66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83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25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4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7275" y="865188"/>
            <a:ext cx="4632325" cy="3475037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43476" y="2179795"/>
            <a:ext cx="3971924" cy="1435859"/>
          </a:xfrm>
        </p:spPr>
        <p:txBody>
          <a:bodyPr/>
          <a:lstStyle>
            <a:lvl1pPr>
              <a:defRPr sz="1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43476" y="3803349"/>
            <a:ext cx="3971924" cy="1053877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43476" y="5524491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fld id="{E4A4DB07-D2A3-46F3-BCDB-884E2CB2F511}" type="datetime2">
              <a:rPr lang="en-US" smtClean="0"/>
              <a:t>Wednesday, October 08, 2014</a:t>
            </a:fld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43476" y="5843398"/>
            <a:ext cx="3971924" cy="275722"/>
          </a:xfrm>
        </p:spPr>
        <p:txBody>
          <a:bodyPr/>
          <a:lstStyle>
            <a:lvl1pPr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172400" y="6422965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/>
              <a:t>‹#›</a:t>
            </a:fld>
            <a:r>
              <a:rPr lang="en-GB" dirty="0" smtClean="0"/>
              <a:t>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36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rgbClr val="C20024"/>
              </a:buClr>
              <a:buSzPct val="90000"/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1pPr>
            <a:lvl2pPr>
              <a:buClr>
                <a:srgbClr val="C00000"/>
              </a:buClr>
              <a:buSzPct val="80000"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buClr>
                <a:srgbClr val="C20024"/>
              </a:buClr>
              <a:defRPr>
                <a:latin typeface="Century Gothic" panose="020B0502020202020204" pitchFamily="34" charset="0"/>
              </a:defRPr>
            </a:lvl4pPr>
            <a:lvl5pPr marL="1004888" indent="0">
              <a:buNone/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460110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>
                <a:solidFill>
                  <a:schemeClr val="bg1"/>
                </a:solidFill>
              </a:rPr>
              <a:t>‹#›</a:t>
            </a:fld>
            <a:r>
              <a:rPr lang="en-GB" dirty="0" smtClean="0">
                <a:solidFill>
                  <a:schemeClr val="bg1"/>
                </a:solidFill>
              </a:rPr>
              <a:t>/14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452779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>
                <a:solidFill>
                  <a:schemeClr val="bg1"/>
                </a:solidFill>
              </a:rPr>
              <a:t>‹#›</a:t>
            </a:fld>
            <a:r>
              <a:rPr lang="en-GB" dirty="0" smtClean="0">
                <a:solidFill>
                  <a:schemeClr val="bg1"/>
                </a:solidFill>
              </a:rPr>
              <a:t>/14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0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7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9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172400" y="6425555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/>
              <a:t>‹#›</a:t>
            </a:fld>
            <a:r>
              <a:rPr lang="en-GB" dirty="0" smtClean="0"/>
              <a:t>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91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47732" y="6425631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/>
              <a:t>‹#›</a:t>
            </a:fld>
            <a:r>
              <a:rPr lang="en-GB" dirty="0" smtClean="0"/>
              <a:t>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54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100392" y="6453336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/>
              <a:t>‹#›</a:t>
            </a:fld>
            <a:r>
              <a:rPr lang="en-GB" dirty="0" smtClean="0"/>
              <a:t>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1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179257" y="6459686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2A1B34-DDB3-4A1A-A3C1-A40FD4D1F84E}" type="slidenum">
              <a:rPr lang="en-GB" smtClean="0"/>
              <a:t>‹#›</a:t>
            </a:fld>
            <a:r>
              <a:rPr lang="en-GB" dirty="0" smtClean="0"/>
              <a:t>/14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1" fontAlgn="base" hangingPunct="1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algn="ctr"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Support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Mechanisms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Electricity Grid and Wind Turbine Applications</a:t>
            </a:r>
          </a:p>
          <a:p>
            <a:pPr marL="342900" indent="-342900"/>
            <a:endParaRPr lang="en-US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139952" y="3501008"/>
            <a:ext cx="6408737" cy="18351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Erencan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Duymaz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Tuesday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October 13</a:t>
            </a:r>
            <a:r>
              <a:rPr lang="en-US" sz="1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2" y="2492896"/>
            <a:ext cx="6372696" cy="47795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>
              <a:defRPr/>
            </a:pPr>
            <a:r>
              <a:rPr lang="en-US" dirty="0" smtClean="0"/>
              <a:t>Inertia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03647" y="3711878"/>
                <a:ext cx="2330253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711878"/>
                <a:ext cx="2330253" cy="698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08102" y="3664525"/>
                <a:ext cx="1435649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2" y="3664525"/>
                <a:ext cx="1435649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42110" y="4546942"/>
                <a:ext cx="1853328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10" y="4546942"/>
                <a:ext cx="1853328" cy="613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37447" y="4546942"/>
                <a:ext cx="1776961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447" y="4546942"/>
                <a:ext cx="1776961" cy="613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47" y="1481290"/>
            <a:ext cx="5724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7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Balance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15153" cy="37347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88024" y="5952523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44444"/>
                </a:solidFill>
                <a:latin typeface="Roboto"/>
              </a:rPr>
              <a:t>Source: https</a:t>
            </a:r>
            <a:r>
              <a:rPr lang="en-GB" dirty="0">
                <a:solidFill>
                  <a:srgbClr val="444444"/>
                </a:solidFill>
                <a:latin typeface="Roboto"/>
              </a:rPr>
              <a:t>://goo.gl/y6lwc1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Regulating Mechanisms in Grid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48883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Renewable 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80" y="2125181"/>
            <a:ext cx="4236014" cy="2827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25180"/>
            <a:ext cx="4248472" cy="28278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Renewable Sources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9" y="2060848"/>
            <a:ext cx="7620000" cy="3028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 : Synthetic Inertia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9" y="2060848"/>
            <a:ext cx="7620000" cy="30289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5400000">
            <a:off x="7267227" y="1880828"/>
            <a:ext cx="730226" cy="36004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4946" y="1280263"/>
            <a:ext cx="265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/>
              <a:t>Frequency is </a:t>
            </a:r>
            <a:r>
              <a:rPr lang="en-GB" sz="1800" dirty="0" smtClean="0"/>
              <a:t>monitored!</a:t>
            </a:r>
            <a:endParaRPr lang="en-GB" sz="1800" dirty="0"/>
          </a:p>
        </p:txBody>
      </p:sp>
      <p:sp>
        <p:nvSpPr>
          <p:cNvPr id="7" name="Right Arrow 6"/>
          <p:cNvSpPr/>
          <p:nvPr/>
        </p:nvSpPr>
        <p:spPr>
          <a:xfrm rot="2828405">
            <a:off x="818722" y="1620297"/>
            <a:ext cx="586408" cy="36511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45184" y="15914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Decrease speed</a:t>
            </a:r>
            <a:endParaRPr lang="en-GB" sz="1800" dirty="0"/>
          </a:p>
        </p:txBody>
      </p:sp>
      <p:sp>
        <p:nvSpPr>
          <p:cNvPr id="9" name="Right Arrow 8"/>
          <p:cNvSpPr/>
          <p:nvPr/>
        </p:nvSpPr>
        <p:spPr>
          <a:xfrm>
            <a:off x="3203848" y="5089798"/>
            <a:ext cx="2520280" cy="36004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15816" y="5602317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Inject more power </a:t>
            </a:r>
            <a:r>
              <a:rPr lang="en-GB" sz="2000" dirty="0" smtClean="0"/>
              <a:t>to arrest the frequency decrease! 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138"/>
            <a:ext cx="8229600" cy="1025525"/>
          </a:xfrm>
        </p:spPr>
        <p:txBody>
          <a:bodyPr/>
          <a:lstStyle/>
          <a:p>
            <a:pPr>
              <a:defRPr/>
            </a:pPr>
            <a:r>
              <a:rPr lang="en-US" dirty="0"/>
              <a:t>Solution : Synthetic Inertia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48908" y="1844824"/>
                <a:ext cx="104618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908" y="1844824"/>
                <a:ext cx="1046184" cy="399405"/>
              </a:xfrm>
              <a:prstGeom prst="rect">
                <a:avLst/>
              </a:prstGeom>
              <a:blipFill>
                <a:blip r:embed="rId3"/>
                <a:stretch>
                  <a:fillRect l="-5233" r="-1744" b="-2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87824" y="2492896"/>
                <a:ext cx="3166097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92896"/>
                <a:ext cx="316609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4355976" y="2492896"/>
            <a:ext cx="5760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28583" y="3605659"/>
                <a:ext cx="1392111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83" y="3605659"/>
                <a:ext cx="1392111" cy="491738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4021660" y="3511302"/>
            <a:ext cx="576064" cy="731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Conclusion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800" dirty="0" smtClean="0"/>
              <a:t>Frequency and Inertia </a:t>
            </a:r>
            <a:endParaRPr lang="en-US" altLang="en-US" sz="2800" dirty="0" smtClean="0"/>
          </a:p>
          <a:p>
            <a:r>
              <a:rPr lang="en-US" altLang="en-US" sz="2800" dirty="0" smtClean="0"/>
              <a:t>Power Balance </a:t>
            </a:r>
            <a:endParaRPr lang="tr-TR" altLang="en-US" sz="2800" dirty="0" smtClean="0"/>
          </a:p>
          <a:p>
            <a:r>
              <a:rPr lang="en-US" altLang="en-US" sz="2800" dirty="0" smtClean="0"/>
              <a:t>Renewable Sources</a:t>
            </a:r>
          </a:p>
          <a:p>
            <a:r>
              <a:rPr lang="en-US" altLang="en-US" sz="2800" dirty="0" smtClean="0"/>
              <a:t>Synthetic Inertia </a:t>
            </a:r>
          </a:p>
          <a:p>
            <a:r>
              <a:rPr lang="en-US" altLang="en-US" sz="2800" dirty="0" smtClean="0"/>
              <a:t>Its implementation on WTE</a:t>
            </a:r>
            <a:endParaRPr lang="tr-T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Connection of Turkish Power System to Europe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07" y="1350051"/>
            <a:ext cx="6404060" cy="4614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5879" y="606137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Reference [3]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J. Castelló, J. M. Espí, and R. García-Gil, “Development details and performance assessment of a Wind Turbine Emulator,” </a:t>
            </a:r>
            <a:r>
              <a:rPr lang="tr-TR" i="1" dirty="0"/>
              <a:t>Renew. Energy</a:t>
            </a:r>
            <a:r>
              <a:rPr lang="tr-TR" dirty="0"/>
              <a:t>, vol. 86, pp. 848–857, 2016</a:t>
            </a:r>
            <a:r>
              <a:rPr lang="tr-T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A. Ulbig, T. S. Borsche, and G. Andersson, “Analyzing Rotational Inertia, Grid Topology and their Role for Power System Stability,” </a:t>
            </a:r>
            <a:r>
              <a:rPr lang="tr-TR" i="1" dirty="0"/>
              <a:t>IFAC-PapersOnLine</a:t>
            </a:r>
            <a:r>
              <a:rPr lang="tr-TR" dirty="0"/>
              <a:t>, vol. 48, no. 30, pp. 541–547, 2015</a:t>
            </a:r>
            <a:r>
              <a:rPr lang="tr-TR" dirty="0" smtClean="0"/>
              <a:t>.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</a:t>
            </a:r>
            <a:r>
              <a:rPr lang="tr-TR" dirty="0" smtClean="0"/>
              <a:t>.</a:t>
            </a:r>
            <a:r>
              <a:rPr lang="en-GB" dirty="0" smtClean="0"/>
              <a:t> </a:t>
            </a:r>
            <a:r>
              <a:rPr lang="en-GB" dirty="0" err="1" smtClean="0"/>
              <a:t>Güven</a:t>
            </a:r>
            <a:r>
              <a:rPr lang="tr-TR" dirty="0" smtClean="0"/>
              <a:t>, </a:t>
            </a:r>
            <a:r>
              <a:rPr lang="tr-TR" dirty="0"/>
              <a:t>“INTRODUCTION TO POWER SYSTEMS </a:t>
            </a:r>
            <a:r>
              <a:rPr lang="tr-TR" dirty="0" smtClean="0"/>
              <a:t>” </a:t>
            </a:r>
            <a:r>
              <a:rPr lang="tr-TR" i="1" dirty="0"/>
              <a:t>EE 472 POWER SYSTEM ANALYSIS II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70080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BSc</a:t>
            </a:r>
            <a:r>
              <a:rPr lang="en-US" dirty="0">
                <a:cs typeface="Arial" panose="020B0604020202020204" pitchFamily="34" charset="0"/>
              </a:rPr>
              <a:t>. Electrical and Electronics Engineering METU</a:t>
            </a:r>
          </a:p>
          <a:p>
            <a:r>
              <a:rPr lang="en-US" dirty="0" smtClean="0">
                <a:cs typeface="Arial" panose="020B0604020202020204" pitchFamily="34" charset="0"/>
              </a:rPr>
              <a:t>	</a:t>
            </a:r>
            <a:r>
              <a:rPr lang="en-US" sz="1800" dirty="0" smtClean="0">
                <a:cs typeface="Arial" panose="020B0604020202020204" pitchFamily="34" charset="0"/>
              </a:rPr>
              <a:t>Power Systems and Power Electronics 2010-2016</a:t>
            </a:r>
            <a:endParaRPr lang="en-US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MSc</a:t>
            </a:r>
            <a:r>
              <a:rPr lang="en-US" dirty="0">
                <a:cs typeface="Arial" panose="020B0604020202020204" pitchFamily="34" charset="0"/>
              </a:rPr>
              <a:t>. Electrical and Electronics Engineering METU</a:t>
            </a:r>
          </a:p>
          <a:p>
            <a:r>
              <a:rPr lang="en-US" dirty="0" smtClean="0">
                <a:cs typeface="Arial" panose="020B0604020202020204" pitchFamily="34" charset="0"/>
              </a:rPr>
              <a:t>	</a:t>
            </a:r>
            <a:r>
              <a:rPr lang="en-US" sz="1800" dirty="0" smtClean="0">
                <a:cs typeface="Arial" panose="020B0604020202020204" pitchFamily="34" charset="0"/>
              </a:rPr>
              <a:t>Power </a:t>
            </a:r>
            <a:r>
              <a:rPr lang="en-US" sz="1800" dirty="0">
                <a:cs typeface="Arial" panose="020B0604020202020204" pitchFamily="34" charset="0"/>
              </a:rPr>
              <a:t>Electronics and Electric </a:t>
            </a:r>
            <a:r>
              <a:rPr lang="en-US" sz="1800" dirty="0" smtClean="0">
                <a:cs typeface="Arial" panose="020B0604020202020204" pitchFamily="34" charset="0"/>
              </a:rPr>
              <a:t>Machines 2016-2018 (Expected)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397694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Researcher at </a:t>
            </a:r>
            <a:r>
              <a:rPr lang="en-US" dirty="0" err="1" smtClean="0">
                <a:cs typeface="Arial" panose="020B0604020202020204" pitchFamily="34" charset="0"/>
              </a:rPr>
              <a:t>PowerLab</a:t>
            </a:r>
            <a:r>
              <a:rPr lang="en-US" dirty="0" smtClean="0">
                <a:cs typeface="Arial" panose="020B0604020202020204" pitchFamily="34" charset="0"/>
              </a:rPr>
              <a:t> Research Group</a:t>
            </a:r>
          </a:p>
          <a:p>
            <a:r>
              <a:rPr lang="en-US" dirty="0" smtClean="0">
                <a:cs typeface="Arial" panose="020B0604020202020204" pitchFamily="34" charset="0"/>
              </a:rPr>
              <a:t>Aug 2016 - Present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87925"/>
          </a:xfrm>
        </p:spPr>
        <p:txBody>
          <a:bodyPr/>
          <a:lstStyle/>
          <a:p>
            <a:r>
              <a:rPr lang="tr-TR" sz="3200" dirty="0" smtClean="0">
                <a:latin typeface="Arial" pitchFamily="34" charset="0"/>
                <a:cs typeface="Arial" pitchFamily="34" charset="0"/>
              </a:rPr>
              <a:t>Thank </a:t>
            </a:r>
            <a:r>
              <a:rPr lang="tr-TR" sz="3200" dirty="0" smtClean="0">
                <a:latin typeface="Arial" pitchFamily="34" charset="0"/>
                <a:cs typeface="Arial" pitchFamily="34" charset="0"/>
              </a:rPr>
              <a:t>you!</a:t>
            </a:r>
            <a:endParaRPr lang="tr-T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 descr="C:\Users\erencan\Dropbox\DERSLER\2016-2017 Spring\EE590\Technical Presentation\Images\question-mark_318-528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60312"/>
            <a:ext cx="3582838" cy="35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PowerLab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628800"/>
            <a:ext cx="7704856" cy="43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PowerLab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3" y="1758653"/>
            <a:ext cx="3024336" cy="2268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3" y="4026905"/>
            <a:ext cx="3024336" cy="226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9" y="1758653"/>
            <a:ext cx="2551784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243111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ARC-300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82375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E-101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537282" y="3796072"/>
            <a:ext cx="1001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C-114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2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025525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Outline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0808"/>
            <a:ext cx="8011616" cy="41148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Renewable Energy Today</a:t>
            </a:r>
          </a:p>
          <a:p>
            <a:pPr>
              <a:defRPr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Renewable Energy Challenges</a:t>
            </a:r>
          </a:p>
          <a:p>
            <a:pPr>
              <a:defRPr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and Inertia in </a:t>
            </a:r>
            <a:r>
              <a:rPr lang="tr-T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Electricity G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</a:p>
          <a:p>
            <a:pPr>
              <a:defRPr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Dynamics</a:t>
            </a:r>
            <a:endParaRPr lang="tr-T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tr-T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Synthetic Inertia Implementation in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Wind Turbines</a:t>
            </a:r>
          </a:p>
          <a:p>
            <a:pPr>
              <a:defRPr/>
            </a:pP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Applications</a:t>
            </a:r>
            <a:endParaRPr lang="tr-T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Renewable Energy Today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3356992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To achieve this, EU countries have committed to reaching their own national 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renewables targets ranging </a:t>
            </a:r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from 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10% in Malta to 49% in Sweden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827584" y="1628800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The target to be reached by 2020 for the EU is a share of 20% energy from renewable sources in gross final consumption of energy.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Renewable Energy Today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72" y="1484784"/>
            <a:ext cx="6114256" cy="4325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00" y="5890385"/>
            <a:ext cx="77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 EU countries have already reached 2020 targets!!!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83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Renewable Energy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111" y="328498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the past;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Government buys whatever they generate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Free to disconnect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ancillary services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99186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Uncertain Power Generation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Primary or Secondary controls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48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2" y="2276872"/>
            <a:ext cx="3644627" cy="240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70" y="2564904"/>
            <a:ext cx="3772100" cy="15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FF0000"/>
      </a:dk2>
      <a:lt2>
        <a:srgbClr val="E2DFCC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TU_EEE_Presentation_Template.potx" id="{E6E03A91-F1FA-4A98-8BA7-ECDF9C3E2C0E}" vid="{82D5DDE7-B8CD-45DF-8E92-2FA8F65DCE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Chapter-8</Template>
  <TotalTime>1472215660</TotalTime>
  <Pages>17</Pages>
  <Words>433</Words>
  <Application>Microsoft Office PowerPoint</Application>
  <PresentationFormat>On-screen Show (4:3)</PresentationFormat>
  <Paragraphs>74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 (Headings)</vt:lpstr>
      <vt:lpstr>Cambria Math</vt:lpstr>
      <vt:lpstr>Century Gothic</vt:lpstr>
      <vt:lpstr>Constantia</vt:lpstr>
      <vt:lpstr>Roboto</vt:lpstr>
      <vt:lpstr>Times New Roman</vt:lpstr>
      <vt:lpstr>Verdana</vt:lpstr>
      <vt:lpstr>Wingdings 2</vt:lpstr>
      <vt:lpstr>Flow</vt:lpstr>
      <vt:lpstr>PowerPoint Presentation</vt:lpstr>
      <vt:lpstr>About Me</vt:lpstr>
      <vt:lpstr>About PowerLab</vt:lpstr>
      <vt:lpstr>About PowerLab</vt:lpstr>
      <vt:lpstr>Outline </vt:lpstr>
      <vt:lpstr>Renewable Energy Today</vt:lpstr>
      <vt:lpstr>Renewable Energy Today</vt:lpstr>
      <vt:lpstr>Renewable Energy Challenges</vt:lpstr>
      <vt:lpstr>Frequency</vt:lpstr>
      <vt:lpstr>PowerPoint Presentation</vt:lpstr>
      <vt:lpstr>Power Balance </vt:lpstr>
      <vt:lpstr>Frequency Regulating Mechanisms in Grid</vt:lpstr>
      <vt:lpstr>Renewable Sources</vt:lpstr>
      <vt:lpstr>Renewable Sources</vt:lpstr>
      <vt:lpstr>Solution : Synthetic Inertia</vt:lpstr>
      <vt:lpstr>Solution : Synthetic Inertia</vt:lpstr>
      <vt:lpstr>Conclusion</vt:lpstr>
      <vt:lpstr>Connection of Turkish Power System to Europe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subject/>
  <dc:creator>Tayfun AKIN</dc:creator>
  <cp:keywords/>
  <dc:description/>
  <cp:lastModifiedBy>erencan duymaz</cp:lastModifiedBy>
  <cp:revision>109</cp:revision>
  <cp:lastPrinted>1999-12-15T11:28:31Z</cp:lastPrinted>
  <dcterms:created xsi:type="dcterms:W3CDTF">1997-02-27T23:34:28Z</dcterms:created>
  <dcterms:modified xsi:type="dcterms:W3CDTF">2017-10-10T18:59:51Z</dcterms:modified>
</cp:coreProperties>
</file>