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31"/>
  </p:notesMasterIdLst>
  <p:handoutMasterIdLst>
    <p:handoutMasterId r:id="rId32"/>
  </p:handoutMasterIdLst>
  <p:sldIdLst>
    <p:sldId id="256" r:id="rId2"/>
    <p:sldId id="257" r:id="rId3"/>
    <p:sldId id="259" r:id="rId4"/>
    <p:sldId id="273" r:id="rId5"/>
    <p:sldId id="272" r:id="rId6"/>
    <p:sldId id="275" r:id="rId7"/>
    <p:sldId id="276" r:id="rId8"/>
    <p:sldId id="260" r:id="rId9"/>
    <p:sldId id="290" r:id="rId10"/>
    <p:sldId id="266" r:id="rId11"/>
    <p:sldId id="277" r:id="rId12"/>
    <p:sldId id="283" r:id="rId13"/>
    <p:sldId id="267" r:id="rId14"/>
    <p:sldId id="284" r:id="rId15"/>
    <p:sldId id="285" r:id="rId16"/>
    <p:sldId id="289" r:id="rId17"/>
    <p:sldId id="288" r:id="rId18"/>
    <p:sldId id="287" r:id="rId19"/>
    <p:sldId id="279" r:id="rId20"/>
    <p:sldId id="280" r:id="rId21"/>
    <p:sldId id="282" r:id="rId22"/>
    <p:sldId id="281" r:id="rId23"/>
    <p:sldId id="264" r:id="rId24"/>
    <p:sldId id="278" r:id="rId25"/>
    <p:sldId id="268" r:id="rId26"/>
    <p:sldId id="261" r:id="rId27"/>
    <p:sldId id="262" r:id="rId28"/>
    <p:sldId id="286" r:id="rId29"/>
    <p:sldId id="263" r:id="rId30"/>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p:cViewPr varScale="1">
        <p:scale>
          <a:sx n="59" d="100"/>
          <a:sy n="59" d="100"/>
        </p:scale>
        <p:origin x="171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Converter</a:t>
            </a:r>
            <a:r>
              <a:rPr lang="tr-TR" altLang="en-US" baseline="0" dirty="0" smtClean="0"/>
              <a:t> Limit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Main contribution of the wind turbine is in between the wind speed range of 3-10m/s.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Main contribution of the wind turbine is in between the wind speed range of 3-10m/s.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678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07398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882592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043029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a:t>
            </a:r>
            <a:r>
              <a:rPr lang="tr-TR" altLang="en-US" baseline="0" dirty="0" smtClean="0"/>
              <a:t>investigates </a:t>
            </a:r>
            <a:r>
              <a:rPr lang="tr-TR" altLang="en-US" baseline="0" dirty="0" smtClean="0"/>
              <a:t>the relation between speed and the power</a:t>
            </a:r>
            <a:r>
              <a:rPr lang="tr-TR" altLang="en-US" baseline="0" dirty="0" smtClean="0"/>
              <a:t>. As the frequency decreases, generator slows down and this creates an increase in the active power output.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50305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1700808"/>
            <a:ext cx="8468542" cy="2592288"/>
          </a:xfrm>
        </p:spPr>
      </p:pic>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556792"/>
            <a:ext cx="8229600" cy="3336830"/>
          </a:xfrm>
        </p:spPr>
      </p:pic>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xmlns:a14="http://schemas.microsoft.com/office/drawing/2010/main">
        <mc:Choice Requires="a14">
          <p:sp>
            <p:nvSpPr>
              <p:cNvPr id="6" name="Rectangle 5"/>
              <p:cNvSpPr/>
              <p:nvPr/>
            </p:nvSpPr>
            <p:spPr>
              <a:xfrm>
                <a:off x="3556332" y="4445912"/>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3556332" y="4445912"/>
                <a:ext cx="2031325" cy="491738"/>
              </a:xfrm>
              <a:prstGeom prst="rect">
                <a:avLst/>
              </a:prstGeom>
              <a:blipFill>
                <a:blip r:embed="rId4"/>
                <a:stretch>
                  <a:fillRect l="-599" t="-9877" b="-2098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094666" y="4937650"/>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9" name="Rectangle 8"/>
              <p:cNvSpPr>
                <a:spLocks noRot="1" noChangeAspect="1" noMove="1" noResize="1" noEditPoints="1" noAdjustHandles="1" noChangeArrowheads="1" noChangeShapeType="1" noTextEdit="1"/>
              </p:cNvSpPr>
              <p:nvPr/>
            </p:nvSpPr>
            <p:spPr>
              <a:xfrm>
                <a:off x="3094666" y="4937650"/>
                <a:ext cx="2954655" cy="461665"/>
              </a:xfrm>
              <a:prstGeom prst="rect">
                <a:avLst/>
              </a:prstGeom>
              <a:blipFill>
                <a:blip r:embed="rId5"/>
                <a:stretch>
                  <a:fillRect l="-620" t="-9211" b="-3026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98982" y="5499511"/>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10" name="Rectangle 9"/>
              <p:cNvSpPr>
                <a:spLocks noRot="1" noChangeAspect="1" noMove="1" noResize="1" noEditPoints="1" noAdjustHandles="1" noChangeArrowheads="1" noChangeShapeType="1" noTextEdit="1"/>
              </p:cNvSpPr>
              <p:nvPr/>
            </p:nvSpPr>
            <p:spPr>
              <a:xfrm>
                <a:off x="3098982" y="5499511"/>
                <a:ext cx="2954655" cy="461665"/>
              </a:xfrm>
              <a:prstGeom prst="rect">
                <a:avLst/>
              </a:prstGeom>
              <a:blipFill>
                <a:blip r:embed="rId6"/>
                <a:stretch>
                  <a:fillRect l="-412" t="-9211" b="-30263"/>
                </a:stretch>
              </a:blipFill>
            </p:spPr>
            <p:txBody>
              <a:bodyPr/>
              <a:lstStyle/>
              <a:p>
                <a:r>
                  <a:rPr lang="tr-TR">
                    <a:noFill/>
                  </a:rPr>
                  <a:t> </a:t>
                </a:r>
              </a:p>
            </p:txBody>
          </p:sp>
        </mc:Fallback>
      </mc:AlternateContent>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3556332" y="4445912"/>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3556332" y="4445912"/>
                <a:ext cx="2031325" cy="491738"/>
              </a:xfrm>
              <a:prstGeom prst="rect">
                <a:avLst/>
              </a:prstGeom>
              <a:blipFill>
                <a:blip r:embed="rId3"/>
                <a:stretch>
                  <a:fillRect l="-599" t="-9877" b="-2098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094666" y="4937650"/>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9" name="Rectangle 8"/>
              <p:cNvSpPr>
                <a:spLocks noRot="1" noChangeAspect="1" noMove="1" noResize="1" noEditPoints="1" noAdjustHandles="1" noChangeArrowheads="1" noChangeShapeType="1" noTextEdit="1"/>
              </p:cNvSpPr>
              <p:nvPr/>
            </p:nvSpPr>
            <p:spPr>
              <a:xfrm>
                <a:off x="3094666" y="4937650"/>
                <a:ext cx="2954655" cy="461665"/>
              </a:xfrm>
              <a:prstGeom prst="rect">
                <a:avLst/>
              </a:prstGeom>
              <a:blipFill>
                <a:blip r:embed="rId4"/>
                <a:stretch>
                  <a:fillRect l="-620" t="-9211" b="-3026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98982" y="5499511"/>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10" name="Rectangle 9"/>
              <p:cNvSpPr>
                <a:spLocks noRot="1" noChangeAspect="1" noMove="1" noResize="1" noEditPoints="1" noAdjustHandles="1" noChangeArrowheads="1" noChangeShapeType="1" noTextEdit="1"/>
              </p:cNvSpPr>
              <p:nvPr/>
            </p:nvSpPr>
            <p:spPr>
              <a:xfrm>
                <a:off x="3098982" y="5499511"/>
                <a:ext cx="2954655" cy="461665"/>
              </a:xfrm>
              <a:prstGeom prst="rect">
                <a:avLst/>
              </a:prstGeom>
              <a:blipFill>
                <a:blip r:embed="rId5"/>
                <a:stretch>
                  <a:fillRect l="-412" t="-9211" b="-30263"/>
                </a:stretch>
              </a:blipFill>
            </p:spPr>
            <p:txBody>
              <a:bodyPr/>
              <a:lstStyle/>
              <a:p>
                <a:r>
                  <a:rPr lang="tr-TR">
                    <a:noFill/>
                  </a:rPr>
                  <a:t> </a:t>
                </a:r>
              </a:p>
            </p:txBody>
          </p:sp>
        </mc:Fallback>
      </mc:AlternateContent>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1259632" y="1376735"/>
            <a:ext cx="6645042" cy="4987925"/>
          </a:xfrm>
        </p:spPr>
      </p:pic>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50" b="0" i="0" u="none" strike="noStrike" kern="1200" cap="none" spc="0" normalizeH="0" baseline="0" noProof="0" dirty="0" smtClean="0">
                <a:ln>
                  <a:noFill/>
                </a:ln>
                <a:solidFill>
                  <a:srgbClr val="F2F2F2"/>
                </a:solidFill>
                <a:effectLst/>
                <a:uLnTx/>
                <a:uFillTx/>
                <a:latin typeface="Century Gothic" panose="020B0502020202020204" pitchFamily="34" charset="0"/>
                <a:ea typeface="+mn-ea"/>
                <a:cs typeface="+mn-cs"/>
              </a:rPr>
              <a:t>18.01.2019</a:t>
            </a:r>
            <a:endParaRPr kumimoji="0" lang="en-US" sz="115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8F797-6006-4DDA-AFE9-456F280FE6C5}" type="slidenum">
              <a:rPr kumimoji="0" lang="en-US" sz="1200" b="0" i="0" u="none" strike="noStrike" kern="1200" cap="none" spc="0" normalizeH="0" baseline="0" noProof="0" smtClean="0">
                <a:ln>
                  <a:noFill/>
                </a:ln>
                <a:solidFill>
                  <a:srgbClr val="F2F2F2"/>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rgbClr val="F2F2F2"/>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556793"/>
            <a:ext cx="4892477" cy="36724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4059" y="1556793"/>
            <a:ext cx="4892477" cy="3672408"/>
          </a:xfrm>
          <a:prstGeom prst="rect">
            <a:avLst/>
          </a:prstGeom>
        </p:spPr>
      </p:pic>
    </p:spTree>
    <p:extLst>
      <p:ext uri="{BB962C8B-B14F-4D97-AF65-F5344CB8AC3E}">
        <p14:creationId xmlns:p14="http://schemas.microsoft.com/office/powerpoint/2010/main" val="11563785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17</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73" y="3873144"/>
            <a:ext cx="5226868" cy="24909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06428"/>
            <a:ext cx="5305615" cy="2528518"/>
          </a:xfrm>
          <a:prstGeom prst="rect">
            <a:avLst/>
          </a:prstGeom>
        </p:spPr>
      </p:pic>
    </p:spTree>
    <p:extLst>
      <p:ext uri="{BB962C8B-B14F-4D97-AF65-F5344CB8AC3E}">
        <p14:creationId xmlns:p14="http://schemas.microsoft.com/office/powerpoint/2010/main" val="40241071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96" y="3717032"/>
            <a:ext cx="5544616" cy="264241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296" y="1363663"/>
            <a:ext cx="5297800" cy="2524793"/>
          </a:xfrm>
          <a:prstGeom prst="rect">
            <a:avLst/>
          </a:prstGeom>
        </p:spPr>
      </p:pic>
    </p:spTree>
    <p:extLst>
      <p:ext uri="{BB962C8B-B14F-4D97-AF65-F5344CB8AC3E}">
        <p14:creationId xmlns:p14="http://schemas.microsoft.com/office/powerpoint/2010/main" val="341974385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707043" cy="4987925"/>
          </a:xfrm>
        </p:spPr>
      </p:pic>
      <p:sp>
        <p:nvSpPr>
          <p:cNvPr id="6" name="TextBox 5"/>
          <p:cNvSpPr txBox="1"/>
          <p:nvPr/>
        </p:nvSpPr>
        <p:spPr>
          <a:xfrm>
            <a:off x="5950496" y="3272254"/>
            <a:ext cx="273630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r>
              <a:rPr lang="tr-TR" dirty="0" smtClean="0"/>
              <a:t>Reduced Inertia Case</a:t>
            </a:r>
            <a:endParaRPr lang="tr-TR"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tr-TR" sz="2400" dirty="0" smtClean="0">
                <a:latin typeface="Arial" panose="020B0604020202020204" pitchFamily="34" charset="0"/>
                <a:cs typeface="Arial" panose="020B0604020202020204" pitchFamily="34" charset="0"/>
              </a:rPr>
              <a:t>Renewable </a:t>
            </a:r>
            <a:r>
              <a:rPr lang="tr-TR" sz="2400" dirty="0" smtClean="0">
                <a:latin typeface="Arial" panose="020B0604020202020204" pitchFamily="34" charset="0"/>
                <a:cs typeface="Arial" panose="020B0604020202020204" pitchFamily="34" charset="0"/>
              </a:rPr>
              <a:t>Energy Problems</a:t>
            </a:r>
          </a:p>
          <a:p>
            <a:pPr lvl="1">
              <a:defRPr/>
            </a:pPr>
            <a:r>
              <a:rPr lang="tr-TR" sz="2400" dirty="0" smtClean="0">
                <a:latin typeface="Arial" panose="020B0604020202020204" pitchFamily="34" charset="0"/>
                <a:cs typeface="Arial" panose="020B0604020202020204" pitchFamily="34" charset="0"/>
              </a:rPr>
              <a:t>Grid Inertia, Frequency and Inertial Support</a:t>
            </a:r>
          </a:p>
          <a:p>
            <a:pPr lvl="1">
              <a:defRPr/>
            </a:pPr>
            <a:r>
              <a:rPr lang="tr-TR" sz="2400" dirty="0" smtClean="0">
                <a:latin typeface="Arial" panose="020B0604020202020204" pitchFamily="34" charset="0"/>
                <a:cs typeface="Arial" panose="020B0604020202020204" pitchFamily="34" charset="0"/>
              </a:rPr>
              <a:t>Wind Turbine Modelling</a:t>
            </a:r>
          </a:p>
          <a:p>
            <a:pPr lvl="1">
              <a:defRPr/>
            </a:pPr>
            <a:r>
              <a:rPr lang="tr-TR" sz="2400" dirty="0" smtClean="0">
                <a:latin typeface="Arial" panose="020B0604020202020204" pitchFamily="34" charset="0"/>
                <a:cs typeface="Arial" panose="020B0604020202020204" pitchFamily="34" charset="0"/>
              </a:rPr>
              <a:t>Fast Inertial Support</a:t>
            </a:r>
          </a:p>
          <a:p>
            <a:pPr lvl="1">
              <a:defRPr/>
            </a:pPr>
            <a:r>
              <a:rPr lang="tr-TR" sz="2400" dirty="0" smtClean="0">
                <a:latin typeface="Arial" panose="020B0604020202020204" pitchFamily="34" charset="0"/>
                <a:cs typeface="Arial" panose="020B0604020202020204" pitchFamily="34" charset="0"/>
              </a:rPr>
              <a:t>Synthetic Inertia Support</a:t>
            </a:r>
          </a:p>
          <a:p>
            <a:pPr lvl="1">
              <a:defRPr/>
            </a:pPr>
            <a:r>
              <a:rPr lang="tr-TR" sz="2400" dirty="0" smtClean="0">
                <a:latin typeface="Arial" panose="020B0604020202020204" pitchFamily="34" charset="0"/>
                <a:cs typeface="Arial" panose="020B0604020202020204" pitchFamily="34" charset="0"/>
              </a:rPr>
              <a:t>Economical </a:t>
            </a:r>
            <a:r>
              <a:rPr lang="tr-TR" sz="2400" dirty="0" smtClean="0">
                <a:latin typeface="Arial" panose="020B0604020202020204" pitchFamily="34" charset="0"/>
                <a:cs typeface="Arial" panose="020B0604020202020204" pitchFamily="34" charset="0"/>
              </a:rPr>
              <a:t>Perspective</a:t>
            </a:r>
          </a:p>
          <a:p>
            <a:pPr lvl="1">
              <a:defRPr/>
            </a:pPr>
            <a:r>
              <a:rPr lang="tr-TR" sz="2400" dirty="0" smtClean="0">
                <a:latin typeface="Arial" panose="020B0604020202020204" pitchFamily="34" charset="0"/>
                <a:cs typeface="Arial" panose="020B0604020202020204" pitchFamily="34" charset="0"/>
              </a:rPr>
              <a:t>Conclusion</a:t>
            </a:r>
            <a:endParaRPr lang="en-US" sz="24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916832"/>
            <a:ext cx="4572000" cy="3429000"/>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5823" y="1996666"/>
            <a:ext cx="4465554" cy="3349166"/>
          </a:xfrm>
          <a:prstGeom prst="rect">
            <a:avLst/>
          </a:prstGeom>
        </p:spPr>
      </p:pic>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14" name="TextBox 13"/>
          <p:cNvSpPr txBox="1"/>
          <p:nvPr/>
        </p:nvSpPr>
        <p:spPr>
          <a:xfrm>
            <a:off x="457199" y="5443406"/>
            <a:ext cx="8153680" cy="830997"/>
          </a:xfrm>
          <a:prstGeom prst="rect">
            <a:avLst/>
          </a:prstGeom>
          <a:noFill/>
        </p:spPr>
        <p:txBody>
          <a:bodyPr wrap="square" rtlCol="0">
            <a:spAutoFit/>
          </a:bodyPr>
          <a:lstStyle/>
          <a:p>
            <a:r>
              <a:rPr lang="tr-TR" dirty="0" smtClean="0"/>
              <a:t>The aggregated inertia constant can be improved with synthetic inertia implementation.</a:t>
            </a:r>
            <a:endParaRPr lang="tr-TR"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363663"/>
            <a:ext cx="6306177" cy="4729633"/>
          </a:xfrm>
        </p:spPr>
      </p:pic>
      <p:graphicFrame>
        <p:nvGraphicFramePr>
          <p:cNvPr id="4" name="Table 3"/>
          <p:cNvGraphicFramePr>
            <a:graphicFrameLocks noGrp="1"/>
          </p:cNvGraphicFramePr>
          <p:nvPr>
            <p:extLst>
              <p:ext uri="{D42A27DB-BD31-4B8C-83A1-F6EECF244321}">
                <p14:modId xmlns:p14="http://schemas.microsoft.com/office/powerpoint/2010/main" val="206889318"/>
              </p:ext>
            </p:extLst>
          </p:nvPr>
        </p:nvGraphicFramePr>
        <p:xfrm>
          <a:off x="383952" y="2204865"/>
          <a:ext cx="2603872" cy="3267913"/>
        </p:xfrm>
        <a:graphic>
          <a:graphicData uri="http://schemas.openxmlformats.org/drawingml/2006/table">
            <a:tbl>
              <a:tblPr>
                <a:tableStyleId>{5C22544A-7EE6-4342-B048-85BDC9FD1C3A}</a:tableStyleId>
              </a:tblPr>
              <a:tblGrid>
                <a:gridCol w="1170648">
                  <a:extLst>
                    <a:ext uri="{9D8B030D-6E8A-4147-A177-3AD203B41FA5}">
                      <a16:colId xmlns:a16="http://schemas.microsoft.com/office/drawing/2014/main" val="177217349"/>
                    </a:ext>
                  </a:extLst>
                </a:gridCol>
                <a:gridCol w="1433224">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7760" y="1449388"/>
            <a:ext cx="4508479" cy="4987925"/>
          </a:xfrm>
        </p:spPr>
      </p:pic>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a:t>
            </a:r>
            <a:r>
              <a:rPr lang="tr-TR" dirty="0" smtClean="0">
                <a:latin typeface="Arial" panose="020B0604020202020204" pitchFamily="34" charset="0"/>
                <a:cs typeface="Arial" panose="020B0604020202020204" pitchFamily="34" charset="0"/>
              </a:rPr>
              <a:t>the increased </a:t>
            </a:r>
            <a:r>
              <a:rPr lang="tr-TR" dirty="0" smtClean="0">
                <a:latin typeface="Arial" panose="020B0604020202020204" pitchFamily="34" charset="0"/>
                <a:cs typeface="Arial" panose="020B0604020202020204" pitchFamily="34" charset="0"/>
              </a:rPr>
              <a:t>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might convince the energy provider since it creates a significant rise on the profit (8.2% increase with 0.3¢/kWh).</a:t>
            </a:r>
            <a:endParaRPr lang="tr-TR" dirty="0" smtClean="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Conclusions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sp>
        <p:nvSpPr>
          <p:cNvPr id="4" name="Content Placeholder 3"/>
          <p:cNvSpPr>
            <a:spLocks noGrp="1"/>
          </p:cNvSpPr>
          <p:nvPr>
            <p:ph idx="1"/>
          </p:nvPr>
        </p:nvSpPr>
        <p:spPr/>
        <p:txBody>
          <a:bodyPr/>
          <a:lstStyle/>
          <a:p>
            <a:r>
              <a:rPr lang="en-GB" dirty="0" smtClean="0">
                <a:latin typeface="Arial" panose="020B0604020202020204" pitchFamily="34" charset="0"/>
                <a:cs typeface="Arial" panose="020B0604020202020204" pitchFamily="34" charset="0"/>
              </a:rPr>
              <a:t>Renewable energy systems should possess the inertial support capability to avoid the reduction in the grid inertia.</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Inertial support capability of wind turbines with FSPC </a:t>
            </a:r>
            <a:r>
              <a:rPr lang="en-GB" dirty="0" smtClean="0">
                <a:latin typeface="Arial" panose="020B0604020202020204" pitchFamily="34" charset="0"/>
                <a:cs typeface="Arial" panose="020B0604020202020204" pitchFamily="34" charset="0"/>
              </a:rPr>
              <a:t>is limited with 10% in high wind speeds. Maximum increase occurs in 6.5m/s with 48% increase. Average contribution is 30%.</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Wind turbine can emulate the inertia constant H=10m/s for the whole speed range. </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Grid stored kinetic energy can be improved by 8% with the synthetic inertia implementation.</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Energy providers cannot be convinced with solutions based on the additional payments but methods based on additional incentives.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498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29</a:t>
            </a:fld>
            <a:endParaRPr lang="en-US" dirty="0"/>
          </a:p>
        </p:txBody>
      </p:sp>
      <p:sp>
        <p:nvSpPr>
          <p:cNvPr id="4" name="Content Placeholder 3"/>
          <p:cNvSpPr>
            <a:spLocks noGrp="1"/>
          </p:cNvSpPr>
          <p:nvPr>
            <p:ph idx="1"/>
          </p:nvPr>
        </p:nvSpPr>
        <p:spPr/>
        <p:txBody>
          <a:bodyPr/>
          <a:lstStyle/>
          <a:p>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tr-TR" sz="2000" dirty="0" smtClean="0">
                <a:latin typeface="Arial" panose="020B0604020202020204" pitchFamily="34" charset="0"/>
                <a:cs typeface="Arial" panose="020B0604020202020204" pitchFamily="34" charset="0"/>
              </a:rPr>
              <a:t>Benefits:</a:t>
            </a:r>
          </a:p>
          <a:p>
            <a:pPr lvl="3">
              <a:defRPr/>
            </a:pPr>
            <a:r>
              <a:rPr lang="tr-TR" sz="2000" dirty="0" smtClean="0">
                <a:latin typeface="Arial" panose="020B0604020202020204" pitchFamily="34" charset="0"/>
                <a:cs typeface="Arial" panose="020B0604020202020204" pitchFamily="34" charset="0"/>
              </a:rPr>
              <a:t>Fossil </a:t>
            </a:r>
            <a:r>
              <a:rPr lang="tr-TR" sz="2000" dirty="0">
                <a:latin typeface="Arial" panose="020B0604020202020204" pitchFamily="34" charset="0"/>
                <a:cs typeface="Arial" panose="020B0604020202020204" pitchFamily="34" charset="0"/>
              </a:rPr>
              <a:t>Fuel Usage</a:t>
            </a:r>
          </a:p>
          <a:p>
            <a:pPr lvl="3">
              <a:defRPr/>
            </a:pPr>
            <a:r>
              <a:rPr lang="tr-TR" sz="2000" dirty="0">
                <a:latin typeface="Arial" panose="020B0604020202020204" pitchFamily="34" charset="0"/>
                <a:cs typeface="Arial" panose="020B0604020202020204" pitchFamily="34" charset="0"/>
              </a:rPr>
              <a:t>CO</a:t>
            </a:r>
            <a:r>
              <a:rPr lang="tr-TR" sz="2000" baseline="-25000" dirty="0">
                <a:latin typeface="Arial" panose="020B0604020202020204" pitchFamily="34" charset="0"/>
                <a:cs typeface="Arial" panose="020B0604020202020204" pitchFamily="34" charset="0"/>
              </a:rPr>
              <a:t>2</a:t>
            </a:r>
            <a:r>
              <a:rPr lang="tr-TR" sz="2000" dirty="0">
                <a:latin typeface="Arial" panose="020B0604020202020204" pitchFamily="34" charset="0"/>
                <a:cs typeface="Arial" panose="020B0604020202020204" pitchFamily="34" charset="0"/>
              </a:rPr>
              <a:t> Emission</a:t>
            </a:r>
          </a:p>
          <a:p>
            <a:pPr lvl="1">
              <a:defRPr/>
            </a:pPr>
            <a:endParaRPr lang="tr-TR" sz="2000" dirty="0" smtClean="0">
              <a:latin typeface="Arial" panose="020B0604020202020204" pitchFamily="34" charset="0"/>
              <a:cs typeface="Arial" panose="020B0604020202020204" pitchFamily="34" charset="0"/>
            </a:endParaRPr>
          </a:p>
          <a:p>
            <a:pPr lvl="1">
              <a:defRPr/>
            </a:pPr>
            <a:r>
              <a:rPr lang="tr-TR" sz="2000" dirty="0" smtClean="0">
                <a:latin typeface="Arial" panose="020B0604020202020204" pitchFamily="34" charset="0"/>
                <a:cs typeface="Arial" panose="020B0604020202020204" pitchFamily="34" charset="0"/>
              </a:rPr>
              <a:t>Challanges:</a:t>
            </a:r>
          </a:p>
          <a:p>
            <a:pPr lvl="3">
              <a:defRPr/>
            </a:pPr>
            <a:r>
              <a:rPr lang="tr-TR" sz="2000" dirty="0" smtClean="0">
                <a:latin typeface="Arial" panose="020B0604020202020204" pitchFamily="34" charset="0"/>
                <a:cs typeface="Arial" panose="020B0604020202020204" pitchFamily="34" charset="0"/>
              </a:rPr>
              <a:t>Operational </a:t>
            </a:r>
            <a:r>
              <a:rPr lang="tr-TR" sz="2000" dirty="0" smtClean="0">
                <a:latin typeface="Arial" panose="020B0604020202020204" pitchFamily="34" charset="0"/>
                <a:cs typeface="Arial" panose="020B0604020202020204" pitchFamily="34" charset="0"/>
              </a:rPr>
              <a:t>Problems</a:t>
            </a:r>
          </a:p>
          <a:p>
            <a:pPr lvl="4">
              <a:defRPr/>
            </a:pPr>
            <a:r>
              <a:rPr lang="tr-TR" sz="2000" dirty="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variable and uncontrolled nature of renewable sources </a:t>
            </a:r>
            <a:endParaRPr lang="tr-TR" sz="2000" dirty="0">
              <a:latin typeface="Arial" panose="020B0604020202020204" pitchFamily="34" charset="0"/>
              <a:cs typeface="Arial" panose="020B0604020202020204" pitchFamily="34" charset="0"/>
            </a:endParaRPr>
          </a:p>
          <a:p>
            <a:pPr lvl="3">
              <a:defRPr/>
            </a:pPr>
            <a:r>
              <a:rPr lang="tr-TR" sz="2000" dirty="0" smtClean="0">
                <a:latin typeface="Arial" panose="020B0604020202020204" pitchFamily="34" charset="0"/>
                <a:cs typeface="Arial" panose="020B0604020202020204" pitchFamily="34" charset="0"/>
              </a:rPr>
              <a:t>Reduction in Grid Inertia</a:t>
            </a:r>
          </a:p>
          <a:p>
            <a:pPr lvl="4">
              <a:defRPr/>
            </a:pPr>
            <a:r>
              <a:rPr lang="tr-TR" sz="2000" dirty="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existing control structure of the wind turbines</a:t>
            </a:r>
            <a:endParaRPr lang="tr-TR" sz="2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Effect transition="in" filter="fade">
                                      <p:cBhvr>
                                        <p:cTn id="25" dur="500"/>
                                        <p:tgtEl>
                                          <p:spTgt spid="512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xEl>
                                              <p:pRg st="6" end="6"/>
                                            </p:txEl>
                                          </p:spTgt>
                                        </p:tgtEl>
                                        <p:attrNameLst>
                                          <p:attrName>style.visibility</p:attrName>
                                        </p:attrNameLst>
                                      </p:cBhvr>
                                      <p:to>
                                        <p:strVal val="visible"/>
                                      </p:to>
                                    </p:set>
                                    <p:animEffect transition="in" filter="fade">
                                      <p:cBhvr>
                                        <p:cTn id="28" dur="500"/>
                                        <p:tgtEl>
                                          <p:spTgt spid="512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Effect transition="in" filter="fade">
                                      <p:cBhvr>
                                        <p:cTn id="33" dur="500"/>
                                        <p:tgtEl>
                                          <p:spTgt spid="512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123">
                                            <p:txEl>
                                              <p:pRg st="8" end="8"/>
                                            </p:txEl>
                                          </p:spTgt>
                                        </p:tgtEl>
                                        <p:attrNameLst>
                                          <p:attrName>style.visibility</p:attrName>
                                        </p:attrNameLst>
                                      </p:cBhvr>
                                      <p:to>
                                        <p:strVal val="visible"/>
                                      </p:to>
                                    </p:set>
                                    <p:animEffect transition="in" filter="fade">
                                      <p:cBhvr>
                                        <p:cTn id="36" dur="500"/>
                                        <p:tgtEl>
                                          <p:spTgt spid="5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775594" y="4162013"/>
                <a:ext cx="3946846" cy="1323439"/>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i="1">
                            <a:latin typeface="Cambria Math" panose="02040503050406030204" pitchFamily="18" charset="0"/>
                          </a:rPr>
                          <m:t>𝑚</m:t>
                        </m:r>
                      </m:sub>
                    </m:sSub>
                  </m:oMath>
                </a14:m>
                <a:r>
                  <a:rPr lang="tr-TR" sz="2000" dirty="0" smtClean="0"/>
                  <a:t>: Mechanical Input </a:t>
                </a:r>
                <a:r>
                  <a:rPr lang="tr-TR" sz="2000" dirty="0" smtClean="0"/>
                  <a:t>Torque (water flow)</a:t>
                </a:r>
                <a:endParaRPr lang="tr-TR" sz="2000" dirty="0" smtClean="0"/>
              </a:p>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b="0" i="1" smtClean="0">
                            <a:latin typeface="Cambria Math" panose="02040503050406030204" pitchFamily="18" charset="0"/>
                          </a:rPr>
                          <m:t>𝑒</m:t>
                        </m:r>
                      </m:sub>
                    </m:sSub>
                  </m:oMath>
                </a14:m>
                <a:r>
                  <a:rPr lang="tr-TR" sz="2000" dirty="0" smtClean="0"/>
                  <a:t> : Electromechanical Output Torque</a:t>
                </a:r>
                <a:endParaRPr lang="tr-TR" sz="2000" dirty="0"/>
              </a:p>
            </p:txBody>
          </p:sp>
        </mc:Choice>
        <mc:Fallback>
          <p:sp>
            <p:nvSpPr>
              <p:cNvPr id="4" name="Rectangle 3"/>
              <p:cNvSpPr>
                <a:spLocks noRot="1" noChangeAspect="1" noMove="1" noResize="1" noEditPoints="1" noAdjustHandles="1" noChangeArrowheads="1" noChangeShapeType="1" noTextEdit="1"/>
              </p:cNvSpPr>
              <p:nvPr/>
            </p:nvSpPr>
            <p:spPr>
              <a:xfrm>
                <a:off x="775594" y="4162013"/>
                <a:ext cx="3946846" cy="1323439"/>
              </a:xfrm>
              <a:prstGeom prst="rect">
                <a:avLst/>
              </a:prstGeom>
              <a:blipFill>
                <a:blip r:embed="rId6"/>
                <a:stretch>
                  <a:fillRect l="-1543" t="-2304" b="-7834"/>
                </a:stretch>
              </a:blipFill>
            </p:spPr>
            <p:txBody>
              <a:bodyPr/>
              <a:lstStyle/>
              <a:p>
                <a:r>
                  <a:rPr lang="tr-TR">
                    <a:noFill/>
                  </a:rPr>
                  <a:t> </a:t>
                </a:r>
              </a:p>
            </p:txBody>
          </p:sp>
        </mc:Fallback>
      </mc:AlternateContent>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43598" y="4401361"/>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m:oMathPara>
                </a14:m>
                <a:endParaRPr lang="tr-TR" dirty="0"/>
              </a:p>
            </p:txBody>
          </p:sp>
        </mc:Choice>
        <mc:Fallback xmlns="">
          <p:sp>
            <p:nvSpPr>
              <p:cNvPr id="11" name="TextBox 10"/>
              <p:cNvSpPr txBox="1">
                <a:spLocks noRot="1" noChangeAspect="1" noMove="1" noResize="1" noEditPoints="1" noAdjustHandles="1" noChangeArrowheads="1" noChangeShapeType="1" noTextEdit="1"/>
              </p:cNvSpPr>
              <p:nvPr/>
            </p:nvSpPr>
            <p:spPr>
              <a:xfrm>
                <a:off x="643598" y="4401361"/>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6"/>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328" y="970623"/>
            <a:ext cx="6048672" cy="2972727"/>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69160" y="4424346"/>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3869160" y="4424346"/>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457199" y="2068243"/>
            <a:ext cx="3384376" cy="4154984"/>
          </a:xfrm>
          <a:prstGeom prst="rect">
            <a:avLst/>
          </a:prstGeom>
          <a:noFill/>
        </p:spPr>
        <p:txBody>
          <a:bodyPr wrap="square" rtlCol="0">
            <a:spAutoFit/>
          </a:bodyPr>
          <a:lstStyle/>
          <a:p>
            <a:r>
              <a:rPr lang="tr-TR" dirty="0" smtClean="0"/>
              <a:t>Frequency Regulating Mechanisms in Grid:</a:t>
            </a:r>
          </a:p>
          <a:p>
            <a:endParaRPr lang="tr-TR" dirty="0" smtClean="0"/>
          </a:p>
          <a:p>
            <a:pPr marL="342900" indent="-342900">
              <a:buFont typeface="Arial" panose="020B0604020202020204" pitchFamily="34" charset="0"/>
              <a:buChar char="•"/>
            </a:pPr>
            <a:r>
              <a:rPr lang="tr-TR" dirty="0" smtClean="0"/>
              <a:t>Primary Frequency </a:t>
            </a:r>
            <a:r>
              <a:rPr lang="tr-TR" dirty="0" smtClean="0"/>
              <a:t>Control (no longer than 15s)</a:t>
            </a:r>
            <a:endParaRPr lang="tr-TR" dirty="0" smtClean="0"/>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Secondary Control</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Tertiary Frequency Control</a:t>
            </a:r>
            <a:endParaRPr lang="tr-TR"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522369"/>
            <a:ext cx="4762872" cy="3283681"/>
          </a:xfrm>
        </p:spPr>
      </p:pic>
      <p:sp>
        <p:nvSpPr>
          <p:cNvPr id="9" name="Left Arrow 8"/>
          <p:cNvSpPr/>
          <p:nvPr/>
        </p:nvSpPr>
        <p:spPr>
          <a:xfrm rot="8090536">
            <a:off x="5306102" y="1757171"/>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975661"/>
            <a:ext cx="1512168" cy="830997"/>
          </a:xfrm>
          <a:prstGeom prst="rect">
            <a:avLst/>
          </a:prstGeom>
          <a:noFill/>
        </p:spPr>
        <p:txBody>
          <a:bodyPr wrap="square" rtlCol="0">
            <a:spAutoFit/>
          </a:bodyPr>
          <a:lstStyle/>
          <a:p>
            <a:r>
              <a:rPr lang="tr-TR" dirty="0" smtClean="0"/>
              <a:t>Inertial Support</a:t>
            </a:r>
            <a:endParaRPr lang="tr-TR" dirty="0"/>
          </a:p>
        </p:txBody>
      </p:sp>
      <p:sp>
        <p:nvSpPr>
          <p:cNvPr id="11" name="TextBox 10"/>
          <p:cNvSpPr txBox="1"/>
          <p:nvPr/>
        </p:nvSpPr>
        <p:spPr>
          <a:xfrm>
            <a:off x="1369401" y="5433711"/>
            <a:ext cx="6405197" cy="461665"/>
          </a:xfrm>
          <a:prstGeom prst="rect">
            <a:avLst/>
          </a:prstGeom>
          <a:noFill/>
        </p:spPr>
        <p:txBody>
          <a:bodyPr wrap="square" rtlCol="0">
            <a:spAutoFit/>
          </a:bodyPr>
          <a:lstStyle/>
          <a:p>
            <a:r>
              <a:rPr lang="tr-TR" dirty="0" smtClean="0"/>
              <a:t>Higher Grid Inertia </a:t>
            </a:r>
            <a:r>
              <a:rPr lang="tr-TR" dirty="0" smtClean="0">
                <a:sym typeface="Wingdings" panose="05000000000000000000" pitchFamily="2" charset="2"/>
              </a:rPr>
              <a:t> Lower RoCoF</a:t>
            </a:r>
            <a:endParaRPr lang="tr-TR" dirty="0"/>
          </a:p>
        </p:txBody>
      </p:sp>
      <p:sp>
        <p:nvSpPr>
          <p:cNvPr id="12" name="TextBox 11"/>
          <p:cNvSpPr txBox="1"/>
          <p:nvPr/>
        </p:nvSpPr>
        <p:spPr>
          <a:xfrm>
            <a:off x="748924" y="1660847"/>
            <a:ext cx="3708776" cy="3416320"/>
          </a:xfrm>
          <a:prstGeom prst="rect">
            <a:avLst/>
          </a:prstGeom>
          <a:noFill/>
        </p:spPr>
        <p:txBody>
          <a:bodyPr wrap="square" rtlCol="0">
            <a:spAutoFit/>
          </a:bodyPr>
          <a:lstStyle/>
          <a:p>
            <a:pPr marL="342900" indent="-342900">
              <a:buFont typeface="Arial" panose="020B0604020202020204" pitchFamily="34" charset="0"/>
              <a:buChar char="•"/>
            </a:pPr>
            <a:r>
              <a:rPr lang="tr-TR" dirty="0" smtClean="0"/>
              <a:t>Until the primary controller action, the frequency falls. </a:t>
            </a:r>
          </a:p>
          <a:p>
            <a:pPr marL="800100" lvl="1"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a:t>Frequency decline is arrested by Inertial Support and Primary Frequency Controllers</a:t>
            </a:r>
          </a:p>
          <a:p>
            <a:endParaRPr lang="tr-TR" dirty="0"/>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509" y="1351087"/>
            <a:ext cx="3842939" cy="4987925"/>
          </a:xfrm>
        </p:spPr>
      </p:pic>
      <p:sp>
        <p:nvSpPr>
          <p:cNvPr id="6" name="TextBox 5"/>
          <p:cNvSpPr txBox="1"/>
          <p:nvPr/>
        </p:nvSpPr>
        <p:spPr>
          <a:xfrm>
            <a:off x="4860032" y="1700808"/>
            <a:ext cx="3960440"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The inertia in the wind turbine is not reflected to grid.</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The increase in the share of RE causes the risk of frequency stability.</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Existing structure decreases grid inertia!</a:t>
            </a:r>
            <a:endParaRPr lang="tr-TR"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4" name="Content Placeholder 3"/>
          <p:cNvSpPr>
            <a:spLocks noGrp="1"/>
          </p:cNvSpPr>
          <p:nvPr>
            <p:ph idx="1"/>
          </p:nvPr>
        </p:nvSpPr>
        <p:spPr>
          <a:xfrm>
            <a:off x="457200" y="1430339"/>
            <a:ext cx="8229600" cy="1782637"/>
          </a:xfrm>
        </p:spPr>
        <p:txBody>
          <a:bodyPr/>
          <a:lstStyle/>
          <a:p>
            <a:r>
              <a:rPr lang="tr-TR" dirty="0" smtClean="0">
                <a:latin typeface="Arial" panose="020B0604020202020204" pitchFamily="34" charset="0"/>
                <a:cs typeface="Arial" panose="020B0604020202020204" pitchFamily="34" charset="0"/>
              </a:rPr>
              <a:t>The synchronous generators contribute grid inertia by injecting more power in the frequency disturbances. </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The decrease in the grid inertia can be solved by emulating inertia support in the renewable energy systems.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383052"/>
            <a:ext cx="4127644" cy="2473743"/>
          </a:xfrm>
          <a:prstGeom prst="rect">
            <a:avLst/>
          </a:prstGeom>
        </p:spPr>
      </p:pic>
      <p:sp>
        <p:nvSpPr>
          <p:cNvPr id="10" name="Content Placeholder 3"/>
          <p:cNvSpPr txBox="1">
            <a:spLocks/>
          </p:cNvSpPr>
          <p:nvPr/>
        </p:nvSpPr>
        <p:spPr bwMode="auto">
          <a:xfrm>
            <a:off x="457199" y="3466124"/>
            <a:ext cx="4000501" cy="1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20024"/>
              </a:buClr>
              <a:buSzPct val="90000"/>
              <a:buFont typeface="Arial" panose="020B0604020202020204" pitchFamily="34" charset="0"/>
              <a:buChar char="•"/>
              <a:defRPr sz="2000" kern="1200" baseline="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rgbClr val="C00000"/>
              </a:buClr>
              <a:buSzPct val="80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C20024"/>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004888" indent="0" algn="l" rtl="0" eaLnBrk="1" fontAlgn="base" hangingPunct="1">
              <a:spcBef>
                <a:spcPct val="20000"/>
              </a:spcBef>
              <a:spcAft>
                <a:spcPct val="0"/>
              </a:spcAft>
              <a:buClr>
                <a:srgbClr val="10CF9B"/>
              </a:buClr>
              <a:buSzPct val="65000"/>
              <a:buFont typeface="Arial" panose="020B0604020202020204" pitchFamily="34" charset="0"/>
              <a:buNone/>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tr-TR" dirty="0" smtClean="0">
                <a:cs typeface="Arial" panose="020B0604020202020204" pitchFamily="34" charset="0"/>
              </a:rPr>
              <a:t>Wind </a:t>
            </a:r>
            <a:r>
              <a:rPr lang="tr-TR" dirty="0">
                <a:cs typeface="Arial" panose="020B0604020202020204" pitchFamily="34" charset="0"/>
              </a:rPr>
              <a:t>turbines with FSPC are the most promising type of renewable due to its kinetic energy in the turbine inertia and the ability to control active/reactive power. </a:t>
            </a:r>
            <a:endParaRPr lang="tr-TR" dirty="0">
              <a:cs typeface="Arial" panose="020B0604020202020204" pitchFamily="34" charset="0"/>
            </a:endParaRPr>
          </a:p>
        </p:txBody>
      </p:sp>
    </p:spTree>
    <p:extLst>
      <p:ext uri="{BB962C8B-B14F-4D97-AF65-F5344CB8AC3E}">
        <p14:creationId xmlns:p14="http://schemas.microsoft.com/office/powerpoint/2010/main" val="3313184192"/>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1472215342</TotalTime>
  <Pages>17</Pages>
  <Words>1377</Words>
  <Application>Microsoft Office PowerPoint</Application>
  <PresentationFormat>On-screen Show (4:3)</PresentationFormat>
  <Paragraphs>236</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Synchronous Generator</vt:lpstr>
      <vt:lpstr>Swing Equation</vt:lpstr>
      <vt:lpstr>Frequency</vt:lpstr>
      <vt:lpstr>Frequeny Disturbance</vt:lpstr>
      <vt:lpstr>Renewable Energy Problems</vt:lpstr>
      <vt:lpstr>Renewable Energy Problems</vt:lpstr>
      <vt:lpstr>Wind Turbine Modelling</vt:lpstr>
      <vt:lpstr>Wind Turbine Modelling</vt:lpstr>
      <vt:lpstr>Wind Turbine Modelling</vt:lpstr>
      <vt:lpstr>Fast Inertia Support</vt:lpstr>
      <vt:lpstr>Fast Inertia Support</vt:lpstr>
      <vt:lpstr>Fast Inertia Support</vt:lpstr>
      <vt:lpstr>Fast Inertia Support</vt:lpstr>
      <vt:lpstr>Fast Inertia Support</vt:lpstr>
      <vt:lpstr>Fast Inertia Support</vt:lpstr>
      <vt:lpstr>Implementation on a Test Case</vt:lpstr>
      <vt:lpstr>Implementation on a Test Case</vt:lpstr>
      <vt:lpstr>Implementation on a Test Case</vt:lpstr>
      <vt:lpstr>Comparison between Fast Inertial Support and Synthetic Inertia</vt:lpstr>
      <vt:lpstr>Effects on the Turkish Electricity System</vt:lpstr>
      <vt:lpstr>Effects on the Turkish Electricity System</vt:lpstr>
      <vt:lpstr>Effects on the Turkish Electricity System</vt:lpstr>
      <vt:lpstr>Economical Perspective</vt:lpstr>
      <vt:lpstr>Economical Perspective</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163</cp:revision>
  <cp:lastPrinted>1999-12-15T11:28:31Z</cp:lastPrinted>
  <dcterms:created xsi:type="dcterms:W3CDTF">1997-02-27T23:34:28Z</dcterms:created>
  <dcterms:modified xsi:type="dcterms:W3CDTF">2019-01-16T21:54:53Z</dcterms:modified>
</cp:coreProperties>
</file>