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60988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04486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47984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8">
          <p15:clr>
            <a:srgbClr val="A4A3A4"/>
          </p15:clr>
        </p15:guide>
        <p15:guide id="2" orient="horz" pos="26261">
          <p15:clr>
            <a:srgbClr val="A4A3A4"/>
          </p15:clr>
        </p15:guide>
        <p15:guide id="3" orient="horz" pos="2793">
          <p15:clr>
            <a:srgbClr val="A4A3A4"/>
          </p15:clr>
        </p15:guide>
        <p15:guide id="4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46D2"/>
    <a:srgbClr val="FF0000"/>
    <a:srgbClr val="698ED9"/>
    <a:srgbClr val="A7C4FF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712" autoAdjust="0"/>
  </p:normalViewPr>
  <p:slideViewPr>
    <p:cSldViewPr snapToGrid="0">
      <p:cViewPr>
        <p:scale>
          <a:sx n="50" d="100"/>
          <a:sy n="50" d="100"/>
        </p:scale>
        <p:origin x="660" y="-5352"/>
      </p:cViewPr>
      <p:guideLst>
        <p:guide orient="horz" pos="6288"/>
        <p:guide orient="horz" pos="26261"/>
        <p:guide orient="horz" pos="2793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32013" y="692150"/>
            <a:ext cx="24526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5BAB7-E9F9-435A-B8BD-F70ADBBCBA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988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486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984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2013" y="692150"/>
            <a:ext cx="2452687" cy="3465513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ersession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 rot="16200000">
            <a:off x="24748747" y="42184203"/>
            <a:ext cx="388281" cy="103234"/>
          </a:xfrm>
          <a:prstGeom prst="rect">
            <a:avLst/>
          </a:prstGeom>
          <a:noFill/>
        </p:spPr>
        <p:txBody>
          <a:bodyPr wrap="square" lIns="86996" tIns="43498" rIns="86996" bIns="43498" rtlCol="0">
            <a:spAutoFit/>
          </a:bodyPr>
          <a:lstStyle/>
          <a:p>
            <a:pPr marL="0" marR="0" indent="0" algn="ctr" defTabSz="869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" dirty="0" smtClean="0">
                <a:effectLst/>
                <a:hlinkClick r:id="rId3"/>
              </a:rPr>
              <a:t>www.postersession.com</a:t>
            </a:r>
            <a:endParaRPr lang="en-US" sz="100" dirty="0" smtClean="0">
              <a:effectLst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2904336" y="42144693"/>
            <a:ext cx="3809222" cy="20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/>
          <p:cNvSpPr txBox="1"/>
          <p:nvPr userDrawn="1"/>
        </p:nvSpPr>
        <p:spPr>
          <a:xfrm>
            <a:off x="26713557" y="42062330"/>
            <a:ext cx="2242539" cy="318678"/>
          </a:xfrm>
          <a:prstGeom prst="rect">
            <a:avLst/>
          </a:prstGeom>
          <a:noFill/>
        </p:spPr>
        <p:txBody>
          <a:bodyPr wrap="none" lIns="86996" tIns="43498" rIns="86996" bIns="43498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500" dirty="0" smtClean="0">
                <a:solidFill>
                  <a:schemeClr val="bg1"/>
                </a:solidFill>
              </a:rPr>
              <a:t>www.postersession.com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3498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86996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0494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73992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231" indent="-1566231" algn="l" defTabSz="4176111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392240" indent="-1304940" algn="l" defTabSz="4176111" rtl="0" fontAlgn="base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</a:defRPr>
      </a:lvl2pPr>
      <a:lvl3pPr marL="5219761" indent="-1043651" algn="l" defTabSz="4176111" rtl="0" fontAlgn="base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</a:defRPr>
      </a:lvl3pPr>
      <a:lvl4pPr marL="7307061" indent="-1043651" algn="l" defTabSz="4176111" rtl="0" fontAlgn="base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587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3085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26583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0081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13579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9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96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494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92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490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98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486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984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jpeg"/><Relationship Id="rId18" Type="http://schemas.openxmlformats.org/officeDocument/2006/relationships/oleObject" Target="../embeddings/oleObject2.bin"/><Relationship Id="rId26" Type="http://schemas.openxmlformats.org/officeDocument/2006/relationships/image" Target="../media/image18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4.emf"/><Relationship Id="rId7" Type="http://schemas.microsoft.com/office/2007/relationships/hdphoto" Target="../media/hdphoto2.wdp"/><Relationship Id="rId12" Type="http://schemas.openxmlformats.org/officeDocument/2006/relationships/image" Target="../media/image12.jpeg"/><Relationship Id="rId17" Type="http://schemas.openxmlformats.org/officeDocument/2006/relationships/image" Target="../media/image17.png"/><Relationship Id="rId25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.png"/><Relationship Id="rId20" Type="http://schemas.openxmlformats.org/officeDocument/2006/relationships/oleObject" Target="../embeddings/oleObject3.bin"/><Relationship Id="rId29" Type="http://schemas.openxmlformats.org/officeDocument/2006/relationships/image" Target="../media/image19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24" Type="http://schemas.openxmlformats.org/officeDocument/2006/relationships/oleObject" Target="../embeddings/oleObject5.bin"/><Relationship Id="rId5" Type="http://schemas.microsoft.com/office/2007/relationships/hdphoto" Target="../media/hdphoto1.wdp"/><Relationship Id="rId15" Type="http://schemas.openxmlformats.org/officeDocument/2006/relationships/image" Target="../media/image15.png"/><Relationship Id="rId23" Type="http://schemas.openxmlformats.org/officeDocument/2006/relationships/image" Target="../media/image5.emf"/><Relationship Id="rId28" Type="http://schemas.openxmlformats.org/officeDocument/2006/relationships/image" Target="../media/image7.emf"/><Relationship Id="rId10" Type="http://schemas.openxmlformats.org/officeDocument/2006/relationships/image" Target="../media/image2.emf"/><Relationship Id="rId19" Type="http://schemas.openxmlformats.org/officeDocument/2006/relationships/image" Target="../media/image3.e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14.png"/><Relationship Id="rId22" Type="http://schemas.openxmlformats.org/officeDocument/2006/relationships/oleObject" Target="../embeddings/oleObject4.bin"/><Relationship Id="rId27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50"/>
          <p:cNvSpPr>
            <a:spLocks noChangeArrowheads="1"/>
          </p:cNvSpPr>
          <p:nvPr/>
        </p:nvSpPr>
        <p:spPr bwMode="auto">
          <a:xfrm>
            <a:off x="15819335" y="6711640"/>
            <a:ext cx="14173200" cy="3506913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4800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619263" y="6724905"/>
            <a:ext cx="14058900" cy="3496515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514350" y="508000"/>
            <a:ext cx="29203650" cy="5735343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226917" y="396458"/>
            <a:ext cx="2806065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a </a:t>
            </a:r>
            <a:r>
              <a:rPr lang="tr-TR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 Simulator</a:t>
            </a:r>
            <a:r>
              <a:rPr lang="en-GB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</a:t>
            </a:r>
          </a:p>
          <a:p>
            <a:r>
              <a:rPr lang="en-GB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Frequency Stability Studies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389438"/>
            <a:r>
              <a:rPr lang="tr-TR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Erencan Duymaz</a:t>
            </a:r>
          </a:p>
          <a:p>
            <a:pPr defTabSz="4389438"/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Advisor: Assist. Prof. Ozan Keysan</a:t>
            </a:r>
          </a:p>
          <a:p>
            <a:pPr defTabSz="4389438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389438"/>
            <a:r>
              <a:rPr lang="tr-T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  <a:p>
            <a:pPr defTabSz="4389438"/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 STAR</a:t>
            </a:r>
            <a:r>
              <a:rPr lang="tr-T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Workshop 201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-971550" y="2811318"/>
            <a:ext cx="4114800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endParaRPr lang="en-US" b="1" dirty="0"/>
          </a:p>
          <a:p>
            <a:pPr defTabSz="4389438">
              <a:spcBef>
                <a:spcPct val="50000"/>
              </a:spcBef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19514955" y="39443224"/>
            <a:ext cx="6229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6600" b="1" dirty="0"/>
              <a:t>Bibliography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15911737" y="40515662"/>
            <a:ext cx="13061950" cy="938929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61170" tIns="30584" rIns="61170" bIns="30584">
            <a:spAutoFit/>
          </a:bodyPr>
          <a:lstStyle/>
          <a:p>
            <a:pPr algn="l" defTabSz="612775" eaLnBrk="0" hangingPunct="0">
              <a:lnSpc>
                <a:spcPct val="95000"/>
              </a:lnSpc>
            </a:pPr>
            <a:r>
              <a:rPr lang="tr-TR" sz="1500" dirty="0" smtClean="0"/>
              <a:t>[1]	</a:t>
            </a:r>
            <a:r>
              <a:rPr lang="en-GB" sz="1500" b="1" dirty="0" smtClean="0">
                <a:latin typeface="Times New Roman" pitchFamily="18" charset="0"/>
              </a:rPr>
              <a:t>I</a:t>
            </a:r>
            <a:r>
              <a:rPr lang="en-GB" sz="1500" b="1" dirty="0">
                <a:latin typeface="Times New Roman" pitchFamily="18" charset="0"/>
              </a:rPr>
              <a:t>. A. </a:t>
            </a:r>
            <a:r>
              <a:rPr lang="en-GB" sz="1500" b="1" dirty="0" err="1">
                <a:latin typeface="Times New Roman" pitchFamily="18" charset="0"/>
              </a:rPr>
              <a:t>Erinmez</a:t>
            </a:r>
            <a:r>
              <a:rPr lang="en-GB" sz="1500" b="1" dirty="0">
                <a:latin typeface="Times New Roman" pitchFamily="18" charset="0"/>
              </a:rPr>
              <a:t>, D. O. Bickers, G. F. Wood, and W. W. Hung, “NGC experience with frequency control in England and Wales-provision of frequency response by generators,” IEEE Power Eng. Soc. 1999 Winter Meet. (Cat. No.99CH36233), vol. 1, pp. 590–596 vol.1, 1999</a:t>
            </a:r>
            <a:r>
              <a:rPr lang="en-GB" sz="1500" b="1" dirty="0" smtClean="0">
                <a:latin typeface="Times New Roman" pitchFamily="18" charset="0"/>
              </a:rPr>
              <a:t>.</a:t>
            </a:r>
            <a:endParaRPr lang="tr-TR" sz="1500" b="1" dirty="0" smtClean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r>
              <a:rPr lang="tr-TR" sz="1500" b="1" dirty="0" smtClean="0">
                <a:latin typeface="Times New Roman" pitchFamily="18" charset="0"/>
              </a:rPr>
              <a:t>[2]	</a:t>
            </a:r>
            <a:r>
              <a:rPr lang="en-GB" sz="1500" b="1" dirty="0" smtClean="0">
                <a:latin typeface="Times New Roman" pitchFamily="18" charset="0"/>
              </a:rPr>
              <a:t>S</a:t>
            </a:r>
            <a:r>
              <a:rPr lang="en-GB" sz="1500" b="1" dirty="0">
                <a:latin typeface="Times New Roman" pitchFamily="18" charset="0"/>
              </a:rPr>
              <a:t>. D. </a:t>
            </a:r>
            <a:r>
              <a:rPr lang="en-GB" sz="1500" b="1" dirty="0" err="1">
                <a:latin typeface="Times New Roman" pitchFamily="18" charset="0"/>
              </a:rPr>
              <a:t>Umans</a:t>
            </a:r>
            <a:r>
              <a:rPr lang="en-GB" sz="1500" b="1" dirty="0">
                <a:latin typeface="Times New Roman" pitchFamily="18" charset="0"/>
              </a:rPr>
              <a:t>, </a:t>
            </a:r>
            <a:r>
              <a:rPr lang="en-GB" sz="1500" b="1" dirty="0" err="1">
                <a:latin typeface="Times New Roman" pitchFamily="18" charset="0"/>
              </a:rPr>
              <a:t>Fitzgeral</a:t>
            </a:r>
            <a:r>
              <a:rPr lang="en-GB" sz="1500" b="1" dirty="0">
                <a:latin typeface="Times New Roman" pitchFamily="18" charset="0"/>
              </a:rPr>
              <a:t> &amp; Kingsley’s Electric Machinery. 2014</a:t>
            </a:r>
            <a:r>
              <a:rPr lang="en-GB" sz="1500" b="1" dirty="0" smtClean="0">
                <a:latin typeface="Times New Roman" pitchFamily="18" charset="0"/>
              </a:rPr>
              <a:t>.</a:t>
            </a:r>
            <a:endParaRPr lang="tr-TR" sz="1500" b="1" dirty="0" smtClean="0">
              <a:latin typeface="Times New Roman" pitchFamily="18" charset="0"/>
            </a:endParaRPr>
          </a:p>
          <a:p>
            <a:pPr marL="342900" indent="-342900" algn="l" defTabSz="612775" eaLnBrk="0" hangingPunct="0">
              <a:lnSpc>
                <a:spcPct val="95000"/>
              </a:lnSpc>
              <a:buFontTx/>
              <a:buAutoNum type="arabicPeriod"/>
            </a:pPr>
            <a:endParaRPr lang="en-US" sz="1500" b="1" dirty="0">
              <a:latin typeface="Times New Roman" pitchFamily="18" charset="0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1431838" y="7264776"/>
            <a:ext cx="12001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in Power Systems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 descr="C:\Users\Doga Ceylan\Desktop\Doğa Ceylan\METU EE\Work Shop\2017\bzm5WLbk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219" l="1172" r="100000">
                        <a14:foregroundMark x1="74609" y1="48828" x2="74609" y2="48828"/>
                        <a14:backgroundMark x1="11719" y1="10547" x2="3125" y2="41016"/>
                        <a14:backgroundMark x1="3516" y1="41797" x2="9766" y2="87891"/>
                        <a14:backgroundMark x1="10156" y1="89844" x2="90625" y2="94531"/>
                        <a14:backgroundMark x1="90234" y1="91797" x2="96094" y2="17969"/>
                        <a14:backgroundMark x1="96094" y1="17969" x2="71484" y2="1953"/>
                        <a14:backgroundMark x1="71484" y1="1953" x2="13672" y2="5078"/>
                        <a14:backgroundMark x1="13672" y1="5078" x2="10938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4933" y="2083414"/>
            <a:ext cx="3075672" cy="307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931233"/>
            <a:ext cx="3432145" cy="3432145"/>
          </a:xfrm>
          <a:prstGeom prst="rect">
            <a:avLst/>
          </a:prstGeom>
        </p:spPr>
      </p:pic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1156890" y="18072113"/>
            <a:ext cx="8663077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defTabSz="4389438" eaLnBrk="0" hangingPunct="0">
              <a:lnSpc>
                <a:spcPct val="95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control in England and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Wales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" name="Picture 55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4342" y="11620869"/>
            <a:ext cx="11203467" cy="64105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203138"/>
              </p:ext>
            </p:extLst>
          </p:nvPr>
        </p:nvGraphicFramePr>
        <p:xfrm>
          <a:off x="16312485" y="8313787"/>
          <a:ext cx="13186899" cy="6506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Visio" r:id="rId9" imgW="11563281" imgH="5696052" progId="Visio.Drawing.15">
                  <p:embed/>
                </p:oleObj>
              </mc:Choice>
              <mc:Fallback>
                <p:oleObj name="Visio" r:id="rId9" imgW="11563281" imgH="5696052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2485" y="8313787"/>
                        <a:ext cx="13186899" cy="65066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92" y="21362968"/>
            <a:ext cx="4646235" cy="4646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" t="14238" r="2123" b="28000"/>
          <a:stretch/>
        </p:blipFill>
        <p:spPr>
          <a:xfrm>
            <a:off x="6057901" y="21799375"/>
            <a:ext cx="8362950" cy="3813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6917" y="38629636"/>
            <a:ext cx="130415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tr-TR" sz="3600" dirty="0" smtClean="0"/>
              <a:t>A realistic grid simulator can be designed in the laboratory by controlling the </a:t>
            </a:r>
            <a:r>
              <a:rPr lang="tr-TR" sz="3600" b="1" dirty="0" smtClean="0"/>
              <a:t>system speed </a:t>
            </a:r>
            <a:r>
              <a:rPr lang="tr-TR" sz="3600" dirty="0" smtClean="0"/>
              <a:t>and </a:t>
            </a:r>
            <a:r>
              <a:rPr lang="tr-TR" sz="3600" b="1" dirty="0" smtClean="0"/>
              <a:t>output voltage</a:t>
            </a:r>
            <a:r>
              <a:rPr lang="tr-TR" sz="3600" dirty="0" smtClean="0"/>
              <a:t>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tr-TR" sz="3600" dirty="0" smtClean="0"/>
              <a:t>DC motor and AC motor will be controlled by controlling their </a:t>
            </a:r>
            <a:r>
              <a:rPr lang="tr-TR" sz="3600" b="1" dirty="0" smtClean="0"/>
              <a:t>field currents </a:t>
            </a:r>
            <a:r>
              <a:rPr lang="tr-TR" sz="3600" dirty="0" smtClean="0"/>
              <a:t>in order to deal with </a:t>
            </a:r>
            <a:r>
              <a:rPr lang="tr-TR" sz="3600" b="1" dirty="0" smtClean="0"/>
              <a:t>low power</a:t>
            </a:r>
            <a:r>
              <a:rPr lang="tr-TR" sz="3600" dirty="0" smtClean="0"/>
              <a:t> equipments.</a:t>
            </a:r>
            <a:endParaRPr lang="tr-TR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56889" y="26496984"/>
            <a:ext cx="6670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tr-TR" sz="3600" dirty="0" smtClean="0"/>
              <a:t>There is </a:t>
            </a:r>
            <a:r>
              <a:rPr lang="tr-TR" sz="3600" b="1" dirty="0" smtClean="0"/>
              <a:t>no rotational part</a:t>
            </a:r>
            <a:r>
              <a:rPr lang="tr-TR" sz="3600" dirty="0" smtClean="0"/>
              <a:t>!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tr-TR" sz="36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tr-TR" sz="3600" dirty="0" smtClean="0"/>
              <a:t>Frequency is </a:t>
            </a:r>
            <a:r>
              <a:rPr lang="tr-TR" sz="3600" b="1" dirty="0" smtClean="0"/>
              <a:t>commanded</a:t>
            </a:r>
            <a:r>
              <a:rPr lang="tr-TR" sz="3600" dirty="0" smtClean="0"/>
              <a:t>!</a:t>
            </a:r>
            <a:endParaRPr lang="tr-TR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296" y="29602346"/>
            <a:ext cx="11150833" cy="83631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5850" y="20968328"/>
            <a:ext cx="13140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</a:t>
            </a:r>
            <a:r>
              <a:rPr lang="tr-TR" sz="3600" b="1" dirty="0" smtClean="0"/>
              <a:t> </a:t>
            </a:r>
            <a:r>
              <a:rPr lang="tr-T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Simulator vs AC Synchronous Generator</a:t>
            </a: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1647963" y="28894460"/>
            <a:ext cx="12001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27679" y="26496945"/>
            <a:ext cx="6476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tr-TR" sz="3600" dirty="0" smtClean="0"/>
              <a:t>System is composed of </a:t>
            </a:r>
            <a:r>
              <a:rPr lang="tr-TR" sz="3600" b="1" dirty="0" smtClean="0"/>
              <a:t>rotational</a:t>
            </a:r>
            <a:r>
              <a:rPr lang="tr-TR" sz="3600" dirty="0" smtClean="0"/>
              <a:t> elements.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tr-TR" sz="3600" dirty="0" smtClean="0"/>
              <a:t>Frequency is determined according to power balance.</a:t>
            </a:r>
            <a:endParaRPr lang="tr-TR" sz="3600" dirty="0"/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16735765" y="7264776"/>
            <a:ext cx="12001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Description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V="1">
            <a:off x="18448235" y="16641501"/>
            <a:ext cx="8915400" cy="381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22980364" y="16665375"/>
            <a:ext cx="2" cy="129497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8448235" y="15938092"/>
            <a:ext cx="3452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b="1" dirty="0" smtClean="0"/>
              <a:t>Exciter</a:t>
            </a:r>
            <a:endParaRPr lang="tr-TR" sz="3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3680561" y="15927644"/>
            <a:ext cx="3452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b="1" dirty="0" smtClean="0"/>
              <a:t>Governor</a:t>
            </a:r>
            <a:endParaRPr lang="tr-TR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7537219" y="16911776"/>
            <a:ext cx="5192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It adjust the </a:t>
            </a:r>
          </a:p>
          <a:p>
            <a:r>
              <a:rPr lang="tr-TR" sz="3600" b="1" dirty="0" smtClean="0"/>
              <a:t>output voltage</a:t>
            </a:r>
            <a:r>
              <a:rPr lang="tr-TR" sz="3600" dirty="0" smtClean="0"/>
              <a:t>.</a:t>
            </a:r>
            <a:endParaRPr lang="tr-TR" sz="3600" dirty="0"/>
          </a:p>
        </p:txBody>
      </p:sp>
      <p:sp>
        <p:nvSpPr>
          <p:cNvPr id="37" name="TextBox 36"/>
          <p:cNvSpPr txBox="1"/>
          <p:nvPr/>
        </p:nvSpPr>
        <p:spPr>
          <a:xfrm>
            <a:off x="22876850" y="16801709"/>
            <a:ext cx="5753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It adjust the input </a:t>
            </a:r>
            <a:r>
              <a:rPr lang="tr-TR" sz="3600" b="1" dirty="0" smtClean="0"/>
              <a:t>mechanical power</a:t>
            </a:r>
            <a:r>
              <a:rPr lang="tr-TR" sz="3600" dirty="0" smtClean="0"/>
              <a:t>.</a:t>
            </a:r>
          </a:p>
        </p:txBody>
      </p:sp>
      <p:pic>
        <p:nvPicPr>
          <p:cNvPr id="64" name="Picture 63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29" y="29129603"/>
            <a:ext cx="5780935" cy="4389326"/>
          </a:xfrm>
          <a:prstGeom prst="rect">
            <a:avLst/>
          </a:prstGeom>
        </p:spPr>
      </p:pic>
      <p:pic>
        <p:nvPicPr>
          <p:cNvPr id="65" name="Picture 64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693" y="29154094"/>
            <a:ext cx="6669231" cy="4389327"/>
          </a:xfrm>
          <a:prstGeom prst="rect">
            <a:avLst/>
          </a:prstGeom>
        </p:spPr>
      </p:pic>
      <p:pic>
        <p:nvPicPr>
          <p:cNvPr id="66" name="Picture 65"/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970" y="34091153"/>
            <a:ext cx="5780935" cy="4192184"/>
          </a:xfrm>
          <a:prstGeom prst="rect">
            <a:avLst/>
          </a:prstGeom>
        </p:spPr>
      </p:pic>
      <p:pic>
        <p:nvPicPr>
          <p:cNvPr id="67" name="Picture 66"/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692" y="34051692"/>
            <a:ext cx="6669231" cy="4292071"/>
          </a:xfrm>
          <a:prstGeom prst="rect">
            <a:avLst/>
          </a:prstGeom>
        </p:spPr>
      </p:pic>
      <p:sp>
        <p:nvSpPr>
          <p:cNvPr id="68" name="Text Box 2"/>
          <p:cNvSpPr txBox="1">
            <a:spLocks noChangeArrowheads="1"/>
          </p:cNvSpPr>
          <p:nvPr/>
        </p:nvSpPr>
        <p:spPr bwMode="auto">
          <a:xfrm>
            <a:off x="17199429" y="33504867"/>
            <a:ext cx="5486940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tr-T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Frequency response for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% additional load connection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17242970" y="38283840"/>
            <a:ext cx="5611221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Frequency response for the 25% additional load connection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" name="Text Box 2"/>
          <p:cNvSpPr txBox="1">
            <a:spLocks noChangeArrowheads="1"/>
          </p:cNvSpPr>
          <p:nvPr/>
        </p:nvSpPr>
        <p:spPr bwMode="auto">
          <a:xfrm>
            <a:off x="22961084" y="33518344"/>
            <a:ext cx="5918716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tr-TR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Terminal voltage for </a:t>
            </a:r>
            <a:r>
              <a:rPr lang="tr-TR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12.5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% additional load connection</a:t>
            </a:r>
          </a:p>
        </p:txBody>
      </p:sp>
      <p:sp>
        <p:nvSpPr>
          <p:cNvPr id="72" name="Text Box 2"/>
          <p:cNvSpPr txBox="1">
            <a:spLocks noChangeArrowheads="1"/>
          </p:cNvSpPr>
          <p:nvPr/>
        </p:nvSpPr>
        <p:spPr bwMode="auto">
          <a:xfrm>
            <a:off x="23023905" y="38345386"/>
            <a:ext cx="5855895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Terminal voltage for 25% additional load connection</a:t>
            </a:r>
          </a:p>
        </p:txBody>
      </p:sp>
      <p:sp>
        <p:nvSpPr>
          <p:cNvPr id="73" name="Rectangle 26"/>
          <p:cNvSpPr>
            <a:spLocks noChangeArrowheads="1"/>
          </p:cNvSpPr>
          <p:nvPr/>
        </p:nvSpPr>
        <p:spPr bwMode="auto">
          <a:xfrm>
            <a:off x="0" y="0"/>
            <a:ext cx="30275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915233"/>
              </p:ext>
            </p:extLst>
          </p:nvPr>
        </p:nvGraphicFramePr>
        <p:xfrm>
          <a:off x="17166256" y="18575876"/>
          <a:ext cx="5604436" cy="1861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Visio" r:id="rId18" imgW="3676770" imgH="1209490" progId="Visio.Drawing.15">
                  <p:embed/>
                </p:oleObj>
              </mc:Choice>
              <mc:Fallback>
                <p:oleObj name="Visio" r:id="rId18" imgW="3676770" imgH="1209490" progId="Visio.Drawing.15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6256" y="18575876"/>
                        <a:ext cx="5604436" cy="18611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Rectangle 28"/>
          <p:cNvSpPr>
            <a:spLocks noChangeArrowheads="1"/>
          </p:cNvSpPr>
          <p:nvPr/>
        </p:nvSpPr>
        <p:spPr bwMode="auto">
          <a:xfrm>
            <a:off x="152400" y="152400"/>
            <a:ext cx="30275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79" name="Rectangle 32"/>
          <p:cNvSpPr>
            <a:spLocks noChangeArrowheads="1"/>
          </p:cNvSpPr>
          <p:nvPr/>
        </p:nvSpPr>
        <p:spPr bwMode="auto">
          <a:xfrm>
            <a:off x="0" y="0"/>
            <a:ext cx="30275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195852"/>
              </p:ext>
            </p:extLst>
          </p:nvPr>
        </p:nvGraphicFramePr>
        <p:xfrm>
          <a:off x="16628880" y="23647075"/>
          <a:ext cx="8421985" cy="1925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Visio" r:id="rId20" imgW="5591012" imgH="1295243" progId="Visio.Drawing.15">
                  <p:embed/>
                </p:oleObj>
              </mc:Choice>
              <mc:Fallback>
                <p:oleObj name="Visio" r:id="rId20" imgW="5591012" imgH="1295243" progId="Visio.Drawing.15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8880" y="23647075"/>
                        <a:ext cx="8421985" cy="19257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Rectangle 34"/>
          <p:cNvSpPr>
            <a:spLocks noChangeArrowheads="1"/>
          </p:cNvSpPr>
          <p:nvPr/>
        </p:nvSpPr>
        <p:spPr bwMode="auto">
          <a:xfrm>
            <a:off x="0" y="0"/>
            <a:ext cx="30275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8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477073"/>
              </p:ext>
            </p:extLst>
          </p:nvPr>
        </p:nvGraphicFramePr>
        <p:xfrm>
          <a:off x="16648937" y="26331037"/>
          <a:ext cx="5793775" cy="1944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Visio" r:id="rId22" imgW="3848123" imgH="1295243" progId="Visio.Drawing.15">
                  <p:embed/>
                </p:oleObj>
              </mc:Choice>
              <mc:Fallback>
                <p:oleObj name="Visio" r:id="rId22" imgW="3848123" imgH="1295243" progId="Visio.Drawing.15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8937" y="26331037"/>
                        <a:ext cx="5793775" cy="19449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0" y="0"/>
            <a:ext cx="30275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8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459379"/>
              </p:ext>
            </p:extLst>
          </p:nvPr>
        </p:nvGraphicFramePr>
        <p:xfrm>
          <a:off x="23835078" y="26314532"/>
          <a:ext cx="5604845" cy="194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Visio" r:id="rId24" imgW="3756878" imgH="1310552" progId="Visio.Drawing.15">
                  <p:embed/>
                </p:oleObj>
              </mc:Choice>
              <mc:Fallback>
                <p:oleObj name="Visio" r:id="rId24" imgW="3756878" imgH="1310552" progId="Visio.Drawing.15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5078" y="26314532"/>
                        <a:ext cx="5604845" cy="19437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948" y="7784264"/>
            <a:ext cx="5406339" cy="3715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5850" y="8134078"/>
            <a:ext cx="8359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tr-TR" sz="3600" dirty="0" smtClean="0"/>
              <a:t>Frequency in power systems depends on the balance between generation and consumption.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tr-TR" sz="3600" dirty="0" smtClean="0"/>
              <a:t>Increasing renewable energy systems causes higher flactuations in the frequency.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5850" y="18689456"/>
            <a:ext cx="128396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tr-TR" sz="3600" dirty="0"/>
              <a:t>Therefore, frequency stability studies require higher attention. </a:t>
            </a:r>
            <a:r>
              <a:rPr lang="tr-TR" sz="3600" dirty="0" smtClean="0"/>
              <a:t>However, absence </a:t>
            </a:r>
            <a:r>
              <a:rPr lang="tr-TR" sz="3600" dirty="0"/>
              <a:t>of dynamical grid simulators </a:t>
            </a:r>
            <a:r>
              <a:rPr lang="tr-TR" sz="3600" dirty="0" smtClean="0"/>
              <a:t>makes these studies more challanging in </a:t>
            </a:r>
            <a:r>
              <a:rPr lang="tr-TR" sz="3600" dirty="0"/>
              <a:t>laboratory </a:t>
            </a:r>
            <a:r>
              <a:rPr lang="tr-TR" sz="3600" dirty="0" smtClean="0"/>
              <a:t>conditions.</a:t>
            </a:r>
            <a:endParaRPr lang="tr-TR" sz="3600" dirty="0"/>
          </a:p>
          <a:p>
            <a:endParaRPr lang="tr-TR" sz="3600" dirty="0"/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16508333" y="15081488"/>
            <a:ext cx="8663077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 eaLnBrk="0" hangingPunct="0">
              <a:lnSpc>
                <a:spcPct val="95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Description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16513992" y="20236191"/>
            <a:ext cx="8663077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 eaLnBrk="0" hangingPunct="0">
              <a:lnSpc>
                <a:spcPct val="95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Exciter Control Diagram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23507700" y="28255149"/>
            <a:ext cx="6311974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 eaLnBrk="0" hangingPunct="0">
              <a:lnSpc>
                <a:spcPct val="95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Governor Control Diagram for mode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16513992" y="25724077"/>
            <a:ext cx="8663077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 eaLnBrk="0" hangingPunct="0">
              <a:lnSpc>
                <a:spcPct val="95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Governor Control Diagram for mode 1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17199429" y="38979081"/>
            <a:ext cx="9661071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 eaLnBrk="0" hangingPunct="0">
              <a:lnSpc>
                <a:spcPct val="95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computer simulations and hardware results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1085850" y="25843015"/>
            <a:ext cx="11606762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defTabSz="4389438" eaLnBrk="0" hangingPunct="0">
              <a:lnSpc>
                <a:spcPct val="95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Grid Simulator (left) and AC Synchronous Generator (right)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1226917" y="38127825"/>
            <a:ext cx="11700892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defTabSz="4389438" eaLnBrk="0" hangingPunct="0">
              <a:lnSpc>
                <a:spcPct val="95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Setup ( AC Generator, DC motor and External Flywheel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93"/>
          <p:cNvSpPr>
            <a:spLocks noChangeArrowheads="1"/>
          </p:cNvSpPr>
          <p:nvPr/>
        </p:nvSpPr>
        <p:spPr bwMode="auto">
          <a:xfrm>
            <a:off x="0" y="0"/>
            <a:ext cx="30275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525926"/>
              </p:ext>
            </p:extLst>
          </p:nvPr>
        </p:nvGraphicFramePr>
        <p:xfrm>
          <a:off x="16855132" y="20427417"/>
          <a:ext cx="6652568" cy="243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Visio" r:id="rId27" imgW="7886844" imgH="2876522" progId="Visio.Drawing.15">
                  <p:embed/>
                </p:oleObj>
              </mc:Choice>
              <mc:Fallback>
                <p:oleObj name="Visio" r:id="rId27" imgW="7886844" imgH="2876522" progId="Visio.Drawing.15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5132" y="20427417"/>
                        <a:ext cx="6652568" cy="24348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16513992" y="22917765"/>
            <a:ext cx="8663077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 eaLnBrk="0" hangingPunct="0">
              <a:lnSpc>
                <a:spcPct val="95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Separately excited DC motor equivalent circuit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16628880" y="28689101"/>
            <a:ext cx="12001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 Box 9"/>
          <p:cNvSpPr txBox="1">
            <a:spLocks noChangeArrowheads="1"/>
          </p:cNvSpPr>
          <p:nvPr/>
        </p:nvSpPr>
        <p:spPr bwMode="auto">
          <a:xfrm>
            <a:off x="16513992" y="28278123"/>
            <a:ext cx="6908963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 eaLnBrk="0" hangingPunct="0">
              <a:lnSpc>
                <a:spcPct val="95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Governor Control Diagram for mode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406802" y="18575876"/>
            <a:ext cx="3903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>
                <a:solidFill>
                  <a:srgbClr val="00B050"/>
                </a:solidFill>
              </a:rPr>
              <a:t>AC Generator:</a:t>
            </a:r>
          </a:p>
          <a:p>
            <a:r>
              <a:rPr lang="tr-TR" sz="3600" dirty="0" smtClean="0"/>
              <a:t>I</a:t>
            </a:r>
            <a:r>
              <a:rPr lang="tr-TR" sz="3600" baseline="-25000" dirty="0" smtClean="0"/>
              <a:t>f  </a:t>
            </a:r>
            <a:r>
              <a:rPr lang="el-GR" sz="3600" dirty="0" smtClean="0"/>
              <a:t>α</a:t>
            </a:r>
            <a:r>
              <a:rPr lang="tr-TR" sz="3600" dirty="0" smtClean="0"/>
              <a:t> V</a:t>
            </a:r>
            <a:r>
              <a:rPr lang="tr-TR" sz="3600" baseline="-25000" dirty="0" smtClean="0"/>
              <a:t>t </a:t>
            </a:r>
            <a:endParaRPr lang="tr-TR" sz="36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5406802" y="20973447"/>
                <a:ext cx="3903480" cy="3463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3600" dirty="0" smtClean="0">
                    <a:solidFill>
                      <a:srgbClr val="00B050"/>
                    </a:solidFill>
                  </a:rPr>
                  <a:t>DC Motor:</a:t>
                </a:r>
              </a:p>
              <a:p>
                <a:r>
                  <a:rPr lang="el-GR" sz="3600" dirty="0"/>
                  <a:t>ω</a:t>
                </a:r>
                <a:r>
                  <a:rPr lang="tr-TR" sz="3600" baseline="-25000" dirty="0"/>
                  <a:t>  </a:t>
                </a:r>
                <a:r>
                  <a:rPr lang="el-GR" sz="3600" dirty="0"/>
                  <a:t>α</a:t>
                </a:r>
                <a:r>
                  <a:rPr lang="tr-TR" sz="3600" dirty="0"/>
                  <a:t> E</a:t>
                </a:r>
                <a:r>
                  <a:rPr lang="tr-TR" sz="3600" baseline="-25000" dirty="0"/>
                  <a:t>a</a:t>
                </a:r>
              </a:p>
              <a:p>
                <a:r>
                  <a:rPr lang="tr-TR" sz="3600" dirty="0" smtClean="0"/>
                  <a:t>I</a:t>
                </a:r>
                <a:r>
                  <a:rPr lang="tr-TR" sz="3600" baseline="-25000" dirty="0" smtClean="0"/>
                  <a:t>f  </a:t>
                </a:r>
                <a:r>
                  <a:rPr lang="el-GR" sz="3600" dirty="0"/>
                  <a:t>α</a:t>
                </a:r>
                <a:r>
                  <a:rPr lang="tr-TR" sz="3600" dirty="0"/>
                  <a:t> </a:t>
                </a:r>
                <a:r>
                  <a:rPr lang="tr-TR" sz="3600" dirty="0" smtClean="0"/>
                  <a:t>E</a:t>
                </a:r>
                <a:r>
                  <a:rPr lang="tr-TR" sz="3600" baseline="-25000" dirty="0" smtClean="0"/>
                  <a:t>a</a:t>
                </a:r>
              </a:p>
              <a:p>
                <a:r>
                  <a:rPr lang="tr-TR" sz="3600" dirty="0"/>
                  <a:t>I</a:t>
                </a:r>
                <a:r>
                  <a:rPr lang="tr-TR" sz="3600" baseline="-25000" dirty="0"/>
                  <a:t>f </a:t>
                </a:r>
                <a:r>
                  <a:rPr lang="el-GR" sz="3600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tr-TR" sz="36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tr-TR" sz="3600" baseline="-25000" dirty="0"/>
                          <m:t>a</m:t>
                        </m:r>
                      </m:den>
                    </m:f>
                  </m:oMath>
                </a14:m>
                <a:endParaRPr lang="tr-TR" sz="3600" dirty="0" smtClean="0"/>
              </a:p>
              <a:p>
                <a:r>
                  <a:rPr lang="tr-TR" sz="3600" dirty="0" smtClean="0"/>
                  <a:t>I</a:t>
                </a:r>
                <a:r>
                  <a:rPr lang="tr-TR" sz="3600" baseline="-25000" dirty="0" smtClean="0"/>
                  <a:t>a  </a:t>
                </a:r>
                <a:r>
                  <a:rPr lang="el-GR" sz="3600" dirty="0"/>
                  <a:t>α</a:t>
                </a:r>
                <a:r>
                  <a:rPr lang="tr-TR" sz="3600" dirty="0"/>
                  <a:t> </a:t>
                </a:r>
                <a:r>
                  <a:rPr lang="tr-TR" sz="3600" dirty="0" smtClean="0"/>
                  <a:t>T</a:t>
                </a:r>
                <a:r>
                  <a:rPr lang="tr-TR" sz="3600" baseline="-25000" dirty="0" smtClean="0"/>
                  <a:t>e </a:t>
                </a:r>
                <a:endParaRPr lang="tr-TR" sz="3600" baseline="-25000" dirty="0"/>
              </a:p>
              <a:p>
                <a:endParaRPr lang="tr-TR" sz="3600" baseline="-25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6802" y="20973447"/>
                <a:ext cx="3903480" cy="3463640"/>
              </a:xfrm>
              <a:prstGeom prst="rect">
                <a:avLst/>
              </a:prstGeom>
              <a:blipFill>
                <a:blip r:embed="rId29"/>
                <a:stretch>
                  <a:fillRect t="-281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346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Times New Roman</vt:lpstr>
      <vt:lpstr>Default Design</vt:lpstr>
      <vt:lpstr>Visio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Vertical Poster</dc:title>
  <dc:creator>Ethan Shulda;www.postersession.com</dc:creator>
  <cp:keywords>www.postersession.com</cp:keywords>
  <dc:description>©MegaPrint Inc. 2009-2015</dc:description>
  <cp:lastModifiedBy>erencan duymaz</cp:lastModifiedBy>
  <cp:revision>131</cp:revision>
  <dcterms:created xsi:type="dcterms:W3CDTF">2008-12-04T00:20:37Z</dcterms:created>
  <dcterms:modified xsi:type="dcterms:W3CDTF">2018-08-17T09:26:24Z</dcterms:modified>
  <cp:category>Research Poster</cp:category>
</cp:coreProperties>
</file>