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BC88C-6AF9-4918-BFFC-21FAB1F037F0}" type="datetimeFigureOut">
              <a:rPr lang="tr-TR" smtClean="0"/>
              <a:t>9.11.2021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A66D0-14EF-479C-966F-1A1A091F3212}" type="slidenum">
              <a:rPr lang="tr-TR" smtClean="0"/>
              <a:t>‹#›</a:t>
            </a:fld>
            <a:endParaRPr lang="tr-TR"/>
          </a:p>
        </p:txBody>
      </p:sp>
    </p:spTree>
    <p:extLst>
      <p:ext uri="{BB962C8B-B14F-4D97-AF65-F5344CB8AC3E}">
        <p14:creationId xmlns:p14="http://schemas.microsoft.com/office/powerpoint/2010/main" val="322094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https://www.youtube.com/watch?v=6G3O60o5U7w</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t>3</a:t>
            </a:fld>
            <a:endParaRPr lang="tr-TR"/>
          </a:p>
        </p:txBody>
      </p:sp>
    </p:spTree>
    <p:extLst>
      <p:ext uri="{BB962C8B-B14F-4D97-AF65-F5344CB8AC3E}">
        <p14:creationId xmlns:p14="http://schemas.microsoft.com/office/powerpoint/2010/main" val="310121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https://www.youtube.com/watch?v=Yf48R459HSk</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t>4</a:t>
            </a:fld>
            <a:endParaRPr lang="tr-TR"/>
          </a:p>
        </p:txBody>
      </p:sp>
    </p:spTree>
    <p:extLst>
      <p:ext uri="{BB962C8B-B14F-4D97-AF65-F5344CB8AC3E}">
        <p14:creationId xmlns:p14="http://schemas.microsoft.com/office/powerpoint/2010/main" val="23967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https://www.youtube.com/watch?v=8RVnTY7NVdQ</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t>5</a:t>
            </a:fld>
            <a:endParaRPr lang="tr-TR"/>
          </a:p>
        </p:txBody>
      </p:sp>
    </p:spTree>
    <p:extLst>
      <p:ext uri="{BB962C8B-B14F-4D97-AF65-F5344CB8AC3E}">
        <p14:creationId xmlns:p14="http://schemas.microsoft.com/office/powerpoint/2010/main" val="266846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https://www.youtube.com/watch?v=ai1q1JKBw4s</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t>6</a:t>
            </a:fld>
            <a:endParaRPr lang="tr-TR"/>
          </a:p>
        </p:txBody>
      </p:sp>
    </p:spTree>
    <p:extLst>
      <p:ext uri="{BB962C8B-B14F-4D97-AF65-F5344CB8AC3E}">
        <p14:creationId xmlns:p14="http://schemas.microsoft.com/office/powerpoint/2010/main" val="85671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https://www.youtube.com/watch?v=9K-Gv4XVb10</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t>7</a:t>
            </a:fld>
            <a:endParaRPr lang="tr-TR"/>
          </a:p>
        </p:txBody>
      </p:sp>
    </p:spTree>
    <p:extLst>
      <p:ext uri="{BB962C8B-B14F-4D97-AF65-F5344CB8AC3E}">
        <p14:creationId xmlns:p14="http://schemas.microsoft.com/office/powerpoint/2010/main" val="162295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https://www.youtube.com/watch?v=ai1q1JKBw4s</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t>8</a:t>
            </a:fld>
            <a:endParaRPr lang="tr-TR"/>
          </a:p>
        </p:txBody>
      </p:sp>
    </p:spTree>
    <p:extLst>
      <p:ext uri="{BB962C8B-B14F-4D97-AF65-F5344CB8AC3E}">
        <p14:creationId xmlns:p14="http://schemas.microsoft.com/office/powerpoint/2010/main" val="676719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https://www.youtube.com/watch?v=fCjk3QeWj7Q</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t>10</a:t>
            </a:fld>
            <a:endParaRPr lang="tr-TR"/>
          </a:p>
        </p:txBody>
      </p:sp>
    </p:spTree>
    <p:extLst>
      <p:ext uri="{BB962C8B-B14F-4D97-AF65-F5344CB8AC3E}">
        <p14:creationId xmlns:p14="http://schemas.microsoft.com/office/powerpoint/2010/main" val="531123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https://www.youtube.com/watch?v=UayJYYeMANA</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t>11</a:t>
            </a:fld>
            <a:endParaRPr lang="tr-TR"/>
          </a:p>
        </p:txBody>
      </p:sp>
    </p:spTree>
    <p:extLst>
      <p:ext uri="{BB962C8B-B14F-4D97-AF65-F5344CB8AC3E}">
        <p14:creationId xmlns:p14="http://schemas.microsoft.com/office/powerpoint/2010/main" val="4292200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https://www.youtube.com/watch?v=ZVlVoajZWrs</a:t>
            </a:r>
            <a:endParaRPr lang="tr-TR" dirty="0"/>
          </a:p>
        </p:txBody>
      </p:sp>
      <p:sp>
        <p:nvSpPr>
          <p:cNvPr id="4" name="Slayt Numarası Yer Tutucusu 3"/>
          <p:cNvSpPr>
            <a:spLocks noGrp="1"/>
          </p:cNvSpPr>
          <p:nvPr>
            <p:ph type="sldNum" sz="quarter" idx="10"/>
          </p:nvPr>
        </p:nvSpPr>
        <p:spPr/>
        <p:txBody>
          <a:bodyPr/>
          <a:lstStyle/>
          <a:p>
            <a:fld id="{F37A66D0-14EF-479C-966F-1A1A091F3212}" type="slidenum">
              <a:rPr lang="tr-TR" smtClean="0"/>
              <a:t>12</a:t>
            </a:fld>
            <a:endParaRPr lang="tr-TR"/>
          </a:p>
        </p:txBody>
      </p:sp>
    </p:spTree>
    <p:extLst>
      <p:ext uri="{BB962C8B-B14F-4D97-AF65-F5344CB8AC3E}">
        <p14:creationId xmlns:p14="http://schemas.microsoft.com/office/powerpoint/2010/main" val="276921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youtube.com/watch?v=fCjk3QeWj7Q"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UayJYYeMAN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youtube.com/watch?v=ZVlVoajZWr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youtube.com/watch?v=EWMGqu26ok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6G3O60o5U7w"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Yf48R459HS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youtube.com/watch?v=8RVnTY7NVdQ"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i1q1JKBw4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watch?v=9K-Gv4XVb1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youtube.com/watch?v=ai1q1JKBw4s"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youtube.com/watch?v=ZcesnqVF0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2D58-C21E-5245-8279-A9E0E305175B}"/>
              </a:ext>
            </a:extLst>
          </p:cNvPr>
          <p:cNvSpPr>
            <a:spLocks noGrp="1"/>
          </p:cNvSpPr>
          <p:nvPr>
            <p:ph type="ctrTitle"/>
          </p:nvPr>
        </p:nvSpPr>
        <p:spPr/>
        <p:txBody>
          <a:bodyPr/>
          <a:lstStyle/>
          <a:p>
            <a:r>
              <a:rPr lang="tr-TR" dirty="0"/>
              <a:t>12 animasyon prensibi</a:t>
            </a:r>
          </a:p>
        </p:txBody>
      </p:sp>
      <p:sp>
        <p:nvSpPr>
          <p:cNvPr id="3" name="Subtitle 2">
            <a:extLst>
              <a:ext uri="{FF2B5EF4-FFF2-40B4-BE49-F238E27FC236}">
                <a16:creationId xmlns:a16="http://schemas.microsoft.com/office/drawing/2014/main" id="{BC7CA3AC-8F4A-0543-9AEF-E888068F0DAA}"/>
              </a:ext>
            </a:extLst>
          </p:cNvPr>
          <p:cNvSpPr>
            <a:spLocks noGrp="1"/>
          </p:cNvSpPr>
          <p:nvPr>
            <p:ph type="subTitle" idx="1"/>
          </p:nvPr>
        </p:nvSpPr>
        <p:spPr/>
        <p:txBody>
          <a:bodyPr/>
          <a:lstStyle/>
          <a:p>
            <a:r>
              <a:rPr lang="tr-TR" dirty="0"/>
              <a:t>EREN GÜN</a:t>
            </a:r>
          </a:p>
        </p:txBody>
      </p:sp>
    </p:spTree>
    <p:extLst>
      <p:ext uri="{BB962C8B-B14F-4D97-AF65-F5344CB8AC3E}">
        <p14:creationId xmlns:p14="http://schemas.microsoft.com/office/powerpoint/2010/main" val="356193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1535" y="11723"/>
            <a:ext cx="9905998" cy="1905000"/>
          </a:xfrm>
        </p:spPr>
        <p:txBody>
          <a:bodyPr/>
          <a:lstStyle/>
          <a:p>
            <a:r>
              <a:rPr lang="tr-TR" dirty="0">
                <a:effectLst/>
              </a:rPr>
              <a:t>8. İkincil Hareket</a:t>
            </a:r>
            <a:endParaRPr lang="tr-TR" dirty="0"/>
          </a:p>
        </p:txBody>
      </p:sp>
      <p:sp>
        <p:nvSpPr>
          <p:cNvPr id="3" name="İçerik Yer Tutucusu 2"/>
          <p:cNvSpPr>
            <a:spLocks noGrp="1"/>
          </p:cNvSpPr>
          <p:nvPr>
            <p:ph idx="1"/>
          </p:nvPr>
        </p:nvSpPr>
        <p:spPr>
          <a:xfrm>
            <a:off x="7584221" y="1211666"/>
            <a:ext cx="3722687" cy="2720853"/>
          </a:xfrm>
        </p:spPr>
        <p:txBody>
          <a:bodyPr/>
          <a:lstStyle/>
          <a:p>
            <a:r>
              <a:rPr lang="tr-TR" sz="2400" dirty="0">
                <a:effectLst/>
              </a:rPr>
              <a:t>Karakterin ana hareketlerini kurgularken o anki duygu durumunu veren ya da anlattığı konuyu</a:t>
            </a:r>
            <a:endParaRPr lang="tr-TR" sz="2400" dirty="0"/>
          </a:p>
        </p:txBody>
      </p:sp>
      <p:pic>
        <p:nvPicPr>
          <p:cNvPr id="1026" name="Picture 2" descr="https://3.bp.blogspot.com/-WWLbbXGGiQs/VTwE4SrLsnI/AAAAAAAACsw/hLKUI5Et4nA/s1600/ikinci%2Bhareket%2Banimasyon%2Bt%C3%BCr%C3%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35" y="1576020"/>
            <a:ext cx="7143750" cy="2257426"/>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366362" y="4031592"/>
            <a:ext cx="11512045" cy="2308324"/>
          </a:xfrm>
          <a:prstGeom prst="rect">
            <a:avLst/>
          </a:prstGeom>
          <a:noFill/>
        </p:spPr>
        <p:txBody>
          <a:bodyPr wrap="square" rtlCol="0">
            <a:spAutoFit/>
          </a:bodyPr>
          <a:lstStyle/>
          <a:p>
            <a:r>
              <a:rPr lang="tr-TR" sz="2400" dirty="0"/>
              <a:t>destekleyen hareketlere ikincil hareketler denir. Hasta bir karakterin konuşurken cebinden mendil çıkarıp burnunu silmesi, yorgun karakterin alnındaki teri silmesi ya da bir karakterin düşmeye başlayan gözlüğünü düzeltmesi bu tarz ikincil hareketlerdir. İkincil hareket vermek karakterin yaşayan, gerçek bir karakter olduğu hissini arttırır.</a:t>
            </a:r>
            <a:r>
              <a:rPr lang="tr-TR" sz="2400" dirty="0"/>
              <a:t/>
            </a:r>
            <a:br>
              <a:rPr lang="tr-TR" sz="2400" dirty="0"/>
            </a:br>
            <a:endParaRPr lang="tr-TR" sz="2400" dirty="0"/>
          </a:p>
        </p:txBody>
      </p:sp>
      <p:sp>
        <p:nvSpPr>
          <p:cNvPr id="5" name="Metin kutusu 4">
            <a:hlinkClick r:id="rId4"/>
          </p:cNvPr>
          <p:cNvSpPr txBox="1"/>
          <p:nvPr/>
        </p:nvSpPr>
        <p:spPr>
          <a:xfrm>
            <a:off x="9170377" y="5970584"/>
            <a:ext cx="723275" cy="369332"/>
          </a:xfrm>
          <a:prstGeom prst="rect">
            <a:avLst/>
          </a:prstGeom>
          <a:noFill/>
        </p:spPr>
        <p:txBody>
          <a:bodyPr wrap="none" rtlCol="0">
            <a:spAutoFit/>
          </a:bodyPr>
          <a:lstStyle/>
          <a:p>
            <a:r>
              <a:rPr lang="tr-TR" dirty="0" smtClean="0"/>
              <a:t>BOLT</a:t>
            </a:r>
            <a:endParaRPr lang="tr-TR" dirty="0"/>
          </a:p>
        </p:txBody>
      </p:sp>
    </p:spTree>
    <p:extLst>
      <p:ext uri="{BB962C8B-B14F-4D97-AF65-F5344CB8AC3E}">
        <p14:creationId xmlns:p14="http://schemas.microsoft.com/office/powerpoint/2010/main" val="77348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34744" y="20515"/>
            <a:ext cx="9905998" cy="1905000"/>
          </a:xfrm>
        </p:spPr>
        <p:txBody>
          <a:bodyPr>
            <a:normAutofit/>
          </a:bodyPr>
          <a:lstStyle/>
          <a:p>
            <a:r>
              <a:rPr lang="tr-TR" sz="4000" dirty="0" smtClean="0"/>
              <a:t>9.zAMANLAMA</a:t>
            </a:r>
            <a:endParaRPr lang="tr-TR" sz="4000" dirty="0"/>
          </a:p>
        </p:txBody>
      </p:sp>
      <p:pic>
        <p:nvPicPr>
          <p:cNvPr id="5" name="İçerik Yer Tutucus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8961" y="2187225"/>
            <a:ext cx="5960500" cy="3528646"/>
          </a:xfrm>
        </p:spPr>
      </p:pic>
      <p:sp>
        <p:nvSpPr>
          <p:cNvPr id="6" name="Metin kutusu 5"/>
          <p:cNvSpPr txBox="1"/>
          <p:nvPr/>
        </p:nvSpPr>
        <p:spPr>
          <a:xfrm>
            <a:off x="227013" y="1689391"/>
            <a:ext cx="5285763"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tr-TR" sz="1600" dirty="0"/>
              <a:t>Animasyonu hazırlarken 1 saniyelik görüntü için 24-25 farklı çizim ihtiyaç vardır. Bir hareketi ne kadar çok kareyle gösterirsek hareket o kadar yumuşak ve akışkan olur ama doğal olarak süre de bu oranda artar</a:t>
            </a:r>
            <a:r>
              <a:rPr lang="tr-TR" sz="1600" dirty="0" smtClean="0"/>
              <a:t>. </a:t>
            </a:r>
            <a:r>
              <a:rPr lang="tr-TR" sz="1600" dirty="0"/>
              <a:t>Dolayısıyla hızlı olması gereken hareket daha az kareyle, yavaş olması gereken daha çok kareyle hazırlanmalıdır. </a:t>
            </a:r>
            <a:endParaRPr lang="tr-TR" sz="1600" dirty="0" smtClean="0"/>
          </a:p>
          <a:p>
            <a:pPr marL="285750" indent="-285750">
              <a:lnSpc>
                <a:spcPct val="150000"/>
              </a:lnSpc>
              <a:buFont typeface="Arial" panose="020B0604020202020204" pitchFamily="34" charset="0"/>
              <a:buChar char="•"/>
            </a:pPr>
            <a:endParaRPr lang="tr-TR" sz="1600" dirty="0" smtClean="0"/>
          </a:p>
          <a:p>
            <a:pPr marL="285750" indent="-285750">
              <a:lnSpc>
                <a:spcPct val="150000"/>
              </a:lnSpc>
              <a:buFont typeface="Arial" panose="020B0604020202020204" pitchFamily="34" charset="0"/>
              <a:buChar char="•"/>
            </a:pPr>
            <a:r>
              <a:rPr lang="tr-TR" sz="1600" dirty="0" smtClean="0"/>
              <a:t>Doğru </a:t>
            </a:r>
            <a:r>
              <a:rPr lang="tr-TR" sz="1600" dirty="0"/>
              <a:t>bir animasyon için her harekete tam olarak gerektiği kadar zaman vererek zamanlamayı doğru kurgulamak lazım. Ancak bu hareketin inandırıcı olmasını sağlayacaktır.</a:t>
            </a:r>
            <a:endParaRPr lang="tr-TR" sz="1600" dirty="0"/>
          </a:p>
        </p:txBody>
      </p:sp>
      <p:sp>
        <p:nvSpPr>
          <p:cNvPr id="7" name="Metin kutusu 6">
            <a:hlinkClick r:id="rId4"/>
          </p:cNvPr>
          <p:cNvSpPr txBox="1"/>
          <p:nvPr/>
        </p:nvSpPr>
        <p:spPr>
          <a:xfrm>
            <a:off x="5758961" y="6325550"/>
            <a:ext cx="1422184" cy="369332"/>
          </a:xfrm>
          <a:prstGeom prst="rect">
            <a:avLst/>
          </a:prstGeom>
          <a:noFill/>
        </p:spPr>
        <p:txBody>
          <a:bodyPr wrap="none" rtlCol="0">
            <a:spAutoFit/>
          </a:bodyPr>
          <a:lstStyle/>
          <a:p>
            <a:r>
              <a:rPr lang="tr-TR" dirty="0" err="1" smtClean="0"/>
              <a:t>Megamind</a:t>
            </a:r>
            <a:endParaRPr lang="tr-TR" dirty="0"/>
          </a:p>
        </p:txBody>
      </p:sp>
    </p:spTree>
    <p:extLst>
      <p:ext uri="{BB962C8B-B14F-4D97-AF65-F5344CB8AC3E}">
        <p14:creationId xmlns:p14="http://schemas.microsoft.com/office/powerpoint/2010/main" val="1744556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2931"/>
            <a:ext cx="9905998" cy="1905000"/>
          </a:xfrm>
        </p:spPr>
        <p:txBody>
          <a:bodyPr/>
          <a:lstStyle/>
          <a:p>
            <a:r>
              <a:rPr lang="tr-TR" dirty="0">
                <a:effectLst/>
              </a:rPr>
              <a:t>10. Abartma</a:t>
            </a:r>
            <a:endParaRPr lang="tr-TR" dirty="0"/>
          </a:p>
        </p:txBody>
      </p:sp>
      <p:sp>
        <p:nvSpPr>
          <p:cNvPr id="3" name="İçerik Yer Tutucusu 2"/>
          <p:cNvSpPr>
            <a:spLocks noGrp="1"/>
          </p:cNvSpPr>
          <p:nvPr>
            <p:ph idx="1"/>
          </p:nvPr>
        </p:nvSpPr>
        <p:spPr>
          <a:xfrm>
            <a:off x="241799" y="4117245"/>
            <a:ext cx="11481165" cy="2533894"/>
          </a:xfrm>
        </p:spPr>
        <p:txBody>
          <a:bodyPr/>
          <a:lstStyle/>
          <a:p>
            <a:pPr marL="0" indent="0">
              <a:lnSpc>
                <a:spcPct val="150000"/>
              </a:lnSpc>
              <a:buNone/>
            </a:pPr>
            <a:r>
              <a:rPr lang="tr-TR" dirty="0">
                <a:effectLst/>
              </a:rPr>
              <a:t>s</a:t>
            </a:r>
            <a:r>
              <a:rPr lang="tr-TR" dirty="0" smtClean="0">
                <a:effectLst/>
              </a:rPr>
              <a:t>onradan </a:t>
            </a:r>
            <a:r>
              <a:rPr lang="tr-TR" dirty="0">
                <a:effectLst/>
              </a:rPr>
              <a:t>bu teknikten uzaklaşmış ve üretilen animasyonlarda animasyonu kendine has bir dille tasarlamışlar. Bu görsel dil abartılı vücut hareketleri ve mimikler içeren, verilmek istenen duygunun her yaştan seyirciye kolayca ulaşabildiği bir dildir. Günümüzde büyük bütçeli 3D sinema filmlerinde bile eski dönemlerin 2D karakterlerinin jest ve mimiklerini görmek mümkün. Bu durum animasyonun daha albenili olmasını sağlar.</a:t>
            </a:r>
            <a:endParaRPr lang="tr-TR" dirty="0"/>
          </a:p>
        </p:txBody>
      </p:sp>
      <p:pic>
        <p:nvPicPr>
          <p:cNvPr id="4098" name="Picture 2" descr="https://1.bp.blogspot.com/-fsAJ60htrhs/VTwFwKTCemI/AAAAAAAACtA/GDBeMIMRWKE/s1600/Abartma%2B(animasyon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99" y="1907931"/>
            <a:ext cx="5156677" cy="2217371"/>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p:cNvSpPr txBox="1">
            <a:spLocks/>
          </p:cNvSpPr>
          <p:nvPr/>
        </p:nvSpPr>
        <p:spPr>
          <a:xfrm>
            <a:off x="5644662" y="1662969"/>
            <a:ext cx="5882053" cy="253389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150000"/>
              </a:lnSpc>
            </a:pPr>
            <a:r>
              <a:rPr lang="tr-TR" dirty="0" smtClean="0">
                <a:effectLst/>
              </a:rPr>
              <a:t>Çizgi filmlerin yeni yeni popüler olmaya başladığı yıllarda </a:t>
            </a:r>
            <a:r>
              <a:rPr lang="tr-TR" dirty="0" err="1" smtClean="0">
                <a:effectLst/>
              </a:rPr>
              <a:t>rotoskop</a:t>
            </a:r>
            <a:r>
              <a:rPr lang="tr-TR" dirty="0" smtClean="0">
                <a:effectLst/>
              </a:rPr>
              <a:t> tekniğiyle gerçek görüntülerin üzerinden çizim yaparak animasyon üretmişler ama bu teknik o kadar mekanik sonuçlar vermiş ki </a:t>
            </a:r>
            <a:endParaRPr lang="tr-TR" dirty="0"/>
          </a:p>
        </p:txBody>
      </p:sp>
      <p:sp>
        <p:nvSpPr>
          <p:cNvPr id="5" name="Metin kutusu 4">
            <a:hlinkClick r:id="rId4"/>
          </p:cNvPr>
          <p:cNvSpPr txBox="1"/>
          <p:nvPr/>
        </p:nvSpPr>
        <p:spPr>
          <a:xfrm>
            <a:off x="6532685" y="6374396"/>
            <a:ext cx="1410964" cy="369332"/>
          </a:xfrm>
          <a:prstGeom prst="rect">
            <a:avLst/>
          </a:prstGeom>
          <a:noFill/>
        </p:spPr>
        <p:txBody>
          <a:bodyPr wrap="none" rtlCol="0">
            <a:spAutoFit/>
          </a:bodyPr>
          <a:lstStyle/>
          <a:p>
            <a:r>
              <a:rPr lang="tr-TR" dirty="0" err="1" smtClean="0"/>
              <a:t>Tom</a:t>
            </a:r>
            <a:r>
              <a:rPr lang="tr-TR" dirty="0" smtClean="0"/>
              <a:t> &amp; </a:t>
            </a:r>
            <a:r>
              <a:rPr lang="tr-TR" dirty="0" err="1" smtClean="0"/>
              <a:t>jerry</a:t>
            </a:r>
            <a:endParaRPr lang="tr-TR" dirty="0"/>
          </a:p>
        </p:txBody>
      </p:sp>
    </p:spTree>
    <p:extLst>
      <p:ext uri="{BB962C8B-B14F-4D97-AF65-F5344CB8AC3E}">
        <p14:creationId xmlns:p14="http://schemas.microsoft.com/office/powerpoint/2010/main" val="1448614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85783" y="300342"/>
            <a:ext cx="9905998" cy="1905000"/>
          </a:xfrm>
        </p:spPr>
        <p:txBody>
          <a:bodyPr/>
          <a:lstStyle/>
          <a:p>
            <a:r>
              <a:rPr lang="tr-TR" dirty="0">
                <a:effectLst/>
              </a:rPr>
              <a:t>11. </a:t>
            </a:r>
            <a:r>
              <a:rPr lang="tr-TR" dirty="0" smtClean="0">
                <a:effectLst/>
              </a:rPr>
              <a:t>Boyutlu </a:t>
            </a:r>
            <a:r>
              <a:rPr lang="tr-TR" dirty="0">
                <a:effectLst/>
              </a:rPr>
              <a:t>Çizim</a:t>
            </a:r>
            <a:endParaRPr lang="tr-TR" dirty="0"/>
          </a:p>
        </p:txBody>
      </p:sp>
      <p:sp>
        <p:nvSpPr>
          <p:cNvPr id="3" name="İçerik Yer Tutucusu 2"/>
          <p:cNvSpPr>
            <a:spLocks noGrp="1"/>
          </p:cNvSpPr>
          <p:nvPr>
            <p:ph idx="1"/>
          </p:nvPr>
        </p:nvSpPr>
        <p:spPr>
          <a:xfrm>
            <a:off x="5301760" y="1974117"/>
            <a:ext cx="6479932" cy="4028953"/>
          </a:xfrm>
        </p:spPr>
        <p:txBody>
          <a:bodyPr>
            <a:normAutofit/>
          </a:bodyPr>
          <a:lstStyle/>
          <a:p>
            <a:pPr marL="0" indent="0">
              <a:lnSpc>
                <a:spcPct val="150000"/>
              </a:lnSpc>
              <a:buNone/>
            </a:pPr>
            <a:r>
              <a:rPr lang="tr-TR" dirty="0">
                <a:effectLst/>
              </a:rPr>
              <a:t>Karakterleri ve objeleri oluştururken, her ne kadar 2 boyutlu animasyon yapıyor olsak da hacimli ve derinlikli hayal etmeli ve öyle kurgulamalıyız. Eğer bir karakter kafasını çevirip, vücudunu döndüremiyorsa cazibesini yitirecektir. Karagöz gibi algılanacaktır. Ama yaşayan, duyguları olan, gerçek tepkiler veriyormuş gibi görünen boyutlu bir karakter her zaman daha etkili olacaktır.</a:t>
            </a:r>
            <a:endParaRPr lang="tr-TR" dirty="0"/>
          </a:p>
        </p:txBody>
      </p:sp>
      <p:sp>
        <p:nvSpPr>
          <p:cNvPr id="5" name="Metin kutusu 4">
            <a:hlinkClick r:id="rId2"/>
          </p:cNvPr>
          <p:cNvSpPr txBox="1"/>
          <p:nvPr/>
        </p:nvSpPr>
        <p:spPr>
          <a:xfrm>
            <a:off x="1452365" y="6363554"/>
            <a:ext cx="1793630" cy="369332"/>
          </a:xfrm>
          <a:prstGeom prst="rect">
            <a:avLst/>
          </a:prstGeom>
          <a:noFill/>
        </p:spPr>
        <p:txBody>
          <a:bodyPr wrap="square" rtlCol="0">
            <a:spAutoFit/>
          </a:bodyPr>
          <a:lstStyle/>
          <a:p>
            <a:r>
              <a:rPr lang="tr-TR" dirty="0" err="1" smtClean="0"/>
              <a:t>Herkül</a:t>
            </a:r>
            <a:r>
              <a:rPr lang="tr-TR" dirty="0"/>
              <a:t> </a:t>
            </a:r>
            <a:r>
              <a:rPr lang="tr-TR" dirty="0" smtClean="0"/>
              <a:t>(</a:t>
            </a:r>
            <a:r>
              <a:rPr lang="tr-TR" dirty="0" err="1" smtClean="0"/>
              <a:t>disney</a:t>
            </a:r>
            <a:r>
              <a:rPr lang="tr-TR" dirty="0" smtClean="0"/>
              <a:t>)</a:t>
            </a:r>
            <a:endParaRPr lang="tr-TR" dirty="0"/>
          </a:p>
        </p:txBody>
      </p:sp>
      <p:pic>
        <p:nvPicPr>
          <p:cNvPr id="5124" name="Picture 4" descr="11 Solid Drawing ideas | drawings, principles of animation, ani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83" y="2149657"/>
            <a:ext cx="4020344" cy="395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081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4068299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ACC7-8600-4E43-98F2-411122060ACC}"/>
              </a:ext>
            </a:extLst>
          </p:cNvPr>
          <p:cNvSpPr>
            <a:spLocks noGrp="1"/>
          </p:cNvSpPr>
          <p:nvPr>
            <p:ph type="title"/>
          </p:nvPr>
        </p:nvSpPr>
        <p:spPr/>
        <p:txBody>
          <a:bodyPr/>
          <a:lstStyle/>
          <a:p>
            <a:r>
              <a:rPr lang="tr-TR" dirty="0" err="1"/>
              <a:t>https</a:t>
            </a:r>
            <a:r>
              <a:rPr lang="tr-TR" dirty="0"/>
              <a:t>://</a:t>
            </a:r>
            <a:r>
              <a:rPr lang="tr-TR" dirty="0" err="1"/>
              <a:t>hipermaster.blogspot.com</a:t>
            </a:r>
            <a:r>
              <a:rPr lang="tr-TR" dirty="0"/>
              <a:t>/2015/04/animasyonun-12-prensibi-kural-nedir.html</a:t>
            </a:r>
          </a:p>
        </p:txBody>
      </p:sp>
      <p:sp>
        <p:nvSpPr>
          <p:cNvPr id="3" name="Content Placeholder 2">
            <a:extLst>
              <a:ext uri="{FF2B5EF4-FFF2-40B4-BE49-F238E27FC236}">
                <a16:creationId xmlns:a16="http://schemas.microsoft.com/office/drawing/2014/main" id="{0666FAD5-D114-894E-9B1D-4BBF2D61ED7F}"/>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1265277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9E63-944C-5B45-8E2E-20F5346BE4A5}"/>
              </a:ext>
            </a:extLst>
          </p:cNvPr>
          <p:cNvSpPr>
            <a:spLocks noGrp="1"/>
          </p:cNvSpPr>
          <p:nvPr>
            <p:ph type="title"/>
          </p:nvPr>
        </p:nvSpPr>
        <p:spPr>
          <a:xfrm>
            <a:off x="4455181" y="0"/>
            <a:ext cx="6743767" cy="1905000"/>
          </a:xfrm>
        </p:spPr>
        <p:txBody>
          <a:bodyPr>
            <a:normAutofit/>
          </a:bodyPr>
          <a:lstStyle/>
          <a:p>
            <a:r>
              <a:rPr lang="tr-TR" dirty="0"/>
              <a:t>ANİMASYONUN 12 PRENSİBİ</a:t>
            </a:r>
          </a:p>
        </p:txBody>
      </p:sp>
      <p:pic>
        <p:nvPicPr>
          <p:cNvPr id="4" name="Picture 3">
            <a:extLst>
              <a:ext uri="{FF2B5EF4-FFF2-40B4-BE49-F238E27FC236}">
                <a16:creationId xmlns:a16="http://schemas.microsoft.com/office/drawing/2014/main" id="{43510031-AE3A-D245-9075-1020F891B185}"/>
              </a:ext>
            </a:extLst>
          </p:cNvPr>
          <p:cNvPicPr>
            <a:picLocks noChangeAspect="1"/>
          </p:cNvPicPr>
          <p:nvPr/>
        </p:nvPicPr>
        <p:blipFill rotWithShape="1">
          <a:blip r:embed="rId3"/>
          <a:srcRect l="39007" r="3740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6AE73AD9-2FF1-A84F-BDDA-A06D50EAB3A6}"/>
              </a:ext>
            </a:extLst>
          </p:cNvPr>
          <p:cNvSpPr>
            <a:spLocks noGrp="1"/>
          </p:cNvSpPr>
          <p:nvPr>
            <p:ph idx="1"/>
          </p:nvPr>
        </p:nvSpPr>
        <p:spPr>
          <a:xfrm>
            <a:off x="4204138" y="1460939"/>
            <a:ext cx="7730272" cy="4971392"/>
          </a:xfrm>
        </p:spPr>
        <p:txBody>
          <a:bodyPr>
            <a:normAutofit/>
          </a:bodyPr>
          <a:lstStyle/>
          <a:p>
            <a:pPr>
              <a:lnSpc>
                <a:spcPct val="90000"/>
              </a:lnSpc>
            </a:pPr>
            <a:r>
              <a:rPr lang="tr-TR" dirty="0">
                <a:effectLst/>
              </a:rPr>
              <a:t>Bir animasyonun göze hoş görünmesi için bazı kıstaslar vardır. Bunlar olmadığında izleyenlerin içinde sanki eksik bir şeyler varmış gibi bir his oluşur. İşin profesyonel olmadığını düşünürler.</a:t>
            </a:r>
            <a:r>
              <a:rPr lang="tr-TR" dirty="0"/>
              <a:t/>
            </a:r>
            <a:br>
              <a:rPr lang="tr-TR" dirty="0"/>
            </a:br>
            <a:r>
              <a:rPr lang="tr-TR" dirty="0"/>
              <a:t/>
            </a:r>
            <a:br>
              <a:rPr lang="tr-TR" dirty="0"/>
            </a:br>
            <a:r>
              <a:rPr lang="tr-TR" dirty="0">
                <a:effectLst/>
              </a:rPr>
              <a:t>Disney animasyon sanatçıları yıllar önce bu kıstasları Animasyonun 12 Prensibi adı altında toplamışlar. Kimisi olmazsa olmaz, kimisi ise olursa daha iyi olur bu prensiplerin. Hazırladığımız animasyonun göz alıcı olabilmesi için ilk önce inandırıcı olması lazım. Sadece karakterlerin değil, tüm objelerin fizik kurallarına (en azından animasyonun kendi mantığı içinde) uygun hareket etmesi gerekiyor. Bu prensipler hareket eden bir nesnenin hacmini, kütlesini en doğal şekilde yansıtmasına yardımcı olan kurallarla birlikte ortaya çıkan işin göze hoş görünmesiyle ilgili önerilerden oluşuyor.</a:t>
            </a:r>
            <a:r>
              <a:rPr lang="tr-TR" sz="1700" dirty="0"/>
              <a:t/>
            </a:r>
            <a:br>
              <a:rPr lang="tr-TR" sz="1700" dirty="0"/>
            </a:br>
            <a:endParaRPr lang="tr-TR" sz="1700" dirty="0"/>
          </a:p>
        </p:txBody>
      </p:sp>
    </p:spTree>
    <p:extLst>
      <p:ext uri="{BB962C8B-B14F-4D97-AF65-F5344CB8AC3E}">
        <p14:creationId xmlns:p14="http://schemas.microsoft.com/office/powerpoint/2010/main" val="2218166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B3E2B3-55AD-504E-8AC3-C61C3DD09010}"/>
              </a:ext>
            </a:extLst>
          </p:cNvPr>
          <p:cNvPicPr>
            <a:picLocks noChangeAspect="1"/>
          </p:cNvPicPr>
          <p:nvPr/>
        </p:nvPicPr>
        <p:blipFill rotWithShape="1">
          <a:blip r:embed="rId4">
            <a:alphaModFix amt="15000"/>
            <a:extLst/>
          </a:blip>
          <a:srcRect t="4010"/>
          <a:stretch/>
        </p:blipFill>
        <p:spPr>
          <a:xfrm>
            <a:off x="20" y="10"/>
            <a:ext cx="12191980" cy="6857990"/>
          </a:xfrm>
          <a:prstGeom prst="rect">
            <a:avLst/>
          </a:prstGeom>
        </p:spPr>
      </p:pic>
      <p:sp>
        <p:nvSpPr>
          <p:cNvPr id="2" name="Title 1">
            <a:extLst>
              <a:ext uri="{FF2B5EF4-FFF2-40B4-BE49-F238E27FC236}">
                <a16:creationId xmlns:a16="http://schemas.microsoft.com/office/drawing/2014/main" id="{2FFF3A2E-0959-9C4C-BFEA-754EF70A4231}"/>
              </a:ext>
            </a:extLst>
          </p:cNvPr>
          <p:cNvSpPr>
            <a:spLocks noGrp="1"/>
          </p:cNvSpPr>
          <p:nvPr>
            <p:ph type="title"/>
          </p:nvPr>
        </p:nvSpPr>
        <p:spPr>
          <a:xfrm>
            <a:off x="1025799" y="114299"/>
            <a:ext cx="9905998" cy="1905000"/>
          </a:xfrm>
        </p:spPr>
        <p:txBody>
          <a:bodyPr>
            <a:normAutofit/>
          </a:bodyPr>
          <a:lstStyle/>
          <a:p>
            <a:r>
              <a:rPr lang="tr-TR" dirty="0">
                <a:effectLst/>
              </a:rPr>
              <a:t>1. Ezilme ve Esneme</a:t>
            </a:r>
            <a:endParaRPr lang="tr-TR" dirty="0"/>
          </a:p>
        </p:txBody>
      </p:sp>
      <p:sp>
        <p:nvSpPr>
          <p:cNvPr id="3" name="Content Placeholder 2">
            <a:extLst>
              <a:ext uri="{FF2B5EF4-FFF2-40B4-BE49-F238E27FC236}">
                <a16:creationId xmlns:a16="http://schemas.microsoft.com/office/drawing/2014/main" id="{15AE646E-C1F4-A345-B427-50C82CB8DCB3}"/>
              </a:ext>
            </a:extLst>
          </p:cNvPr>
          <p:cNvSpPr>
            <a:spLocks noGrp="1"/>
          </p:cNvSpPr>
          <p:nvPr>
            <p:ph idx="1"/>
          </p:nvPr>
        </p:nvSpPr>
        <p:spPr>
          <a:xfrm>
            <a:off x="617838" y="1865871"/>
            <a:ext cx="9980889" cy="4797688"/>
          </a:xfrm>
        </p:spPr>
        <p:txBody>
          <a:bodyPr>
            <a:normAutofit lnSpcReduction="10000"/>
          </a:bodyPr>
          <a:lstStyle/>
          <a:p>
            <a:pPr>
              <a:lnSpc>
                <a:spcPct val="90000"/>
              </a:lnSpc>
            </a:pPr>
            <a:r>
              <a:rPr lang="tr-TR" sz="2400" dirty="0">
                <a:effectLst/>
              </a:rPr>
              <a:t>Eğer objemiz kaya ya da demir gibi sert bir madde değilse düştüğünde önce ezilir sonra ise esner. Objenin elastikiyetine bağlı olarak bu ezilme ve esneme miktarı artar. Gerçek hayatta belki her zaman gözümüz bu durumu fark etmez ama örneğin lastik bir topu yüksek hızlı kameraya alarak yere atarsak bu esneme ve ezilmeyi çok net gözlemleyebiliriz. </a:t>
            </a:r>
            <a:endParaRPr lang="tr-TR" sz="2400" dirty="0" smtClean="0">
              <a:effectLst/>
            </a:endParaRPr>
          </a:p>
          <a:p>
            <a:pPr>
              <a:lnSpc>
                <a:spcPct val="90000"/>
              </a:lnSpc>
            </a:pPr>
            <a:endParaRPr lang="tr-TR" sz="2400" dirty="0" smtClean="0">
              <a:effectLst/>
            </a:endParaRPr>
          </a:p>
          <a:p>
            <a:pPr>
              <a:lnSpc>
                <a:spcPct val="90000"/>
              </a:lnSpc>
            </a:pPr>
            <a:r>
              <a:rPr lang="tr-TR" sz="2400" dirty="0" smtClean="0">
                <a:effectLst/>
              </a:rPr>
              <a:t>Bu </a:t>
            </a:r>
            <a:r>
              <a:rPr lang="tr-TR" sz="2400" dirty="0">
                <a:effectLst/>
              </a:rPr>
              <a:t>durum sadece obje yere düştüğünde yaşanmaz. Elastikiyeti olan tüm objeler hareketleri sırasında az ya da çok olarak ezilir ve esnerler. Bu yöntemi animasyonlarımızda kullanmak, nesnelerimize gerçeklik katacaktır.</a:t>
            </a:r>
          </a:p>
          <a:p>
            <a:pPr marL="0" indent="0">
              <a:lnSpc>
                <a:spcPct val="90000"/>
              </a:lnSpc>
              <a:buNone/>
            </a:pPr>
            <a:r>
              <a:rPr lang="tr-TR" sz="2800" dirty="0"/>
              <a:t/>
            </a:r>
            <a:br>
              <a:rPr lang="tr-TR" sz="2800" dirty="0"/>
            </a:br>
            <a:endParaRPr lang="tr-TR" sz="2800" dirty="0"/>
          </a:p>
        </p:txBody>
      </p:sp>
      <p:sp>
        <p:nvSpPr>
          <p:cNvPr id="5" name="Metin kutusu 4">
            <a:hlinkClick r:id="rId5"/>
          </p:cNvPr>
          <p:cNvSpPr txBox="1"/>
          <p:nvPr/>
        </p:nvSpPr>
        <p:spPr>
          <a:xfrm>
            <a:off x="1118164" y="6017228"/>
            <a:ext cx="5057795" cy="646331"/>
          </a:xfrm>
          <a:prstGeom prst="rect">
            <a:avLst/>
          </a:prstGeom>
          <a:noFill/>
        </p:spPr>
        <p:txBody>
          <a:bodyPr wrap="none" rtlCol="0">
            <a:spAutoFit/>
          </a:bodyPr>
          <a:lstStyle/>
          <a:p>
            <a:r>
              <a:rPr lang="en-US" dirty="0"/>
              <a:t>Pixar Shorts Collection </a:t>
            </a:r>
            <a:r>
              <a:rPr lang="en-US" dirty="0" err="1"/>
              <a:t>Luxo</a:t>
            </a:r>
            <a:r>
              <a:rPr lang="en-US" dirty="0"/>
              <a:t> Jr 1986 YouTube</a:t>
            </a:r>
          </a:p>
          <a:p>
            <a:endParaRPr lang="tr-TR" dirty="0"/>
          </a:p>
        </p:txBody>
      </p:sp>
    </p:spTree>
    <p:extLst>
      <p:ext uri="{BB962C8B-B14F-4D97-AF65-F5344CB8AC3E}">
        <p14:creationId xmlns:p14="http://schemas.microsoft.com/office/powerpoint/2010/main" val="753394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F28DF4-08D5-4BC4-84A1-C0DCA66F48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ED88A-9955-6540-8C23-AB1F32DB1DFD}"/>
              </a:ext>
            </a:extLst>
          </p:cNvPr>
          <p:cNvSpPr>
            <a:spLocks noGrp="1"/>
          </p:cNvSpPr>
          <p:nvPr>
            <p:ph type="title"/>
          </p:nvPr>
        </p:nvSpPr>
        <p:spPr>
          <a:xfrm>
            <a:off x="6210258" y="231227"/>
            <a:ext cx="5122606" cy="1905000"/>
          </a:xfrm>
        </p:spPr>
        <p:txBody>
          <a:bodyPr>
            <a:normAutofit/>
          </a:bodyPr>
          <a:lstStyle/>
          <a:p>
            <a:r>
              <a:rPr lang="tr-TR" dirty="0">
                <a:gradFill flip="none" rotWithShape="1">
                  <a:gsLst>
                    <a:gs pos="0">
                      <a:sysClr val="window" lastClr="FFFFFF"/>
                    </a:gs>
                    <a:gs pos="100000">
                      <a:sysClr val="window" lastClr="FFFFFF">
                        <a:lumMod val="65000"/>
                      </a:sysClr>
                    </a:gs>
                  </a:gsLst>
                  <a:lin ang="5580000" scaled="0"/>
                  <a:tileRect/>
                </a:gradFill>
                <a:effectLst/>
              </a:rPr>
              <a:t>2. Ön Hareket</a:t>
            </a:r>
            <a:endParaRPr lang="tr-TR" dirty="0">
              <a:gradFill flip="none" rotWithShape="1">
                <a:gsLst>
                  <a:gs pos="0">
                    <a:sysClr val="window" lastClr="FFFFFF"/>
                  </a:gs>
                  <a:gs pos="100000">
                    <a:sysClr val="window" lastClr="FFFFFF">
                      <a:lumMod val="65000"/>
                    </a:sysClr>
                  </a:gs>
                </a:gsLst>
                <a:lin ang="5580000" scaled="0"/>
                <a:tileRect/>
              </a:gradFill>
            </a:endParaRPr>
          </a:p>
        </p:txBody>
      </p:sp>
      <p:sp>
        <p:nvSpPr>
          <p:cNvPr id="3" name="Content Placeholder 2">
            <a:extLst>
              <a:ext uri="{FF2B5EF4-FFF2-40B4-BE49-F238E27FC236}">
                <a16:creationId xmlns:a16="http://schemas.microsoft.com/office/drawing/2014/main" id="{A765ECAD-4226-9D4B-8F5C-66CD64A1414E}"/>
              </a:ext>
            </a:extLst>
          </p:cNvPr>
          <p:cNvSpPr>
            <a:spLocks noGrp="1"/>
          </p:cNvSpPr>
          <p:nvPr>
            <p:ph idx="1"/>
          </p:nvPr>
        </p:nvSpPr>
        <p:spPr>
          <a:xfrm>
            <a:off x="6101176" y="1940011"/>
            <a:ext cx="5897235" cy="4806778"/>
          </a:xfrm>
        </p:spPr>
        <p:txBody>
          <a:bodyPr anchor="t">
            <a:normAutofit/>
          </a:bodyPr>
          <a:lstStyle/>
          <a:p>
            <a:pPr marL="0" indent="0">
              <a:buNone/>
            </a:pPr>
            <a:r>
              <a:rPr lang="tr-TR" sz="2400" dirty="0">
                <a:gradFill flip="none" rotWithShape="1">
                  <a:gsLst>
                    <a:gs pos="0">
                      <a:sysClr val="window" lastClr="FFFFFF"/>
                    </a:gs>
                    <a:gs pos="100000">
                      <a:sysClr val="window" lastClr="FFFFFF">
                        <a:lumMod val="75000"/>
                      </a:sysClr>
                    </a:gs>
                  </a:gsLst>
                  <a:lin ang="5580000" scaled="0"/>
                  <a:tileRect/>
                </a:gradFill>
                <a:effectLst/>
              </a:rPr>
              <a:t>Her hareketin bir ön hareketi vardır. Kimse önce geriye doğru gerinmeden ileri doğru yumruk atamaz. O atma hareketi için gereken kas kuvvetini önce toplamalı sonra ise hareketi yapmalıdır. Ön hareket her zaman için sonraki hareketin etkisini arttırır. Sadece yumruk değil tabi, zıplama, koşma hatta bir noktayı parmakla gösterme hareketi bile bir ön harekete ihtiyaç duyar.</a:t>
            </a:r>
            <a:endParaRPr lang="tr-TR" sz="2400" dirty="0">
              <a:gradFill flip="none" rotWithShape="1">
                <a:gsLst>
                  <a:gs pos="0">
                    <a:sysClr val="window" lastClr="FFFFFF"/>
                  </a:gs>
                  <a:gs pos="100000">
                    <a:sysClr val="window" lastClr="FFFFFF">
                      <a:lumMod val="75000"/>
                    </a:sysClr>
                  </a:gs>
                </a:gsLst>
                <a:lin ang="5580000" scaled="0"/>
                <a:tileRect/>
              </a:gradFill>
            </a:endParaRPr>
          </a:p>
        </p:txBody>
      </p:sp>
      <p:sp>
        <p:nvSpPr>
          <p:cNvPr id="12" name="Rounded Rectangle 7">
            <a:extLst>
              <a:ext uri="{FF2B5EF4-FFF2-40B4-BE49-F238E27FC236}">
                <a16:creationId xmlns:a16="http://schemas.microsoft.com/office/drawing/2014/main" id="{89AE0452-FADF-4CC9-8A9B-B5393D499F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924" y="620720"/>
            <a:ext cx="544189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hlinkClick r:id="rId3"/>
            <a:extLst>
              <a:ext uri="{FF2B5EF4-FFF2-40B4-BE49-F238E27FC236}">
                <a16:creationId xmlns:a16="http://schemas.microsoft.com/office/drawing/2014/main" id="{8AF15B50-D4FC-0747-9A30-11327754651B}"/>
              </a:ext>
            </a:extLst>
          </p:cNvPr>
          <p:cNvPicPr>
            <a:picLocks noChangeAspect="1"/>
          </p:cNvPicPr>
          <p:nvPr/>
        </p:nvPicPr>
        <p:blipFill>
          <a:blip r:embed="rId4"/>
          <a:stretch>
            <a:fillRect/>
          </a:stretch>
        </p:blipFill>
        <p:spPr>
          <a:xfrm>
            <a:off x="1148186" y="2516746"/>
            <a:ext cx="4451371" cy="1480080"/>
          </a:xfrm>
          <a:prstGeom prst="rect">
            <a:avLst/>
          </a:prstGeom>
        </p:spPr>
      </p:pic>
    </p:spTree>
    <p:extLst>
      <p:ext uri="{BB962C8B-B14F-4D97-AF65-F5344CB8AC3E}">
        <p14:creationId xmlns:p14="http://schemas.microsoft.com/office/powerpoint/2010/main" val="3104416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2467-F6B5-4D40-81DC-68C5D9F18460}"/>
              </a:ext>
            </a:extLst>
          </p:cNvPr>
          <p:cNvSpPr>
            <a:spLocks noGrp="1"/>
          </p:cNvSpPr>
          <p:nvPr>
            <p:ph type="title"/>
          </p:nvPr>
        </p:nvSpPr>
        <p:spPr>
          <a:xfrm>
            <a:off x="643192" y="609600"/>
            <a:ext cx="3643674" cy="1905000"/>
          </a:xfrm>
        </p:spPr>
        <p:txBody>
          <a:bodyPr>
            <a:normAutofit/>
          </a:bodyPr>
          <a:lstStyle/>
          <a:p>
            <a:r>
              <a:rPr lang="tr-TR" sz="2800">
                <a:effectLst/>
              </a:rPr>
              <a:t>3. Sahneleme</a:t>
            </a:r>
            <a:br>
              <a:rPr lang="tr-TR" sz="2800">
                <a:effectLst/>
              </a:rPr>
            </a:br>
            <a:r>
              <a:rPr lang="tr-TR" sz="2800">
                <a:effectLst/>
              </a:rPr>
              <a:t/>
            </a:r>
            <a:br>
              <a:rPr lang="tr-TR" sz="2800">
                <a:effectLst/>
              </a:rPr>
            </a:br>
            <a:r>
              <a:rPr lang="tr-TR" sz="2800">
                <a:effectLst/>
              </a:rPr>
              <a:t/>
            </a:r>
            <a:br>
              <a:rPr lang="tr-TR" sz="2800">
                <a:effectLst/>
              </a:rPr>
            </a:br>
            <a:endParaRPr lang="tr-TR" sz="2800"/>
          </a:p>
        </p:txBody>
      </p:sp>
      <p:sp>
        <p:nvSpPr>
          <p:cNvPr id="3" name="Content Placeholder 2">
            <a:extLst>
              <a:ext uri="{FF2B5EF4-FFF2-40B4-BE49-F238E27FC236}">
                <a16:creationId xmlns:a16="http://schemas.microsoft.com/office/drawing/2014/main" id="{B9009C1A-2F01-524F-B9F7-5E44135F0688}"/>
              </a:ext>
            </a:extLst>
          </p:cNvPr>
          <p:cNvSpPr>
            <a:spLocks noGrp="1"/>
          </p:cNvSpPr>
          <p:nvPr>
            <p:ph idx="1"/>
          </p:nvPr>
        </p:nvSpPr>
        <p:spPr>
          <a:xfrm>
            <a:off x="178677" y="1668162"/>
            <a:ext cx="5809050" cy="4848252"/>
          </a:xfrm>
        </p:spPr>
        <p:txBody>
          <a:bodyPr>
            <a:normAutofit/>
          </a:bodyPr>
          <a:lstStyle/>
          <a:p>
            <a:pPr>
              <a:lnSpc>
                <a:spcPct val="90000"/>
              </a:lnSpc>
            </a:pPr>
            <a:r>
              <a:rPr lang="tr-TR" sz="2400" dirty="0">
                <a:effectLst/>
              </a:rPr>
              <a:t>İstediğimiz kadar doğru hareketler verelim, sahnelemeyi doğru yapmamışsak ya da kadraj hatalarımız varsa izleyenlerin dikkatini istediğimiz noktaya toplayamaz ve istediğimiz dramatik etkiyi veremeyiz. Sahneyi kurarken ışık, gölge, kamera açısı hatta kamera bulanıklığı bile doğru kullanıldığında oldukça büyük etkiye sahiptir. Çizgi filmimiz ilk olarak doğru sahneleme sayesinde izleyiciyle diyalog kurar, geri kalanı sonra gelir.</a:t>
            </a:r>
            <a:endParaRPr lang="tr-TR" sz="2400" dirty="0"/>
          </a:p>
        </p:txBody>
      </p:sp>
      <p:pic>
        <p:nvPicPr>
          <p:cNvPr id="5" name="Picture 4">
            <a:hlinkClick r:id="rId4"/>
            <a:extLst>
              <a:ext uri="{FF2B5EF4-FFF2-40B4-BE49-F238E27FC236}">
                <a16:creationId xmlns:a16="http://schemas.microsoft.com/office/drawing/2014/main" id="{4982D0F2-FAB6-944A-85F8-3B6DD0AB1568}"/>
              </a:ext>
            </a:extLst>
          </p:cNvPr>
          <p:cNvPicPr>
            <a:picLocks noChangeAspect="1"/>
          </p:cNvPicPr>
          <p:nvPr/>
        </p:nvPicPr>
        <p:blipFill rotWithShape="1">
          <a:blip r:embed="rId5"/>
          <a:srcRect l="34719" r="10254" b="1"/>
          <a:stretch/>
        </p:blipFill>
        <p:spPr>
          <a:xfrm>
            <a:off x="6203092" y="645106"/>
            <a:ext cx="5344535"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94400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97A2-AB89-B842-9403-FC2C8B3F1FBD}"/>
              </a:ext>
            </a:extLst>
          </p:cNvPr>
          <p:cNvSpPr>
            <a:spLocks noGrp="1"/>
          </p:cNvSpPr>
          <p:nvPr>
            <p:ph type="title"/>
          </p:nvPr>
        </p:nvSpPr>
        <p:spPr>
          <a:xfrm>
            <a:off x="1141413" y="330201"/>
            <a:ext cx="9905998" cy="1905000"/>
          </a:xfrm>
        </p:spPr>
        <p:txBody>
          <a:bodyPr/>
          <a:lstStyle/>
          <a:p>
            <a:r>
              <a:rPr lang="es-ES" dirty="0">
                <a:effectLst/>
              </a:rPr>
              <a:t>4. </a:t>
            </a:r>
            <a:r>
              <a:rPr lang="es-ES" dirty="0" err="1">
                <a:effectLst/>
              </a:rPr>
              <a:t>Poz</a:t>
            </a:r>
            <a:r>
              <a:rPr lang="es-ES" dirty="0">
                <a:effectLst/>
              </a:rPr>
              <a:t> poza ve </a:t>
            </a:r>
            <a:r>
              <a:rPr lang="es-ES" dirty="0" err="1">
                <a:effectLst/>
              </a:rPr>
              <a:t>Dosdoğru</a:t>
            </a:r>
            <a:r>
              <a:rPr lang="es-ES" dirty="0">
                <a:effectLst/>
              </a:rPr>
              <a:t> </a:t>
            </a:r>
            <a:r>
              <a:rPr lang="es-ES" dirty="0" err="1">
                <a:effectLst/>
              </a:rPr>
              <a:t>animasyon</a:t>
            </a:r>
            <a:endParaRPr lang="tr-TR" dirty="0"/>
          </a:p>
        </p:txBody>
      </p:sp>
      <p:sp>
        <p:nvSpPr>
          <p:cNvPr id="3" name="Content Placeholder 2">
            <a:extLst>
              <a:ext uri="{FF2B5EF4-FFF2-40B4-BE49-F238E27FC236}">
                <a16:creationId xmlns:a16="http://schemas.microsoft.com/office/drawing/2014/main" id="{0FEA84FB-15A4-1F4C-B790-08F82FA2D363}"/>
              </a:ext>
            </a:extLst>
          </p:cNvPr>
          <p:cNvSpPr>
            <a:spLocks noGrp="1"/>
          </p:cNvSpPr>
          <p:nvPr>
            <p:ph idx="1"/>
          </p:nvPr>
        </p:nvSpPr>
        <p:spPr>
          <a:xfrm>
            <a:off x="5288692" y="1625600"/>
            <a:ext cx="6104708" cy="3124201"/>
          </a:xfrm>
        </p:spPr>
        <p:txBody>
          <a:bodyPr>
            <a:normAutofit/>
          </a:bodyPr>
          <a:lstStyle/>
          <a:p>
            <a:r>
              <a:rPr lang="tr-TR" sz="2400" dirty="0">
                <a:effectLst/>
              </a:rPr>
              <a:t>Animasyon hazırlama teknikleri son dönemde bilgisayarların işe dahil olmasıyla değişse de, eski dönemlerde (tüm karelerin elle çizildiği dönemler) animasyon hazırlamanın 2 temel yöntemi vardı. </a:t>
            </a:r>
            <a:endParaRPr lang="tr-TR" sz="2400" dirty="0"/>
          </a:p>
        </p:txBody>
      </p:sp>
      <p:pic>
        <p:nvPicPr>
          <p:cNvPr id="4" name="Picture 3">
            <a:hlinkClick r:id="rId3"/>
            <a:extLst>
              <a:ext uri="{FF2B5EF4-FFF2-40B4-BE49-F238E27FC236}">
                <a16:creationId xmlns:a16="http://schemas.microsoft.com/office/drawing/2014/main" id="{F4A55B88-47BB-F149-A3AD-AF5149D5299B}"/>
              </a:ext>
            </a:extLst>
          </p:cNvPr>
          <p:cNvPicPr>
            <a:picLocks noChangeAspect="1"/>
          </p:cNvPicPr>
          <p:nvPr/>
        </p:nvPicPr>
        <p:blipFill>
          <a:blip r:embed="rId4"/>
          <a:stretch>
            <a:fillRect/>
          </a:stretch>
        </p:blipFill>
        <p:spPr>
          <a:xfrm>
            <a:off x="424721" y="2103378"/>
            <a:ext cx="4863971" cy="2311400"/>
          </a:xfrm>
          <a:prstGeom prst="rect">
            <a:avLst/>
          </a:prstGeom>
        </p:spPr>
      </p:pic>
      <p:sp>
        <p:nvSpPr>
          <p:cNvPr id="6" name="Rectangle 5">
            <a:extLst>
              <a:ext uri="{FF2B5EF4-FFF2-40B4-BE49-F238E27FC236}">
                <a16:creationId xmlns:a16="http://schemas.microsoft.com/office/drawing/2014/main" id="{855D8570-7D14-0249-A7F4-C6DD02997ABB}"/>
              </a:ext>
            </a:extLst>
          </p:cNvPr>
          <p:cNvSpPr/>
          <p:nvPr/>
        </p:nvSpPr>
        <p:spPr>
          <a:xfrm>
            <a:off x="525517" y="4749801"/>
            <a:ext cx="11508828" cy="1938992"/>
          </a:xfrm>
          <a:prstGeom prst="rect">
            <a:avLst/>
          </a:prstGeom>
        </p:spPr>
        <p:txBody>
          <a:bodyPr wrap="square">
            <a:spAutoFit/>
          </a:bodyPr>
          <a:lstStyle/>
          <a:p>
            <a:r>
              <a:rPr lang="tr-TR" sz="2000" dirty="0"/>
              <a:t>Ya belli bir plan içerisindeki kilit hareketler önceden çizilir ve sonra ara kareler doldurulurdu, ya da ilk kareden çizmeye başlanır ve sonrası akışa uygun olarak tasarlanırdı. Bu iki yöntem günümüzde her ne kadar tek tek elle çizmesek bile hala animasyon hazırlarken bize faydası dokunabilecek yöntemler. Dosdoğru animasyon, animasyoncuya özgürlük sağlarken, poz poza animasyon ise ortaya çıkan işin daha planlı programlı gitmesine ve ortaya çıkan işin daha hesaplı olmasına yol açar. Kimi zaman bu iki teknik karıştırılarak da kullanılır.</a:t>
            </a:r>
          </a:p>
        </p:txBody>
      </p:sp>
    </p:spTree>
    <p:extLst>
      <p:ext uri="{BB962C8B-B14F-4D97-AF65-F5344CB8AC3E}">
        <p14:creationId xmlns:p14="http://schemas.microsoft.com/office/powerpoint/2010/main" val="1323321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F28DF4-08D5-4BC4-84A1-C0DCA66F48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79608-7583-C54B-A66D-DF968621F640}"/>
              </a:ext>
            </a:extLst>
          </p:cNvPr>
          <p:cNvSpPr>
            <a:spLocks noGrp="1"/>
          </p:cNvSpPr>
          <p:nvPr>
            <p:ph type="title"/>
          </p:nvPr>
        </p:nvSpPr>
        <p:spPr>
          <a:xfrm>
            <a:off x="6582106" y="339214"/>
            <a:ext cx="5122606" cy="1905000"/>
          </a:xfrm>
        </p:spPr>
        <p:txBody>
          <a:bodyPr>
            <a:normAutofit/>
          </a:bodyPr>
          <a:lstStyle/>
          <a:p>
            <a:r>
              <a:rPr lang="tr-TR" dirty="0">
                <a:gradFill flip="none" rotWithShape="1">
                  <a:gsLst>
                    <a:gs pos="0">
                      <a:sysClr val="window" lastClr="FFFFFF"/>
                    </a:gs>
                    <a:gs pos="100000">
                      <a:sysClr val="window" lastClr="FFFFFF">
                        <a:lumMod val="65000"/>
                      </a:sysClr>
                    </a:gs>
                  </a:gsLst>
                  <a:lin ang="5580000" scaled="0"/>
                  <a:tileRect/>
                </a:gradFill>
                <a:effectLst/>
              </a:rPr>
              <a:t>5.Takip Eden Hareket</a:t>
            </a:r>
            <a:endParaRPr lang="tr-TR" dirty="0">
              <a:gradFill flip="none" rotWithShape="1">
                <a:gsLst>
                  <a:gs pos="0">
                    <a:sysClr val="window" lastClr="FFFFFF"/>
                  </a:gs>
                  <a:gs pos="100000">
                    <a:sysClr val="window" lastClr="FFFFFF">
                      <a:lumMod val="65000"/>
                    </a:sysClr>
                  </a:gs>
                </a:gsLst>
                <a:lin ang="5580000" scaled="0"/>
                <a:tileRect/>
              </a:gradFill>
            </a:endParaRPr>
          </a:p>
        </p:txBody>
      </p:sp>
      <p:sp>
        <p:nvSpPr>
          <p:cNvPr id="3" name="Content Placeholder 2">
            <a:extLst>
              <a:ext uri="{FF2B5EF4-FFF2-40B4-BE49-F238E27FC236}">
                <a16:creationId xmlns:a16="http://schemas.microsoft.com/office/drawing/2014/main" id="{6DC9FF8F-E7C4-824C-BC13-ACAB295FE6F4}"/>
              </a:ext>
            </a:extLst>
          </p:cNvPr>
          <p:cNvSpPr>
            <a:spLocks noGrp="1"/>
          </p:cNvSpPr>
          <p:nvPr>
            <p:ph idx="1"/>
          </p:nvPr>
        </p:nvSpPr>
        <p:spPr>
          <a:xfrm>
            <a:off x="6420465" y="1940010"/>
            <a:ext cx="5122606" cy="4621427"/>
          </a:xfrm>
        </p:spPr>
        <p:txBody>
          <a:bodyPr anchor="t">
            <a:normAutofit fontScale="92500" lnSpcReduction="20000"/>
          </a:bodyPr>
          <a:lstStyle/>
          <a:p>
            <a:pPr>
              <a:lnSpc>
                <a:spcPct val="170000"/>
              </a:lnSpc>
            </a:pPr>
            <a:r>
              <a:rPr lang="tr-TR" sz="1800" b="1" dirty="0">
                <a:gradFill flip="none" rotWithShape="1">
                  <a:gsLst>
                    <a:gs pos="0">
                      <a:sysClr val="window" lastClr="FFFFFF"/>
                    </a:gs>
                    <a:gs pos="100000">
                      <a:sysClr val="window" lastClr="FFFFFF">
                        <a:lumMod val="75000"/>
                      </a:sysClr>
                    </a:gs>
                  </a:gsLst>
                  <a:lin ang="5580000" scaled="0"/>
                  <a:tileRect/>
                </a:gradFill>
                <a:effectLst/>
              </a:rPr>
              <a:t>Eğer hızlı hareket yapan bir obje (örneğin insan) bir anda durursa, vücuduna bağlı olan hareketli kısımlar anında durmaz. Takip eden hareket yaparlar. Örneğin koşan biri durduktan sonra saçları, kıyafeti ya da kolları bu duruştan etkilenerek önce öne, sonra arkaya hareket ederler. Azalan ivmeyle bir salınım hareketi yaparlar ve hareketlerini sonlandırırlar. Bu durumu animasyonlara uygulamak gerçeklik ve inandırıcılık hissini arttıracaktır.</a:t>
            </a:r>
            <a:endParaRPr lang="tr-TR" sz="1800" b="1" dirty="0">
              <a:gradFill flip="none" rotWithShape="1">
                <a:gsLst>
                  <a:gs pos="0">
                    <a:sysClr val="window" lastClr="FFFFFF"/>
                  </a:gs>
                  <a:gs pos="100000">
                    <a:sysClr val="window" lastClr="FFFFFF">
                      <a:lumMod val="75000"/>
                    </a:sysClr>
                  </a:gs>
                </a:gsLst>
                <a:lin ang="5580000" scaled="0"/>
                <a:tileRect/>
              </a:gradFill>
            </a:endParaRPr>
          </a:p>
        </p:txBody>
      </p:sp>
      <p:sp>
        <p:nvSpPr>
          <p:cNvPr id="11" name="Rounded Rectangle 7">
            <a:extLst>
              <a:ext uri="{FF2B5EF4-FFF2-40B4-BE49-F238E27FC236}">
                <a16:creationId xmlns:a16="http://schemas.microsoft.com/office/drawing/2014/main" id="{89AE0452-FADF-4CC9-8A9B-B5393D499F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924" y="620720"/>
            <a:ext cx="544189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0F0105B-B551-0D4E-AA38-7940B16BB078}"/>
              </a:ext>
            </a:extLst>
          </p:cNvPr>
          <p:cNvPicPr>
            <a:picLocks noChangeAspect="1"/>
          </p:cNvPicPr>
          <p:nvPr/>
        </p:nvPicPr>
        <p:blipFill>
          <a:blip r:embed="rId3"/>
          <a:stretch>
            <a:fillRect/>
          </a:stretch>
        </p:blipFill>
        <p:spPr>
          <a:xfrm>
            <a:off x="1148186" y="2482933"/>
            <a:ext cx="4451371" cy="1547707"/>
          </a:xfrm>
          <a:prstGeom prst="rect">
            <a:avLst/>
          </a:prstGeom>
        </p:spPr>
      </p:pic>
      <p:sp>
        <p:nvSpPr>
          <p:cNvPr id="5" name="Metin kutusu 4">
            <a:hlinkClick r:id="rId4"/>
          </p:cNvPr>
          <p:cNvSpPr txBox="1"/>
          <p:nvPr/>
        </p:nvSpPr>
        <p:spPr>
          <a:xfrm>
            <a:off x="1327638" y="6216162"/>
            <a:ext cx="1215397" cy="369332"/>
          </a:xfrm>
          <a:prstGeom prst="rect">
            <a:avLst/>
          </a:prstGeom>
          <a:noFill/>
        </p:spPr>
        <p:txBody>
          <a:bodyPr wrap="none" rtlCol="0">
            <a:spAutoFit/>
          </a:bodyPr>
          <a:lstStyle/>
          <a:p>
            <a:r>
              <a:rPr lang="tr-TR" dirty="0" err="1" smtClean="0">
                <a:solidFill>
                  <a:schemeClr val="bg1"/>
                </a:solidFill>
              </a:rPr>
              <a:t>Rapunzel</a:t>
            </a:r>
            <a:endParaRPr lang="tr-TR" dirty="0">
              <a:solidFill>
                <a:schemeClr val="bg1"/>
              </a:solidFill>
            </a:endParaRPr>
          </a:p>
        </p:txBody>
      </p:sp>
    </p:spTree>
    <p:extLst>
      <p:ext uri="{BB962C8B-B14F-4D97-AF65-F5344CB8AC3E}">
        <p14:creationId xmlns:p14="http://schemas.microsoft.com/office/powerpoint/2010/main" val="6972385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B95B1F-807A-0144-9595-52EB98C5C731}"/>
              </a:ext>
            </a:extLst>
          </p:cNvPr>
          <p:cNvPicPr>
            <a:picLocks noChangeAspect="1"/>
          </p:cNvPicPr>
          <p:nvPr/>
        </p:nvPicPr>
        <p:blipFill rotWithShape="1">
          <a:blip r:embed="rId4">
            <a:alphaModFix amt="15000"/>
            <a:extLst/>
          </a:blip>
          <a:srcRect t="28115"/>
          <a:stretch/>
        </p:blipFill>
        <p:spPr>
          <a:xfrm>
            <a:off x="20" y="8802"/>
            <a:ext cx="12191980" cy="6857990"/>
          </a:xfrm>
          <a:prstGeom prst="rect">
            <a:avLst/>
          </a:prstGeom>
        </p:spPr>
      </p:pic>
      <p:sp>
        <p:nvSpPr>
          <p:cNvPr id="2" name="Title 1">
            <a:extLst>
              <a:ext uri="{FF2B5EF4-FFF2-40B4-BE49-F238E27FC236}">
                <a16:creationId xmlns:a16="http://schemas.microsoft.com/office/drawing/2014/main" id="{91AEDE61-A1BF-8F46-88DF-0AD23C7C7293}"/>
              </a:ext>
            </a:extLst>
          </p:cNvPr>
          <p:cNvSpPr>
            <a:spLocks noGrp="1"/>
          </p:cNvSpPr>
          <p:nvPr>
            <p:ph type="title"/>
          </p:nvPr>
        </p:nvSpPr>
        <p:spPr>
          <a:xfrm>
            <a:off x="836613" y="557048"/>
            <a:ext cx="9905998" cy="1905000"/>
          </a:xfrm>
        </p:spPr>
        <p:txBody>
          <a:bodyPr>
            <a:normAutofit fontScale="90000"/>
          </a:bodyPr>
          <a:lstStyle/>
          <a:p>
            <a:pPr>
              <a:lnSpc>
                <a:spcPct val="90000"/>
              </a:lnSpc>
            </a:pPr>
            <a:r>
              <a:rPr lang="tr-TR" sz="3600" dirty="0">
                <a:effectLst/>
              </a:rPr>
              <a:t>6. İvmeli Hareketler</a:t>
            </a:r>
            <a:br>
              <a:rPr lang="tr-TR" sz="3600" dirty="0">
                <a:effectLst/>
              </a:rPr>
            </a:br>
            <a:r>
              <a:rPr lang="tr-TR" sz="3600" dirty="0">
                <a:effectLst/>
              </a:rPr>
              <a:t/>
            </a:r>
            <a:br>
              <a:rPr lang="tr-TR" sz="3600" dirty="0">
                <a:effectLst/>
              </a:rPr>
            </a:br>
            <a:r>
              <a:rPr lang="tr-TR" sz="3600" dirty="0">
                <a:effectLst/>
              </a:rPr>
              <a:t/>
            </a:r>
            <a:br>
              <a:rPr lang="tr-TR" sz="3600" dirty="0">
                <a:effectLst/>
              </a:rPr>
            </a:br>
            <a:endParaRPr lang="tr-TR" sz="3600" dirty="0"/>
          </a:p>
        </p:txBody>
      </p:sp>
      <p:sp>
        <p:nvSpPr>
          <p:cNvPr id="3" name="Content Placeholder 2">
            <a:extLst>
              <a:ext uri="{FF2B5EF4-FFF2-40B4-BE49-F238E27FC236}">
                <a16:creationId xmlns:a16="http://schemas.microsoft.com/office/drawing/2014/main" id="{A5E37B93-7CA1-0646-A1FC-91C8EA474343}"/>
              </a:ext>
            </a:extLst>
          </p:cNvPr>
          <p:cNvSpPr>
            <a:spLocks noGrp="1"/>
          </p:cNvSpPr>
          <p:nvPr>
            <p:ph idx="1"/>
          </p:nvPr>
        </p:nvSpPr>
        <p:spPr>
          <a:xfrm>
            <a:off x="568410" y="1643449"/>
            <a:ext cx="11294075" cy="4967416"/>
          </a:xfrm>
        </p:spPr>
        <p:txBody>
          <a:bodyPr>
            <a:normAutofit lnSpcReduction="10000"/>
          </a:bodyPr>
          <a:lstStyle/>
          <a:p>
            <a:pPr>
              <a:lnSpc>
                <a:spcPct val="150000"/>
              </a:lnSpc>
            </a:pPr>
            <a:r>
              <a:rPr lang="tr-TR" sz="3200" dirty="0">
                <a:effectLst/>
              </a:rPr>
              <a:t>Günlük hayatta objeler çoklukla ya artan ya da azalan ivmeyle hareket ederler. Yere düşen bir top gittikçe hızlanır ya da hızlıca kolumuzu kaldırdığımızda, kolumuz durma anına doğru yavaşlar. Eğer hareketlerin gerçek hayattakiler gibi olmasını istiyorsak ivmeli hareketler vermeye özen göstermeliyiz.</a:t>
            </a:r>
            <a:r>
              <a:rPr lang="tr-TR" sz="3200" dirty="0"/>
              <a:t/>
            </a:r>
            <a:br>
              <a:rPr lang="tr-TR" sz="3200" dirty="0"/>
            </a:br>
            <a:endParaRPr lang="tr-TR" sz="3200" dirty="0"/>
          </a:p>
        </p:txBody>
      </p:sp>
      <p:sp>
        <p:nvSpPr>
          <p:cNvPr id="5" name="Metin kutusu 4">
            <a:hlinkClick r:id="rId5"/>
          </p:cNvPr>
          <p:cNvSpPr txBox="1"/>
          <p:nvPr/>
        </p:nvSpPr>
        <p:spPr>
          <a:xfrm>
            <a:off x="9961685" y="6084222"/>
            <a:ext cx="1217000" cy="369332"/>
          </a:xfrm>
          <a:prstGeom prst="rect">
            <a:avLst/>
          </a:prstGeom>
          <a:noFill/>
        </p:spPr>
        <p:txBody>
          <a:bodyPr wrap="none" rtlCol="0">
            <a:spAutoFit/>
          </a:bodyPr>
          <a:lstStyle/>
          <a:p>
            <a:r>
              <a:rPr lang="tr-TR" dirty="0" err="1" smtClean="0"/>
              <a:t>Pixar</a:t>
            </a:r>
            <a:r>
              <a:rPr lang="tr-TR" dirty="0" smtClean="0"/>
              <a:t> 1:30</a:t>
            </a:r>
            <a:endParaRPr lang="tr-TR" dirty="0"/>
          </a:p>
        </p:txBody>
      </p:sp>
    </p:spTree>
    <p:extLst>
      <p:ext uri="{BB962C8B-B14F-4D97-AF65-F5344CB8AC3E}">
        <p14:creationId xmlns:p14="http://schemas.microsoft.com/office/powerpoint/2010/main" val="1483337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209D-C399-6842-9370-B8144B116C43}"/>
              </a:ext>
            </a:extLst>
          </p:cNvPr>
          <p:cNvSpPr>
            <a:spLocks noGrp="1"/>
          </p:cNvSpPr>
          <p:nvPr>
            <p:ph type="title"/>
          </p:nvPr>
        </p:nvSpPr>
        <p:spPr>
          <a:xfrm>
            <a:off x="644373" y="0"/>
            <a:ext cx="3643674" cy="1905000"/>
          </a:xfrm>
        </p:spPr>
        <p:txBody>
          <a:bodyPr>
            <a:normAutofit/>
          </a:bodyPr>
          <a:lstStyle/>
          <a:p>
            <a:r>
              <a:rPr lang="tr-TR" sz="2800" dirty="0">
                <a:effectLst/>
              </a:rPr>
              <a:t>7. Yay çizme</a:t>
            </a:r>
            <a:endParaRPr lang="tr-TR" sz="2800" dirty="0"/>
          </a:p>
        </p:txBody>
      </p:sp>
      <p:sp>
        <p:nvSpPr>
          <p:cNvPr id="3" name="Content Placeholder 2">
            <a:extLst>
              <a:ext uri="{FF2B5EF4-FFF2-40B4-BE49-F238E27FC236}">
                <a16:creationId xmlns:a16="http://schemas.microsoft.com/office/drawing/2014/main" id="{D51131EE-1004-6F4A-A976-7020B8944B60}"/>
              </a:ext>
            </a:extLst>
          </p:cNvPr>
          <p:cNvSpPr>
            <a:spLocks noGrp="1"/>
          </p:cNvSpPr>
          <p:nvPr>
            <p:ph idx="1"/>
          </p:nvPr>
        </p:nvSpPr>
        <p:spPr>
          <a:xfrm>
            <a:off x="443495" y="1660841"/>
            <a:ext cx="3643674" cy="3216276"/>
          </a:xfrm>
        </p:spPr>
        <p:txBody>
          <a:bodyPr anchor="t">
            <a:noAutofit/>
          </a:bodyPr>
          <a:lstStyle/>
          <a:p>
            <a:pPr>
              <a:lnSpc>
                <a:spcPct val="150000"/>
              </a:lnSpc>
            </a:pPr>
            <a:r>
              <a:rPr lang="tr-TR" sz="2400" dirty="0">
                <a:effectLst/>
              </a:rPr>
              <a:t>Eğer bir eksen etrafındaki hareketten bahsedeceksek mutlaka yay hareketini hesaba katmalıyız. Örneğin insan vücudundaki eklemler aracılığıyla yapılan tüm hareketler bir yay çizer.</a:t>
            </a:r>
            <a:endParaRPr lang="tr-TR" sz="2400" dirty="0"/>
          </a:p>
        </p:txBody>
      </p:sp>
      <p:pic>
        <p:nvPicPr>
          <p:cNvPr id="4" name="Picture 3">
            <a:extLst>
              <a:ext uri="{FF2B5EF4-FFF2-40B4-BE49-F238E27FC236}">
                <a16:creationId xmlns:a16="http://schemas.microsoft.com/office/drawing/2014/main" id="{983BC70F-A0E9-1941-BB80-A7D19B45C889}"/>
              </a:ext>
            </a:extLst>
          </p:cNvPr>
          <p:cNvPicPr>
            <a:picLocks noChangeAspect="1"/>
          </p:cNvPicPr>
          <p:nvPr/>
        </p:nvPicPr>
        <p:blipFill>
          <a:blip r:embed="rId3"/>
          <a:stretch>
            <a:fillRect/>
          </a:stretch>
        </p:blipFill>
        <p:spPr>
          <a:xfrm>
            <a:off x="4630994" y="1738674"/>
            <a:ext cx="6916633" cy="306061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Metin kutusu 4">
            <a:hlinkClick r:id="rId4"/>
          </p:cNvPr>
          <p:cNvSpPr txBox="1"/>
          <p:nvPr/>
        </p:nvSpPr>
        <p:spPr>
          <a:xfrm>
            <a:off x="9758355" y="6286500"/>
            <a:ext cx="1789272" cy="369332"/>
          </a:xfrm>
          <a:prstGeom prst="rect">
            <a:avLst/>
          </a:prstGeom>
          <a:noFill/>
        </p:spPr>
        <p:txBody>
          <a:bodyPr wrap="none" rtlCol="0">
            <a:spAutoFit/>
          </a:bodyPr>
          <a:lstStyle/>
          <a:p>
            <a:r>
              <a:rPr lang="tr-TR" dirty="0" smtClean="0"/>
              <a:t>Mickey Mouse</a:t>
            </a:r>
            <a:endParaRPr lang="tr-TR" dirty="0"/>
          </a:p>
        </p:txBody>
      </p:sp>
    </p:spTree>
    <p:extLst>
      <p:ext uri="{BB962C8B-B14F-4D97-AF65-F5344CB8AC3E}">
        <p14:creationId xmlns:p14="http://schemas.microsoft.com/office/powerpoint/2010/main" val="14619420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881</Words>
  <Application>Microsoft Office PowerPoint</Application>
  <PresentationFormat>Geniş ekran</PresentationFormat>
  <Paragraphs>61</Paragraphs>
  <Slides>15</Slides>
  <Notes>9</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Calibri</vt:lpstr>
      <vt:lpstr>Century Gothic</vt:lpstr>
      <vt:lpstr>Mesh</vt:lpstr>
      <vt:lpstr>12 animasyon prensibi</vt:lpstr>
      <vt:lpstr>ANİMASYONUN 12 PRENSİBİ</vt:lpstr>
      <vt:lpstr>1. Ezilme ve Esneme</vt:lpstr>
      <vt:lpstr>2. Ön Hareket</vt:lpstr>
      <vt:lpstr>3. Sahneleme   </vt:lpstr>
      <vt:lpstr>4. Poz poza ve Dosdoğru animasyon</vt:lpstr>
      <vt:lpstr>5.Takip Eden Hareket</vt:lpstr>
      <vt:lpstr>6. İvmeli Hareketler   </vt:lpstr>
      <vt:lpstr>7. Yay çizme</vt:lpstr>
      <vt:lpstr>8. İkincil Hareket</vt:lpstr>
      <vt:lpstr>9.zAMANLAMA</vt:lpstr>
      <vt:lpstr>10. Abartma</vt:lpstr>
      <vt:lpstr>11. Boyutlu Çizim</vt:lpstr>
      <vt:lpstr>PowerPoint Sunusu</vt:lpstr>
      <vt:lpstr>https://hipermaster.blogspot.com/2015/04/animasyonun-12-prensibi-kural-nedir.html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animasyon prensibi</dc:title>
  <dc:creator>EREN GÜN</dc:creator>
  <cp:lastModifiedBy>B109-01</cp:lastModifiedBy>
  <cp:revision>13</cp:revision>
  <dcterms:created xsi:type="dcterms:W3CDTF">2021-11-03T12:22:28Z</dcterms:created>
  <dcterms:modified xsi:type="dcterms:W3CDTF">2021-11-09T09:21:35Z</dcterms:modified>
</cp:coreProperties>
</file>