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3" r:id="rId4"/>
    <p:sldId id="258" r:id="rId5"/>
    <p:sldId id="259" r:id="rId6"/>
    <p:sldId id="260" r:id="rId7"/>
    <p:sldId id="262" r:id="rId8"/>
    <p:sldId id="26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22" d="100"/>
          <a:sy n="122" d="100"/>
        </p:scale>
        <p:origin x="7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1160EA64-D806-43AC-9DF2-F8C432F32B4C}" type="datetimeFigureOut">
              <a:rPr lang="en-US" dirty="0"/>
              <a:t>5/16/22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5/16/22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4F7D4976-E339-4826-83B7-FBD03F55ECF8}" type="datetimeFigureOut">
              <a:rPr lang="en-US" dirty="0"/>
              <a:t>5/16/22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9" name="Date Placeholder 8"/>
          <p:cNvSpPr>
            <a:spLocks noGrp="1"/>
          </p:cNvSpPr>
          <p:nvPr>
            <p:ph type="dt" sz="half" idx="10"/>
          </p:nvPr>
        </p:nvSpPr>
        <p:spPr/>
        <p:txBody>
          <a:bodyPr/>
          <a:lstStyle/>
          <a:p>
            <a:fld id="{D1BE4249-C0D0-4B06-8692-E8BB871AF643}" type="datetimeFigureOut">
              <a:rPr lang="en-US" dirty="0"/>
              <a:t>5/16/22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5/16/22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5/16/22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ABF758-7C1C-4040-B5B3-2EC0F242FB03}"/>
              </a:ext>
            </a:extLst>
          </p:cNvPr>
          <p:cNvSpPr>
            <a:spLocks noGrp="1"/>
          </p:cNvSpPr>
          <p:nvPr>
            <p:ph type="ctrTitle"/>
          </p:nvPr>
        </p:nvSpPr>
        <p:spPr/>
        <p:txBody>
          <a:bodyPr/>
          <a:lstStyle/>
          <a:p>
            <a:r>
              <a:rPr lang="tr-TR" dirty="0"/>
              <a:t>OYUN TASARIMI</a:t>
            </a:r>
          </a:p>
        </p:txBody>
      </p:sp>
      <p:sp>
        <p:nvSpPr>
          <p:cNvPr id="3" name="Alt Başlık 2">
            <a:extLst>
              <a:ext uri="{FF2B5EF4-FFF2-40B4-BE49-F238E27FC236}">
                <a16:creationId xmlns:a16="http://schemas.microsoft.com/office/drawing/2014/main" id="{B31558DB-76BC-224E-885E-284AF89F94A8}"/>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336797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2923C-F937-9240-874E-F5F5C3C5C4D3}"/>
              </a:ext>
            </a:extLst>
          </p:cNvPr>
          <p:cNvSpPr>
            <a:spLocks noGrp="1"/>
          </p:cNvSpPr>
          <p:nvPr>
            <p:ph type="title"/>
          </p:nvPr>
        </p:nvSpPr>
        <p:spPr>
          <a:xfrm>
            <a:off x="2231136" y="218458"/>
            <a:ext cx="7729728" cy="1188720"/>
          </a:xfrm>
        </p:spPr>
        <p:txBody>
          <a:bodyPr/>
          <a:lstStyle/>
          <a:p>
            <a:r>
              <a:rPr lang="tr-TR" dirty="0"/>
              <a:t>OYUN TASARIMI TARİHİ</a:t>
            </a:r>
          </a:p>
        </p:txBody>
      </p:sp>
      <p:sp>
        <p:nvSpPr>
          <p:cNvPr id="3" name="İçerik Yer Tutucusu 2">
            <a:extLst>
              <a:ext uri="{FF2B5EF4-FFF2-40B4-BE49-F238E27FC236}">
                <a16:creationId xmlns:a16="http://schemas.microsoft.com/office/drawing/2014/main" id="{0C58071E-C978-2B41-A5AD-A5F19CFAE145}"/>
              </a:ext>
            </a:extLst>
          </p:cNvPr>
          <p:cNvSpPr>
            <a:spLocks noGrp="1"/>
          </p:cNvSpPr>
          <p:nvPr>
            <p:ph idx="1"/>
          </p:nvPr>
        </p:nvSpPr>
        <p:spPr>
          <a:xfrm>
            <a:off x="2231136" y="1755175"/>
            <a:ext cx="7729728" cy="4884367"/>
          </a:xfrm>
        </p:spPr>
        <p:txBody>
          <a:bodyPr>
            <a:normAutofit/>
          </a:bodyPr>
          <a:lstStyle/>
          <a:p>
            <a:r>
              <a:rPr lang="tr-TR" dirty="0"/>
              <a:t>Dönemin —ve tarihin— en önemli oyun tasarımcıları arasında olan Don </a:t>
            </a:r>
            <a:r>
              <a:rPr lang="tr-TR" dirty="0" err="1"/>
              <a:t>Daglow</a:t>
            </a:r>
            <a:r>
              <a:rPr lang="tr-TR" dirty="0"/>
              <a:t>, 1971 yılında ilk etkileşimli </a:t>
            </a:r>
            <a:r>
              <a:rPr lang="tr-TR" dirty="0" err="1"/>
              <a:t>beyzbol</a:t>
            </a:r>
            <a:r>
              <a:rPr lang="tr-TR" dirty="0"/>
              <a:t> oyununu yazdı. Oyun, 1981 yılında Apple II bilgisayarları için piyasaya sürüldü ve kendisinden sonra gelen ticari versiyonlarının tabanı söz konusu oyunun kodu üstüne kuruldu. </a:t>
            </a:r>
            <a:r>
              <a:rPr lang="tr-TR" dirty="0" err="1"/>
              <a:t>Daglow’un</a:t>
            </a:r>
            <a:r>
              <a:rPr lang="tr-TR" dirty="0"/>
              <a:t> oyun dünyasına yaptığı en büyük katkı, 1975–1976 yılları arasında tamamladığı Dungeon adlı oyundur. Rol Yapma Oyunu (RYO; İngilizce Role </a:t>
            </a:r>
            <a:r>
              <a:rPr lang="tr-TR" dirty="0" err="1"/>
              <a:t>Playing</a:t>
            </a:r>
            <a:r>
              <a:rPr lang="tr-TR" dirty="0"/>
              <a:t> Game, RPG) türündeki ilk oyunlardan olan Dungeon, aynı zamanda görüş alanı grafiklerinin de ilk kullanımıdır. Bu tür grafikler, oynanan karakterin gördüğü nesneleri ekrana yansıtır ve görünmeyen elementleri —sütun arkasına saklanmış bir düşman gibi— oyuncudan gizler. Aynı zamanda oyuncunun keşfetmesi beklenen zindanların haritalarına yer verir.</a:t>
            </a:r>
          </a:p>
        </p:txBody>
      </p:sp>
    </p:spTree>
    <p:extLst>
      <p:ext uri="{BB962C8B-B14F-4D97-AF65-F5344CB8AC3E}">
        <p14:creationId xmlns:p14="http://schemas.microsoft.com/office/powerpoint/2010/main" val="238273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2923C-F937-9240-874E-F5F5C3C5C4D3}"/>
              </a:ext>
            </a:extLst>
          </p:cNvPr>
          <p:cNvSpPr>
            <a:spLocks noGrp="1"/>
          </p:cNvSpPr>
          <p:nvPr>
            <p:ph type="title"/>
          </p:nvPr>
        </p:nvSpPr>
        <p:spPr>
          <a:xfrm>
            <a:off x="2231136" y="218458"/>
            <a:ext cx="7729728" cy="1188720"/>
          </a:xfrm>
        </p:spPr>
        <p:txBody>
          <a:bodyPr/>
          <a:lstStyle/>
          <a:p>
            <a:r>
              <a:rPr lang="tr-TR" dirty="0"/>
              <a:t>OYUN TASARIMI TARİHİ</a:t>
            </a:r>
          </a:p>
        </p:txBody>
      </p:sp>
      <p:sp>
        <p:nvSpPr>
          <p:cNvPr id="3" name="İçerik Yer Tutucusu 2">
            <a:extLst>
              <a:ext uri="{FF2B5EF4-FFF2-40B4-BE49-F238E27FC236}">
                <a16:creationId xmlns:a16="http://schemas.microsoft.com/office/drawing/2014/main" id="{0C58071E-C978-2B41-A5AD-A5F19CFAE145}"/>
              </a:ext>
            </a:extLst>
          </p:cNvPr>
          <p:cNvSpPr>
            <a:spLocks noGrp="1"/>
          </p:cNvSpPr>
          <p:nvPr>
            <p:ph idx="1"/>
          </p:nvPr>
        </p:nvSpPr>
        <p:spPr>
          <a:xfrm>
            <a:off x="2231136" y="1755175"/>
            <a:ext cx="7729728" cy="4884367"/>
          </a:xfrm>
        </p:spPr>
        <p:txBody>
          <a:bodyPr>
            <a:normAutofit/>
          </a:bodyPr>
          <a:lstStyle/>
          <a:p>
            <a:pPr fontAlgn="base"/>
            <a:r>
              <a:rPr lang="tr-TR" dirty="0"/>
              <a:t>Oyun tarihi açısından </a:t>
            </a:r>
            <a:r>
              <a:rPr lang="tr-TR" i="1" dirty="0" err="1"/>
              <a:t>Spacewar</a:t>
            </a:r>
            <a:r>
              <a:rPr lang="tr-TR" i="1" dirty="0"/>
              <a:t>!</a:t>
            </a:r>
            <a:r>
              <a:rPr lang="tr-TR" dirty="0"/>
              <a:t> kadar devrimci olan bir diğer oyun da </a:t>
            </a:r>
            <a:r>
              <a:rPr lang="tr-TR" dirty="0" err="1"/>
              <a:t>Willam</a:t>
            </a:r>
            <a:r>
              <a:rPr lang="tr-TR" dirty="0"/>
              <a:t> </a:t>
            </a:r>
            <a:r>
              <a:rPr lang="tr-TR" dirty="0" err="1"/>
              <a:t>Crowther</a:t>
            </a:r>
            <a:r>
              <a:rPr lang="tr-TR" dirty="0"/>
              <a:t> tarafından 1975 yılında tamamlanan </a:t>
            </a:r>
            <a:r>
              <a:rPr lang="tr-TR" i="1" dirty="0" err="1"/>
              <a:t>Adventure</a:t>
            </a:r>
            <a:r>
              <a:rPr lang="tr-TR" dirty="0" err="1"/>
              <a:t>’dır</a:t>
            </a:r>
            <a:r>
              <a:rPr lang="tr-TR" dirty="0"/>
              <a:t>. Bugün kullanmakta olduğumuz internetin öncüsü ARPANET üzerinde çalışırken, boş vakitlerinde kodunu yazdığı oyun, çeşitli komutların yazılması ile, sadece metin üzerinden ilerliyor. Oynanışa dair bir örnek vermek gerekirse:</a:t>
            </a:r>
          </a:p>
          <a:p>
            <a:r>
              <a:rPr lang="tr-TR" dirty="0"/>
              <a:t>... BOŞ BİR ARSADA DURUYORSUN. KUZEY YÖNÜNDE BİR AĞAÇ GÖRÜNÜYOR.</a:t>
            </a:r>
            <a:br>
              <a:rPr lang="tr-TR" dirty="0"/>
            </a:br>
            <a:r>
              <a:rPr lang="tr-TR" dirty="0"/>
              <a:t>&gt; KUZEYE GİT</a:t>
            </a:r>
            <a:br>
              <a:rPr lang="tr-TR" dirty="0"/>
            </a:br>
            <a:r>
              <a:rPr lang="tr-TR" dirty="0"/>
              <a:t>YEŞİL BİR ALANDASIN. YANI BAŞINDA BİR AĞAÇ VAR.</a:t>
            </a:r>
            <a:br>
              <a:rPr lang="tr-TR" dirty="0"/>
            </a:br>
            <a:r>
              <a:rPr lang="tr-TR" dirty="0"/>
              <a:t>AĞACIN YAPRAKLARI ARASINDA BİR ŞEY PARLIYOR.</a:t>
            </a:r>
            <a:br>
              <a:rPr lang="tr-TR" dirty="0"/>
            </a:br>
            <a:r>
              <a:rPr lang="tr-TR" dirty="0"/>
              <a:t>&gt; AĞACA BAK</a:t>
            </a:r>
            <a:br>
              <a:rPr lang="tr-TR" dirty="0"/>
            </a:br>
            <a:r>
              <a:rPr lang="tr-TR" dirty="0"/>
              <a:t>AĞACIN DALINA ASILI DURAN GÜMÜŞ BİR MADALYON VAR ...</a:t>
            </a:r>
          </a:p>
        </p:txBody>
      </p:sp>
    </p:spTree>
    <p:extLst>
      <p:ext uri="{BB962C8B-B14F-4D97-AF65-F5344CB8AC3E}">
        <p14:creationId xmlns:p14="http://schemas.microsoft.com/office/powerpoint/2010/main" val="54736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2923C-F937-9240-874E-F5F5C3C5C4D3}"/>
              </a:ext>
            </a:extLst>
          </p:cNvPr>
          <p:cNvSpPr>
            <a:spLocks noGrp="1"/>
          </p:cNvSpPr>
          <p:nvPr>
            <p:ph type="title"/>
          </p:nvPr>
        </p:nvSpPr>
        <p:spPr>
          <a:xfrm>
            <a:off x="2231136" y="218458"/>
            <a:ext cx="7729728" cy="1188720"/>
          </a:xfrm>
        </p:spPr>
        <p:txBody>
          <a:bodyPr/>
          <a:lstStyle/>
          <a:p>
            <a:r>
              <a:rPr lang="tr-TR" dirty="0"/>
              <a:t>OYUN TASARIMI TARİHİ</a:t>
            </a:r>
          </a:p>
        </p:txBody>
      </p:sp>
      <p:sp>
        <p:nvSpPr>
          <p:cNvPr id="3" name="İçerik Yer Tutucusu 2">
            <a:extLst>
              <a:ext uri="{FF2B5EF4-FFF2-40B4-BE49-F238E27FC236}">
                <a16:creationId xmlns:a16="http://schemas.microsoft.com/office/drawing/2014/main" id="{0C58071E-C978-2B41-A5AD-A5F19CFAE145}"/>
              </a:ext>
            </a:extLst>
          </p:cNvPr>
          <p:cNvSpPr>
            <a:spLocks noGrp="1"/>
          </p:cNvSpPr>
          <p:nvPr>
            <p:ph idx="1"/>
          </p:nvPr>
        </p:nvSpPr>
        <p:spPr>
          <a:xfrm>
            <a:off x="2231136" y="1755175"/>
            <a:ext cx="7729728" cy="4884367"/>
          </a:xfrm>
        </p:spPr>
        <p:txBody>
          <a:bodyPr>
            <a:normAutofit/>
          </a:bodyPr>
          <a:lstStyle/>
          <a:p>
            <a:pPr fontAlgn="base"/>
            <a:r>
              <a:rPr lang="tr-TR" dirty="0" err="1"/>
              <a:t>Crowther</a:t>
            </a:r>
            <a:r>
              <a:rPr lang="tr-TR" dirty="0"/>
              <a:t> oyunu tamamladığında ARPANET üzerinden yayınladı. Kullanıcılar arasında büyük bir heyecan yaratan oyuna bazı eklentiler yapmak isteyen Don </a:t>
            </a:r>
            <a:r>
              <a:rPr lang="tr-TR" dirty="0" err="1"/>
              <a:t>Woods</a:t>
            </a:r>
            <a:r>
              <a:rPr lang="tr-TR" dirty="0"/>
              <a:t>, </a:t>
            </a:r>
            <a:r>
              <a:rPr lang="tr-TR" dirty="0" err="1"/>
              <a:t>Crowther’ın</a:t>
            </a:r>
            <a:r>
              <a:rPr lang="tr-TR" dirty="0"/>
              <a:t> da onayıyla hikâyeye —</a:t>
            </a:r>
            <a:r>
              <a:rPr lang="tr-TR" dirty="0" err="1"/>
              <a:t>elfler</a:t>
            </a:r>
            <a:r>
              <a:rPr lang="tr-TR" dirty="0"/>
              <a:t>, troller gibi— fantastik unsurlar içeren bir eklenti hazırladı. Oyunu geliştirmek üzere yapılan bu işbirliği oyun kültüründeki “</a:t>
            </a:r>
            <a:r>
              <a:rPr lang="tr-TR" u="sng" dirty="0"/>
              <a:t>modlamanın</a:t>
            </a:r>
            <a:r>
              <a:rPr lang="tr-TR" dirty="0"/>
              <a:t>” da (</a:t>
            </a:r>
            <a:r>
              <a:rPr lang="tr-TR" dirty="0" err="1"/>
              <a:t>modification</a:t>
            </a:r>
            <a:r>
              <a:rPr lang="tr-TR" dirty="0"/>
              <a:t> kısaltması; değişiklik) ilk örneği sayılıyor. Bu oyundan etkilenen MIT öğrencileri </a:t>
            </a:r>
            <a:r>
              <a:rPr lang="tr-TR" dirty="0" err="1"/>
              <a:t>Marc</a:t>
            </a:r>
            <a:r>
              <a:rPr lang="tr-TR" dirty="0"/>
              <a:t> </a:t>
            </a:r>
            <a:r>
              <a:rPr lang="tr-TR" dirty="0" err="1"/>
              <a:t>Blank</a:t>
            </a:r>
            <a:r>
              <a:rPr lang="tr-TR" dirty="0"/>
              <a:t>, Tim </a:t>
            </a:r>
            <a:r>
              <a:rPr lang="tr-TR" dirty="0" err="1"/>
              <a:t>Anderson</a:t>
            </a:r>
            <a:r>
              <a:rPr lang="tr-TR" dirty="0"/>
              <a:t>, </a:t>
            </a:r>
            <a:r>
              <a:rPr lang="tr-TR" dirty="0" err="1"/>
              <a:t>Dave</a:t>
            </a:r>
            <a:r>
              <a:rPr lang="tr-TR" dirty="0"/>
              <a:t> </a:t>
            </a:r>
            <a:r>
              <a:rPr lang="tr-TR" dirty="0" err="1"/>
              <a:t>Lebling</a:t>
            </a:r>
            <a:r>
              <a:rPr lang="tr-TR" dirty="0"/>
              <a:t> ve Bruce </a:t>
            </a:r>
            <a:r>
              <a:rPr lang="tr-TR" dirty="0" err="1"/>
              <a:t>Daniels</a:t>
            </a:r>
            <a:r>
              <a:rPr lang="tr-TR" dirty="0"/>
              <a:t> da 1977–1979 yılları arasında </a:t>
            </a:r>
            <a:r>
              <a:rPr lang="tr-TR" i="1" dirty="0" err="1"/>
              <a:t>Zork</a:t>
            </a:r>
            <a:r>
              <a:rPr lang="tr-TR" dirty="0"/>
              <a:t> adlı oyunu hazırladılar.</a:t>
            </a:r>
          </a:p>
        </p:txBody>
      </p:sp>
    </p:spTree>
    <p:extLst>
      <p:ext uri="{BB962C8B-B14F-4D97-AF65-F5344CB8AC3E}">
        <p14:creationId xmlns:p14="http://schemas.microsoft.com/office/powerpoint/2010/main" val="421648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2923C-F937-9240-874E-F5F5C3C5C4D3}"/>
              </a:ext>
            </a:extLst>
          </p:cNvPr>
          <p:cNvSpPr>
            <a:spLocks noGrp="1"/>
          </p:cNvSpPr>
          <p:nvPr>
            <p:ph type="title"/>
          </p:nvPr>
        </p:nvSpPr>
        <p:spPr>
          <a:xfrm>
            <a:off x="2231136" y="218458"/>
            <a:ext cx="7729728" cy="1188720"/>
          </a:xfrm>
        </p:spPr>
        <p:txBody>
          <a:bodyPr/>
          <a:lstStyle/>
          <a:p>
            <a:r>
              <a:rPr lang="tr-TR" dirty="0"/>
              <a:t>OYUN TASARIMI TARİHİ</a:t>
            </a:r>
          </a:p>
        </p:txBody>
      </p:sp>
      <p:sp>
        <p:nvSpPr>
          <p:cNvPr id="3" name="İçerik Yer Tutucusu 2">
            <a:extLst>
              <a:ext uri="{FF2B5EF4-FFF2-40B4-BE49-F238E27FC236}">
                <a16:creationId xmlns:a16="http://schemas.microsoft.com/office/drawing/2014/main" id="{0C58071E-C978-2B41-A5AD-A5F19CFAE145}"/>
              </a:ext>
            </a:extLst>
          </p:cNvPr>
          <p:cNvSpPr>
            <a:spLocks noGrp="1"/>
          </p:cNvSpPr>
          <p:nvPr>
            <p:ph idx="1"/>
          </p:nvPr>
        </p:nvSpPr>
        <p:spPr>
          <a:xfrm>
            <a:off x="2231136" y="1755175"/>
            <a:ext cx="7729728" cy="4884367"/>
          </a:xfrm>
        </p:spPr>
        <p:txBody>
          <a:bodyPr>
            <a:normAutofit fontScale="92500"/>
          </a:bodyPr>
          <a:lstStyle/>
          <a:p>
            <a:pPr fontAlgn="base"/>
            <a:r>
              <a:rPr lang="tr-TR" dirty="0" err="1"/>
              <a:t>Zork</a:t>
            </a:r>
            <a:r>
              <a:rPr lang="tr-TR" dirty="0"/>
              <a:t> hayranlarından </a:t>
            </a:r>
            <a:r>
              <a:rPr lang="tr-TR" dirty="0" err="1"/>
              <a:t>Essex</a:t>
            </a:r>
            <a:r>
              <a:rPr lang="tr-TR" dirty="0"/>
              <a:t> Üniversitesi öğrencisi </a:t>
            </a:r>
            <a:r>
              <a:rPr lang="tr-TR" dirty="0" err="1"/>
              <a:t>Roy</a:t>
            </a:r>
            <a:r>
              <a:rPr lang="tr-TR" dirty="0"/>
              <a:t> </a:t>
            </a:r>
            <a:r>
              <a:rPr lang="tr-TR" dirty="0" err="1"/>
              <a:t>Trubshaw</a:t>
            </a:r>
            <a:r>
              <a:rPr lang="tr-TR" dirty="0"/>
              <a:t> 1978 yılında, metin temelli ve çok oyunculu bir sistem üzerinde çalışmaya başladı. İnternet üzerinden kullanıcı hesapları aracılığıyla simültane oynanabilen ilk RYO olan MUD [Multi User Dungeon] 1980 yılında tamamlandı. MUD, oyun dünyasında çok hızlı bir şekilde popülerleşti ve kendisine benzeyen bir çok oyun hâlâ üretilmeye devam ediyor. MUD ismi de bu tür oyunların türünü belirtmek için kullanılmaya başlandı.</a:t>
            </a:r>
          </a:p>
          <a:p>
            <a:pPr fontAlgn="base"/>
            <a:r>
              <a:rPr lang="tr-TR" dirty="0"/>
              <a:t>Gelişmekte olan bu kültüre ilginin katlanarak arttığı bu yıllarda, oyunlar üzerinden para kazanma deneyleri de başladı. 1971 yılında </a:t>
            </a:r>
            <a:r>
              <a:rPr lang="tr-TR" dirty="0" err="1"/>
              <a:t>Nolan</a:t>
            </a:r>
            <a:r>
              <a:rPr lang="tr-TR" dirty="0"/>
              <a:t> </a:t>
            </a:r>
            <a:r>
              <a:rPr lang="tr-TR" dirty="0" err="1"/>
              <a:t>Bushnell</a:t>
            </a:r>
            <a:r>
              <a:rPr lang="tr-TR" dirty="0"/>
              <a:t> ve </a:t>
            </a:r>
            <a:r>
              <a:rPr lang="tr-TR" dirty="0" err="1"/>
              <a:t>Ted</a:t>
            </a:r>
            <a:r>
              <a:rPr lang="tr-TR" dirty="0"/>
              <a:t> </a:t>
            </a:r>
            <a:r>
              <a:rPr lang="tr-TR" dirty="0" err="1"/>
              <a:t>Dabney</a:t>
            </a:r>
            <a:r>
              <a:rPr lang="tr-TR" dirty="0"/>
              <a:t> tarafından, </a:t>
            </a:r>
            <a:r>
              <a:rPr lang="tr-TR" dirty="0" err="1"/>
              <a:t>Spacewar</a:t>
            </a:r>
            <a:r>
              <a:rPr lang="tr-TR" dirty="0"/>
              <a:t>! oyununun bir versiyonu olan </a:t>
            </a:r>
            <a:r>
              <a:rPr lang="tr-TR" dirty="0" err="1"/>
              <a:t>Computer</a:t>
            </a:r>
            <a:r>
              <a:rPr lang="tr-TR" dirty="0"/>
              <a:t> Space adlı oyun, üzerine yerleştirilen bir para </a:t>
            </a:r>
            <a:r>
              <a:rPr lang="tr-TR" dirty="0" err="1"/>
              <a:t>slotu</a:t>
            </a:r>
            <a:r>
              <a:rPr lang="tr-TR" dirty="0"/>
              <a:t> ile, bir düzeneğe yerleştirilerek Stanford Üniversitesi’nde bir öğrenci merkezine konuldu. Bu ilk denemenin ticari bir başarısı olmadı; fakat proje ilgi çekiciydi. 1972 yılında </a:t>
            </a:r>
            <a:r>
              <a:rPr lang="tr-TR" dirty="0" err="1"/>
              <a:t>Bushnell</a:t>
            </a:r>
            <a:r>
              <a:rPr lang="tr-TR" dirty="0"/>
              <a:t>, mühendis Al </a:t>
            </a:r>
            <a:r>
              <a:rPr lang="tr-TR" dirty="0" err="1"/>
              <a:t>Alcorn</a:t>
            </a:r>
            <a:r>
              <a:rPr lang="tr-TR" dirty="0"/>
              <a:t> ile birlikte, bir masa tenisi simülasyonu olan </a:t>
            </a:r>
            <a:r>
              <a:rPr lang="tr-TR" dirty="0" err="1"/>
              <a:t>Pong’u</a:t>
            </a:r>
            <a:r>
              <a:rPr lang="tr-TR" dirty="0"/>
              <a:t> geliştirdi. Oyun, önceki projede olduğu gibi bir para haznesi yerleştirerek Kaliforniya, </a:t>
            </a:r>
            <a:r>
              <a:rPr lang="tr-TR" dirty="0" err="1"/>
              <a:t>Sunnydale’de</a:t>
            </a:r>
            <a:r>
              <a:rPr lang="tr-TR" dirty="0"/>
              <a:t> bir bara yerleştirildi. İkinci denemelerinde inanılmaz bir ticari başarı yakaladılar. Kurdukları Atari adlı şirket, bir yıl içinde üç milyon dolarlık satış yaptı. Atari şirketi Steve </a:t>
            </a:r>
            <a:r>
              <a:rPr lang="tr-TR" dirty="0" err="1"/>
              <a:t>Jobs</a:t>
            </a:r>
            <a:r>
              <a:rPr lang="tr-TR" dirty="0"/>
              <a:t> ve Steve </a:t>
            </a:r>
            <a:r>
              <a:rPr lang="tr-TR" dirty="0" err="1"/>
              <a:t>Wozniak</a:t>
            </a:r>
            <a:r>
              <a:rPr lang="tr-TR" dirty="0"/>
              <a:t> gibi isimlerle çalışarak oyun üretmeye devam etti.</a:t>
            </a:r>
          </a:p>
        </p:txBody>
      </p:sp>
    </p:spTree>
    <p:extLst>
      <p:ext uri="{BB962C8B-B14F-4D97-AF65-F5344CB8AC3E}">
        <p14:creationId xmlns:p14="http://schemas.microsoft.com/office/powerpoint/2010/main" val="164686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2923C-F937-9240-874E-F5F5C3C5C4D3}"/>
              </a:ext>
            </a:extLst>
          </p:cNvPr>
          <p:cNvSpPr>
            <a:spLocks noGrp="1"/>
          </p:cNvSpPr>
          <p:nvPr>
            <p:ph type="title"/>
          </p:nvPr>
        </p:nvSpPr>
        <p:spPr>
          <a:xfrm>
            <a:off x="2231136" y="218458"/>
            <a:ext cx="7729728" cy="1188720"/>
          </a:xfrm>
        </p:spPr>
        <p:txBody>
          <a:bodyPr/>
          <a:lstStyle/>
          <a:p>
            <a:r>
              <a:rPr lang="tr-TR" dirty="0"/>
              <a:t>OYUN TASARIMI TARİHİ</a:t>
            </a:r>
          </a:p>
        </p:txBody>
      </p:sp>
      <p:sp>
        <p:nvSpPr>
          <p:cNvPr id="3" name="İçerik Yer Tutucusu 2">
            <a:extLst>
              <a:ext uri="{FF2B5EF4-FFF2-40B4-BE49-F238E27FC236}">
                <a16:creationId xmlns:a16="http://schemas.microsoft.com/office/drawing/2014/main" id="{0C58071E-C978-2B41-A5AD-A5F19CFAE145}"/>
              </a:ext>
            </a:extLst>
          </p:cNvPr>
          <p:cNvSpPr>
            <a:spLocks noGrp="1"/>
          </p:cNvSpPr>
          <p:nvPr>
            <p:ph idx="1"/>
          </p:nvPr>
        </p:nvSpPr>
        <p:spPr>
          <a:xfrm>
            <a:off x="2231136" y="1755175"/>
            <a:ext cx="7729728" cy="4884367"/>
          </a:xfrm>
        </p:spPr>
        <p:txBody>
          <a:bodyPr>
            <a:normAutofit fontScale="92500"/>
          </a:bodyPr>
          <a:lstStyle/>
          <a:p>
            <a:pPr fontAlgn="base"/>
            <a:r>
              <a:rPr lang="tr-TR" dirty="0" err="1"/>
              <a:t>Zork</a:t>
            </a:r>
            <a:r>
              <a:rPr lang="tr-TR" dirty="0"/>
              <a:t> hayranlarından </a:t>
            </a:r>
            <a:r>
              <a:rPr lang="tr-TR" dirty="0" err="1"/>
              <a:t>Essex</a:t>
            </a:r>
            <a:r>
              <a:rPr lang="tr-TR" dirty="0"/>
              <a:t> Üniversitesi öğrencisi </a:t>
            </a:r>
            <a:r>
              <a:rPr lang="tr-TR" dirty="0" err="1"/>
              <a:t>Roy</a:t>
            </a:r>
            <a:r>
              <a:rPr lang="tr-TR" dirty="0"/>
              <a:t> </a:t>
            </a:r>
            <a:r>
              <a:rPr lang="tr-TR" dirty="0" err="1"/>
              <a:t>Trubshaw</a:t>
            </a:r>
            <a:r>
              <a:rPr lang="tr-TR" dirty="0"/>
              <a:t> 1978 yılında, metin temelli ve çok oyunculu bir sistem üzerinde çalışmaya başladı. İnternet üzerinden kullanıcı hesapları aracılığıyla simültane oynanabilen ilk RYO olan MUD [Multi User Dungeon] 1980 yılında tamamlandı. MUD, oyun dünyasında çok hızlı bir şekilde popülerleşti ve kendisine benzeyen bir çok oyun hâlâ üretilmeye devam ediyor. MUD ismi de bu tür oyunların türünü belirtmek için kullanılmaya başlandı.</a:t>
            </a:r>
          </a:p>
          <a:p>
            <a:pPr fontAlgn="base"/>
            <a:r>
              <a:rPr lang="tr-TR" dirty="0"/>
              <a:t>Gelişmekte olan bu kültüre ilginin katlanarak arttığı bu yıllarda, oyunlar üzerinden para kazanma deneyleri de başladı. 1971 yılında </a:t>
            </a:r>
            <a:r>
              <a:rPr lang="tr-TR" dirty="0" err="1"/>
              <a:t>Nolan</a:t>
            </a:r>
            <a:r>
              <a:rPr lang="tr-TR" dirty="0"/>
              <a:t> </a:t>
            </a:r>
            <a:r>
              <a:rPr lang="tr-TR" dirty="0" err="1"/>
              <a:t>Bushnell</a:t>
            </a:r>
            <a:r>
              <a:rPr lang="tr-TR" dirty="0"/>
              <a:t> ve </a:t>
            </a:r>
            <a:r>
              <a:rPr lang="tr-TR" dirty="0" err="1"/>
              <a:t>Ted</a:t>
            </a:r>
            <a:r>
              <a:rPr lang="tr-TR" dirty="0"/>
              <a:t> </a:t>
            </a:r>
            <a:r>
              <a:rPr lang="tr-TR" dirty="0" err="1"/>
              <a:t>Dabney</a:t>
            </a:r>
            <a:r>
              <a:rPr lang="tr-TR" dirty="0"/>
              <a:t> tarafından, </a:t>
            </a:r>
            <a:r>
              <a:rPr lang="tr-TR" dirty="0" err="1"/>
              <a:t>Spacewar</a:t>
            </a:r>
            <a:r>
              <a:rPr lang="tr-TR" dirty="0"/>
              <a:t>! oyununun bir versiyonu olan </a:t>
            </a:r>
            <a:r>
              <a:rPr lang="tr-TR" dirty="0" err="1"/>
              <a:t>Computer</a:t>
            </a:r>
            <a:r>
              <a:rPr lang="tr-TR" dirty="0"/>
              <a:t> Space adlı oyun, üzerine yerleştirilen bir para </a:t>
            </a:r>
            <a:r>
              <a:rPr lang="tr-TR" dirty="0" err="1"/>
              <a:t>slotu</a:t>
            </a:r>
            <a:r>
              <a:rPr lang="tr-TR" dirty="0"/>
              <a:t> ile, bir düzeneğe yerleştirilerek Stanford Üniversitesi’nde bir öğrenci merkezine konuldu. Bu ilk denemenin ticari bir başarısı olmadı; fakat proje ilgi çekiciydi. 1972 yılında </a:t>
            </a:r>
            <a:r>
              <a:rPr lang="tr-TR" dirty="0" err="1"/>
              <a:t>Bushnell</a:t>
            </a:r>
            <a:r>
              <a:rPr lang="tr-TR" dirty="0"/>
              <a:t>, mühendis Al </a:t>
            </a:r>
            <a:r>
              <a:rPr lang="tr-TR" dirty="0" err="1"/>
              <a:t>Alcorn</a:t>
            </a:r>
            <a:r>
              <a:rPr lang="tr-TR" dirty="0"/>
              <a:t> ile birlikte, bir masa tenisi simülasyonu olan </a:t>
            </a:r>
            <a:r>
              <a:rPr lang="tr-TR" dirty="0" err="1"/>
              <a:t>Pong’u</a:t>
            </a:r>
            <a:r>
              <a:rPr lang="tr-TR" dirty="0"/>
              <a:t> geliştirdi. Oyun, önceki projede olduğu gibi bir para haznesi yerleştirerek Kaliforniya, </a:t>
            </a:r>
            <a:r>
              <a:rPr lang="tr-TR" dirty="0" err="1"/>
              <a:t>Sunnydale’de</a:t>
            </a:r>
            <a:r>
              <a:rPr lang="tr-TR" dirty="0"/>
              <a:t> bir bara yerleştirildi. İkinci denemelerinde inanılmaz bir ticari başarı yakaladılar. Kurdukları Atari adlı şirket, bir yıl içinde üç milyon dolarlık satış yaptı. Atari şirketi Steve </a:t>
            </a:r>
            <a:r>
              <a:rPr lang="tr-TR" dirty="0" err="1"/>
              <a:t>Jobs</a:t>
            </a:r>
            <a:r>
              <a:rPr lang="tr-TR" dirty="0"/>
              <a:t> ve Steve </a:t>
            </a:r>
            <a:r>
              <a:rPr lang="tr-TR" dirty="0" err="1"/>
              <a:t>Wozniak</a:t>
            </a:r>
            <a:r>
              <a:rPr lang="tr-TR" dirty="0"/>
              <a:t> gibi isimlerle çalışarak oyun üretmeye devam etti.</a:t>
            </a:r>
          </a:p>
        </p:txBody>
      </p:sp>
    </p:spTree>
    <p:extLst>
      <p:ext uri="{BB962C8B-B14F-4D97-AF65-F5344CB8AC3E}">
        <p14:creationId xmlns:p14="http://schemas.microsoft.com/office/powerpoint/2010/main" val="193072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2923C-F937-9240-874E-F5F5C3C5C4D3}"/>
              </a:ext>
            </a:extLst>
          </p:cNvPr>
          <p:cNvSpPr>
            <a:spLocks noGrp="1"/>
          </p:cNvSpPr>
          <p:nvPr>
            <p:ph type="title"/>
          </p:nvPr>
        </p:nvSpPr>
        <p:spPr>
          <a:xfrm>
            <a:off x="2231136" y="218458"/>
            <a:ext cx="7729728" cy="1188720"/>
          </a:xfrm>
        </p:spPr>
        <p:txBody>
          <a:bodyPr/>
          <a:lstStyle/>
          <a:p>
            <a:r>
              <a:rPr lang="tr-TR" dirty="0"/>
              <a:t>TEŞEKKÜRLER</a:t>
            </a:r>
          </a:p>
        </p:txBody>
      </p:sp>
      <p:sp>
        <p:nvSpPr>
          <p:cNvPr id="3" name="İçerik Yer Tutucusu 2">
            <a:extLst>
              <a:ext uri="{FF2B5EF4-FFF2-40B4-BE49-F238E27FC236}">
                <a16:creationId xmlns:a16="http://schemas.microsoft.com/office/drawing/2014/main" id="{0C58071E-C978-2B41-A5AD-A5F19CFAE145}"/>
              </a:ext>
            </a:extLst>
          </p:cNvPr>
          <p:cNvSpPr>
            <a:spLocks noGrp="1"/>
          </p:cNvSpPr>
          <p:nvPr>
            <p:ph idx="1"/>
          </p:nvPr>
        </p:nvSpPr>
        <p:spPr>
          <a:xfrm>
            <a:off x="2231136" y="1755175"/>
            <a:ext cx="7729728" cy="4884367"/>
          </a:xfrm>
        </p:spPr>
        <p:txBody>
          <a:bodyPr>
            <a:normAutofit/>
          </a:bodyPr>
          <a:lstStyle/>
          <a:p>
            <a:pPr fontAlgn="base"/>
            <a:r>
              <a:rPr lang="tr-TR" dirty="0"/>
              <a:t>Üretildikleri dev bilgisayar laboratuvarları dışında sadece fuarlarda görülebilen, çoğunlukla savunma alanında çalışan mühendislerin boş vakit uğraşı olarak başlayan bilgisayar oyunları, günümüzde inanılmaz miktarda paranın döndüğü, kendi yıldızlarını üretmiş ve teknolojiye yön veren bir sektör haline geldi. Kendi ailelerinden oyun oynamanın vakit kaybı olduğunu duyarak büyümüş bir kuşağın çocukları, bugün bir bilgisayar oyunu takımında oynayarak büyük paralar kazanabiliyor. Savaş simülasyon oyunları askerleri eğitmek için kullanılıyor. Bazı insanlar, oyun karakterlerinin hayatlarına kendi hayatlarından daha fazla önem verebiliyor. Ve ne olursa olsun, oyun sektörü sürekli büyüyor.</a:t>
            </a:r>
          </a:p>
          <a:p>
            <a:pPr fontAlgn="base"/>
            <a:endParaRPr lang="tr-TR" dirty="0"/>
          </a:p>
          <a:p>
            <a:pPr fontAlgn="base"/>
            <a:r>
              <a:rPr lang="tr-TR" dirty="0"/>
              <a:t>EREN GÜN</a:t>
            </a:r>
            <a:br>
              <a:rPr lang="tr-TR" dirty="0"/>
            </a:br>
            <a:r>
              <a:rPr lang="tr-TR" dirty="0"/>
              <a:t>201097006</a:t>
            </a:r>
          </a:p>
          <a:p>
            <a:pPr fontAlgn="base"/>
            <a:r>
              <a:rPr lang="tr-TR" dirty="0"/>
              <a:t>Bilgisayar Destekli Tasarım Ve </a:t>
            </a:r>
            <a:r>
              <a:rPr lang="tr-TR"/>
              <a:t>Animasyon Programı.</a:t>
            </a:r>
            <a:endParaRPr lang="tr-TR" dirty="0"/>
          </a:p>
        </p:txBody>
      </p:sp>
    </p:spTree>
    <p:extLst>
      <p:ext uri="{BB962C8B-B14F-4D97-AF65-F5344CB8AC3E}">
        <p14:creationId xmlns:p14="http://schemas.microsoft.com/office/powerpoint/2010/main" val="218799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5BA40E-A515-F243-B764-F065CCAF80B3}"/>
              </a:ext>
            </a:extLst>
          </p:cNvPr>
          <p:cNvSpPr>
            <a:spLocks noGrp="1"/>
          </p:cNvSpPr>
          <p:nvPr>
            <p:ph type="title"/>
          </p:nvPr>
        </p:nvSpPr>
        <p:spPr/>
        <p:txBody>
          <a:bodyPr/>
          <a:lstStyle/>
          <a:p>
            <a:r>
              <a:rPr lang="tr-TR" dirty="0"/>
              <a:t>OYUN TASARIMI NEDİR?</a:t>
            </a:r>
          </a:p>
        </p:txBody>
      </p:sp>
      <p:sp>
        <p:nvSpPr>
          <p:cNvPr id="3" name="İçerik Yer Tutucusu 2">
            <a:extLst>
              <a:ext uri="{FF2B5EF4-FFF2-40B4-BE49-F238E27FC236}">
                <a16:creationId xmlns:a16="http://schemas.microsoft.com/office/drawing/2014/main" id="{9ADC317A-57BE-FB4C-9EE0-998305F860E5}"/>
              </a:ext>
            </a:extLst>
          </p:cNvPr>
          <p:cNvSpPr>
            <a:spLocks noGrp="1"/>
          </p:cNvSpPr>
          <p:nvPr>
            <p:ph idx="1"/>
          </p:nvPr>
        </p:nvSpPr>
        <p:spPr/>
        <p:txBody>
          <a:bodyPr/>
          <a:lstStyle/>
          <a:p>
            <a:r>
              <a:rPr lang="tr-TR" dirty="0"/>
              <a:t>Oyun tasarımı, daha geniş bir video oyunu geliştirme alanı altında durmakta ve eğlence ya da eğitim amaçlı bir oyun geliştirmek için yaratıcılık ve tasarımın kullanılmasını ifade etmektedir. Diğer karakterlerle, kullanıcılarla veya nesnelerle etkileşimi sağlayan etkileyici hikayeler, karakterler, hedefler, kurallar ve zorluklar oluşturmayı içerir.</a:t>
            </a:r>
          </a:p>
          <a:p>
            <a:endParaRPr lang="tr-TR" dirty="0"/>
          </a:p>
          <a:p>
            <a:r>
              <a:rPr lang="tr-TR" dirty="0" err="1"/>
              <a:t>Troy</a:t>
            </a:r>
            <a:r>
              <a:rPr lang="tr-TR" dirty="0"/>
              <a:t>, “Her oyun, oyuncular için eğlenceli ve ilgi çekici bir deneyim yaratmak için birlikte çalışan bir dizi farklı oyun sisteminden, mekanikten ve özelliklerden oluşmaktadır” diyor.</a:t>
            </a:r>
          </a:p>
        </p:txBody>
      </p:sp>
    </p:spTree>
    <p:extLst>
      <p:ext uri="{BB962C8B-B14F-4D97-AF65-F5344CB8AC3E}">
        <p14:creationId xmlns:p14="http://schemas.microsoft.com/office/powerpoint/2010/main" val="354172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270DE2-0DDB-A14E-B5E2-B622E964E28C}"/>
              </a:ext>
            </a:extLst>
          </p:cNvPr>
          <p:cNvSpPr>
            <a:spLocks noGrp="1"/>
          </p:cNvSpPr>
          <p:nvPr>
            <p:ph type="title"/>
          </p:nvPr>
        </p:nvSpPr>
        <p:spPr>
          <a:xfrm>
            <a:off x="2231136" y="439174"/>
            <a:ext cx="7729728" cy="1188720"/>
          </a:xfrm>
        </p:spPr>
        <p:txBody>
          <a:bodyPr/>
          <a:lstStyle/>
          <a:p>
            <a:r>
              <a:rPr lang="tr-TR" dirty="0"/>
              <a:t>Oyun TASARIMI NEDİR?</a:t>
            </a:r>
          </a:p>
        </p:txBody>
      </p:sp>
      <p:sp>
        <p:nvSpPr>
          <p:cNvPr id="3" name="İçerik Yer Tutucusu 2">
            <a:extLst>
              <a:ext uri="{FF2B5EF4-FFF2-40B4-BE49-F238E27FC236}">
                <a16:creationId xmlns:a16="http://schemas.microsoft.com/office/drawing/2014/main" id="{35A0B522-E498-E442-8269-1E4BA061A80B}"/>
              </a:ext>
            </a:extLst>
          </p:cNvPr>
          <p:cNvSpPr>
            <a:spLocks noGrp="1"/>
          </p:cNvSpPr>
          <p:nvPr>
            <p:ph idx="1"/>
          </p:nvPr>
        </p:nvSpPr>
        <p:spPr>
          <a:xfrm>
            <a:off x="1566041" y="1996966"/>
            <a:ext cx="8702566" cy="4529958"/>
          </a:xfrm>
        </p:spPr>
        <p:txBody>
          <a:bodyPr>
            <a:noAutofit/>
          </a:bodyPr>
          <a:lstStyle/>
          <a:p>
            <a:pPr fontAlgn="base"/>
            <a:r>
              <a:rPr lang="tr-TR" sz="1600" dirty="0"/>
              <a:t>Gün geçtikçe daha da popülerleşen ve gelişen </a:t>
            </a:r>
            <a:r>
              <a:rPr lang="tr-TR" sz="1600" b="1" dirty="0"/>
              <a:t>oyun sektörü</a:t>
            </a:r>
            <a:r>
              <a:rPr lang="tr-TR" sz="1600" dirty="0"/>
              <a:t>, yediden yetmişe herkesin ilgisini çekmektedir. İnsanlar eğlenmek ve gerçek dünyanın yoğunluğundan uzaklaşmak için oyun oynamayı önemli bir ihtiyaç olarak görmektedir. Son zamanlarda teknolojinin de gelişmesi ile beraber hayatımıza giren e-spor kavramı bu sektörün daha da ilerleyeceğini </a:t>
            </a:r>
            <a:r>
              <a:rPr lang="tr-TR" sz="1600" dirty="0" err="1"/>
              <a:t>göstermektedir.En</a:t>
            </a:r>
            <a:r>
              <a:rPr lang="tr-TR" sz="1600" dirty="0"/>
              <a:t> geniş anlamıyla oyun tasarımı, bir oyunun yaratılması, estetik olarak tasarlanması, planlanması ve yönetilmesidir.</a:t>
            </a:r>
          </a:p>
          <a:p>
            <a:pPr fontAlgn="base"/>
            <a:r>
              <a:rPr lang="tr-TR" sz="1600" dirty="0"/>
              <a:t>Oyun tasarlamaya karar verdikten sonra belirlemeniz gereken bazı unsurlar vardır. Bunlar:</a:t>
            </a:r>
          </a:p>
          <a:p>
            <a:pPr fontAlgn="base"/>
            <a:r>
              <a:rPr lang="tr-TR" sz="1600" b="1" dirty="0"/>
              <a:t>Oyunun Yayınlanacağı Platform</a:t>
            </a:r>
            <a:br>
              <a:rPr lang="tr-TR" sz="1600" b="1" dirty="0"/>
            </a:br>
            <a:r>
              <a:rPr lang="tr-TR" sz="1600" dirty="0"/>
              <a:t>Oyununuzun yayınlanacağı platformun en başta belirlenmesi oldukça önemlidir. Buna göre oyunun programlama aşamasında kullanılacak oyun motoru seçilir ve oyunun oynanış mekanikleri buna uygun dizayn edilir. Bilgisayar, oyun konsolu, telefon(mobil) popüler platformlar arasındadır.</a:t>
            </a:r>
          </a:p>
          <a:p>
            <a:pPr marL="0" indent="0">
              <a:buNone/>
            </a:pPr>
            <a:endParaRPr lang="tr-TR" sz="1000" dirty="0"/>
          </a:p>
        </p:txBody>
      </p:sp>
    </p:spTree>
    <p:extLst>
      <p:ext uri="{BB962C8B-B14F-4D97-AF65-F5344CB8AC3E}">
        <p14:creationId xmlns:p14="http://schemas.microsoft.com/office/powerpoint/2010/main" val="192890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270DE2-0DDB-A14E-B5E2-B622E964E28C}"/>
              </a:ext>
            </a:extLst>
          </p:cNvPr>
          <p:cNvSpPr>
            <a:spLocks noGrp="1"/>
          </p:cNvSpPr>
          <p:nvPr>
            <p:ph type="title"/>
          </p:nvPr>
        </p:nvSpPr>
        <p:spPr>
          <a:xfrm>
            <a:off x="2231136" y="439174"/>
            <a:ext cx="7729728" cy="1188720"/>
          </a:xfrm>
        </p:spPr>
        <p:txBody>
          <a:bodyPr/>
          <a:lstStyle/>
          <a:p>
            <a:r>
              <a:rPr lang="tr-TR" dirty="0"/>
              <a:t>Oyun TASARIMI NEDİR?</a:t>
            </a:r>
          </a:p>
        </p:txBody>
      </p:sp>
      <p:sp>
        <p:nvSpPr>
          <p:cNvPr id="3" name="İçerik Yer Tutucusu 2">
            <a:extLst>
              <a:ext uri="{FF2B5EF4-FFF2-40B4-BE49-F238E27FC236}">
                <a16:creationId xmlns:a16="http://schemas.microsoft.com/office/drawing/2014/main" id="{35A0B522-E498-E442-8269-1E4BA061A80B}"/>
              </a:ext>
            </a:extLst>
          </p:cNvPr>
          <p:cNvSpPr>
            <a:spLocks noGrp="1"/>
          </p:cNvSpPr>
          <p:nvPr>
            <p:ph idx="1"/>
          </p:nvPr>
        </p:nvSpPr>
        <p:spPr>
          <a:xfrm>
            <a:off x="1566041" y="1996966"/>
            <a:ext cx="8702566" cy="4529958"/>
          </a:xfrm>
        </p:spPr>
        <p:txBody>
          <a:bodyPr>
            <a:noAutofit/>
          </a:bodyPr>
          <a:lstStyle/>
          <a:p>
            <a:pPr marL="0" indent="0" fontAlgn="base">
              <a:buNone/>
            </a:pPr>
            <a:endParaRPr lang="tr-TR" sz="1050" dirty="0"/>
          </a:p>
          <a:p>
            <a:pPr fontAlgn="base"/>
            <a:r>
              <a:rPr lang="tr-TR" sz="1400" b="1" dirty="0"/>
              <a:t>Oyunun Türü ve İçeriği</a:t>
            </a:r>
            <a:br>
              <a:rPr lang="tr-TR" sz="1400" b="1" dirty="0"/>
            </a:br>
            <a:r>
              <a:rPr lang="tr-TR" sz="1400" dirty="0"/>
              <a:t>Oyununuzun türü ve içeriği tüm süreci etkileyecek en büyük etmenlerdendir. Oyunuzun kaç boyutlu olacağını (2D/2.5D/3D), kameranın bakış açısını ve oyununuzun türüne karar vermeniz gerekir. Popüler oyun türlerinden bazıları FPS (First </a:t>
            </a:r>
            <a:r>
              <a:rPr lang="tr-TR" sz="1400" dirty="0" err="1"/>
              <a:t>Person</a:t>
            </a:r>
            <a:r>
              <a:rPr lang="tr-TR" sz="1400" dirty="0"/>
              <a:t> </a:t>
            </a:r>
            <a:r>
              <a:rPr lang="tr-TR" sz="1400" dirty="0" err="1"/>
              <a:t>Shooter</a:t>
            </a:r>
            <a:r>
              <a:rPr lang="tr-TR" sz="1400" dirty="0"/>
              <a:t>), RTS (Real Time </a:t>
            </a:r>
            <a:r>
              <a:rPr lang="tr-TR" sz="1400" dirty="0" err="1"/>
              <a:t>Strategy</a:t>
            </a:r>
            <a:r>
              <a:rPr lang="tr-TR" sz="1400" dirty="0"/>
              <a:t>), RPG (Role </a:t>
            </a:r>
            <a:r>
              <a:rPr lang="tr-TR" sz="1400" dirty="0" err="1"/>
              <a:t>Playing</a:t>
            </a:r>
            <a:r>
              <a:rPr lang="tr-TR" sz="1400" dirty="0"/>
              <a:t> Game), TPS (Third </a:t>
            </a:r>
            <a:r>
              <a:rPr lang="tr-TR" sz="1400" dirty="0" err="1"/>
              <a:t>Person</a:t>
            </a:r>
            <a:r>
              <a:rPr lang="tr-TR" sz="1400" dirty="0"/>
              <a:t> </a:t>
            </a:r>
            <a:r>
              <a:rPr lang="tr-TR" sz="1400" dirty="0" err="1"/>
              <a:t>Shooter</a:t>
            </a:r>
            <a:r>
              <a:rPr lang="tr-TR" sz="1400" dirty="0"/>
              <a:t>), MOBA ( </a:t>
            </a:r>
            <a:r>
              <a:rPr lang="tr-TR" sz="1400" dirty="0" err="1"/>
              <a:t>Multiplayer</a:t>
            </a:r>
            <a:r>
              <a:rPr lang="tr-TR" sz="1400" dirty="0"/>
              <a:t> Battle Online </a:t>
            </a:r>
            <a:r>
              <a:rPr lang="tr-TR" sz="1400" dirty="0" err="1"/>
              <a:t>Area</a:t>
            </a:r>
            <a:r>
              <a:rPr lang="tr-TR" sz="1400" dirty="0"/>
              <a:t>)’</a:t>
            </a:r>
            <a:r>
              <a:rPr lang="tr-TR" sz="1400" dirty="0" err="1"/>
              <a:t>dir</a:t>
            </a:r>
            <a:r>
              <a:rPr lang="tr-TR" sz="1400" dirty="0"/>
              <a:t>. Oyununuz için özgün bir </a:t>
            </a:r>
            <a:r>
              <a:rPr lang="tr-TR" sz="1400" dirty="0" err="1"/>
              <a:t>fikire</a:t>
            </a:r>
            <a:r>
              <a:rPr lang="tr-TR" sz="1400" dirty="0"/>
              <a:t> sahip olmanız iyi olur ama bu bir zorunluluk değildir. Sektörde içerik olarak eksik gördüğünüz alana yönelebilir orada var olan oyunlara farklı olarak neler eklenebilir, neler değiştirilebilir diye de düşünebilirsiniz.</a:t>
            </a:r>
          </a:p>
          <a:p>
            <a:pPr fontAlgn="base"/>
            <a:r>
              <a:rPr lang="tr-TR" sz="1400" b="1" dirty="0"/>
              <a:t>Hikâye</a:t>
            </a:r>
            <a:br>
              <a:rPr lang="tr-TR" sz="1400" b="1" dirty="0"/>
            </a:br>
            <a:r>
              <a:rPr lang="tr-TR" sz="1400" dirty="0"/>
              <a:t>Oyununuzu bir hikâye üzerinden geliştirmek zorunda değilsiniz. Hikâye tabanlı olmayıp oldukça başarılı olan oyunlar (bkz. </a:t>
            </a:r>
            <a:r>
              <a:rPr lang="tr-TR" sz="1400" dirty="0" err="1"/>
              <a:t>Tetris</a:t>
            </a:r>
            <a:r>
              <a:rPr lang="tr-TR" sz="1400" dirty="0"/>
              <a:t>, Yılan Oyunu) da bulunmaktadır. Eğer bir hikâye üzerinden ilerlemek istiyorsanız bunu hayal gücünüzü kullanarak veya herhangi bir şeyden ilham alarak yazabilirsiniz. Eğer yazamıyorsanız ya da var olan fikrinizi geliştiremiyorsanız ekibinize bir oyun yazarı dahil edebilir veya oyun yazarlarından hikâye satın alabilirsiniz.</a:t>
            </a:r>
          </a:p>
          <a:p>
            <a:pPr fontAlgn="base"/>
            <a:r>
              <a:rPr lang="tr-TR" sz="1400" b="1" dirty="0"/>
              <a:t>Çevre</a:t>
            </a:r>
            <a:br>
              <a:rPr lang="tr-TR" sz="1400" b="1" dirty="0"/>
            </a:br>
            <a:r>
              <a:rPr lang="tr-TR" sz="1400" dirty="0"/>
              <a:t>Eğer oyununuzu bir hikâye çevresinde geliştireceksiniz oyunun ona uygun bir dünyada geçmesi beklenir. Oyunun geçeceği ortam gerçek hayatta var olabileceği gibi (bkz. Grand </a:t>
            </a:r>
            <a:r>
              <a:rPr lang="tr-TR" sz="1400" dirty="0" err="1"/>
              <a:t>Theft</a:t>
            </a:r>
            <a:r>
              <a:rPr lang="tr-TR" sz="1400" dirty="0"/>
              <a:t> Auto Serisi, Watch Dogs 2) hayali bir ortam (bkz. </a:t>
            </a:r>
            <a:r>
              <a:rPr lang="tr-TR" sz="1400" dirty="0" err="1"/>
              <a:t>Minecraft</a:t>
            </a:r>
            <a:r>
              <a:rPr lang="tr-TR" sz="1400" dirty="0"/>
              <a:t>, </a:t>
            </a:r>
            <a:r>
              <a:rPr lang="tr-TR" sz="1400" dirty="0" err="1"/>
              <a:t>The</a:t>
            </a:r>
            <a:r>
              <a:rPr lang="tr-TR" sz="1400" dirty="0"/>
              <a:t> </a:t>
            </a:r>
            <a:r>
              <a:rPr lang="tr-TR" sz="1400" dirty="0" err="1"/>
              <a:t>Sims</a:t>
            </a:r>
            <a:r>
              <a:rPr lang="tr-TR" sz="1400" dirty="0"/>
              <a:t>) da olabilir. Karar verdiğiniz ortamı, ortamda bulunan nesneleri ve görünüşlerini detaylıca betimlemelisiniz.</a:t>
            </a:r>
          </a:p>
          <a:p>
            <a:endParaRPr lang="tr-TR" sz="1000" dirty="0"/>
          </a:p>
        </p:txBody>
      </p:sp>
    </p:spTree>
    <p:extLst>
      <p:ext uri="{BB962C8B-B14F-4D97-AF65-F5344CB8AC3E}">
        <p14:creationId xmlns:p14="http://schemas.microsoft.com/office/powerpoint/2010/main" val="2815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E348B0-13E2-004D-BADB-73AF7E06537B}"/>
              </a:ext>
            </a:extLst>
          </p:cNvPr>
          <p:cNvSpPr>
            <a:spLocks noGrp="1"/>
          </p:cNvSpPr>
          <p:nvPr>
            <p:ph type="title"/>
          </p:nvPr>
        </p:nvSpPr>
        <p:spPr>
          <a:xfrm>
            <a:off x="2231136" y="302540"/>
            <a:ext cx="7729728" cy="1188720"/>
          </a:xfrm>
        </p:spPr>
        <p:txBody>
          <a:bodyPr/>
          <a:lstStyle/>
          <a:p>
            <a:r>
              <a:rPr lang="tr-TR" dirty="0"/>
              <a:t>OYUN TASARIM </a:t>
            </a:r>
            <a:r>
              <a:rPr lang="tr-TR" dirty="0" err="1"/>
              <a:t>AŞAMALARı</a:t>
            </a:r>
            <a:endParaRPr lang="tr-TR" dirty="0"/>
          </a:p>
        </p:txBody>
      </p:sp>
      <p:sp>
        <p:nvSpPr>
          <p:cNvPr id="3" name="İçerik Yer Tutucusu 2">
            <a:extLst>
              <a:ext uri="{FF2B5EF4-FFF2-40B4-BE49-F238E27FC236}">
                <a16:creationId xmlns:a16="http://schemas.microsoft.com/office/drawing/2014/main" id="{24567ADF-47C8-0C43-AFB3-0A263161D966}"/>
              </a:ext>
            </a:extLst>
          </p:cNvPr>
          <p:cNvSpPr>
            <a:spLocks noGrp="1"/>
          </p:cNvSpPr>
          <p:nvPr>
            <p:ph idx="1"/>
          </p:nvPr>
        </p:nvSpPr>
        <p:spPr>
          <a:xfrm>
            <a:off x="2231136" y="1681656"/>
            <a:ext cx="7729728" cy="4719144"/>
          </a:xfrm>
        </p:spPr>
        <p:txBody>
          <a:bodyPr>
            <a:normAutofit fontScale="85000" lnSpcReduction="20000"/>
          </a:bodyPr>
          <a:lstStyle/>
          <a:p>
            <a:r>
              <a:rPr lang="tr-TR" dirty="0"/>
              <a:t>Oyun yapılırken sırasıyla şu aşamalardan geçer:</a:t>
            </a:r>
          </a:p>
          <a:p>
            <a:r>
              <a:rPr lang="tr-TR" dirty="0"/>
              <a:t>Bu aşamada oynanış fikirleri, senaryo fikirleri bulunur. Hangi özelliklerin olacağına karar verilir. Yapay zeka, grafik düzeyi ve senaryoya karar verilir. Programlama diline ve kullanılacak oyun motoruna karar verilir.</a:t>
            </a:r>
          </a:p>
          <a:p>
            <a:r>
              <a:rPr lang="tr-TR" b="1" dirty="0"/>
              <a:t>Üretim</a:t>
            </a:r>
          </a:p>
          <a:p>
            <a:r>
              <a:rPr lang="tr-TR" dirty="0"/>
              <a:t>Bu aşamada kaynak kodu yazılır. Yazılım ve Grafikle alakalı şeylerin %95'i bu bölümde halledilir. Artık sadece yazılımcılar değil aynı şekilde oyun grafikerleri de en az yazılımcılar kadar önem kazanmıştır.</a:t>
            </a:r>
          </a:p>
          <a:p>
            <a:r>
              <a:rPr lang="tr-TR" b="1" dirty="0" err="1"/>
              <a:t>Testing</a:t>
            </a:r>
            <a:endParaRPr lang="tr-TR" b="1" dirty="0"/>
          </a:p>
          <a:p>
            <a:r>
              <a:rPr lang="tr-TR" dirty="0"/>
              <a:t>Bu aşamada oyun test edilir. </a:t>
            </a:r>
            <a:r>
              <a:rPr lang="tr-TR" dirty="0" err="1"/>
              <a:t>Buglar</a:t>
            </a:r>
            <a:r>
              <a:rPr lang="tr-TR" dirty="0"/>
              <a:t> ve </a:t>
            </a:r>
            <a:r>
              <a:rPr lang="tr-TR" dirty="0" err="1"/>
              <a:t>exploitler</a:t>
            </a:r>
            <a:r>
              <a:rPr lang="tr-TR" dirty="0"/>
              <a:t> gibi şeyler aranır. Bazı şirketler bu aşamada profesyonel </a:t>
            </a:r>
            <a:r>
              <a:rPr lang="tr-TR" dirty="0" err="1"/>
              <a:t>testerlar</a:t>
            </a:r>
            <a:r>
              <a:rPr lang="tr-TR" dirty="0"/>
              <a:t> çalıştırır. Bunlar genellikle bir sitede veya dergide oyun editörü olan kişilerdir.</a:t>
            </a:r>
          </a:p>
          <a:p>
            <a:r>
              <a:rPr lang="tr-TR" b="1" dirty="0"/>
              <a:t>Beta</a:t>
            </a:r>
          </a:p>
          <a:p>
            <a:r>
              <a:rPr lang="tr-TR" dirty="0"/>
              <a:t>Bazı şirketler oyun piyasaya çıkmadan önce daha çok </a:t>
            </a:r>
            <a:r>
              <a:rPr lang="tr-TR" dirty="0" err="1"/>
              <a:t>bug</a:t>
            </a:r>
            <a:r>
              <a:rPr lang="tr-TR" dirty="0"/>
              <a:t> raporu ve öneri almak için bedava beta(</a:t>
            </a:r>
            <a:r>
              <a:rPr lang="tr-TR" dirty="0" err="1"/>
              <a:t>open</a:t>
            </a:r>
            <a:r>
              <a:rPr lang="tr-TR" dirty="0"/>
              <a:t> beta) sürümü çıkartır. Günümüzde çoğu şirket bunu uygular.</a:t>
            </a:r>
          </a:p>
          <a:p>
            <a:r>
              <a:rPr lang="tr-TR" b="1" dirty="0"/>
              <a:t>Onarım</a:t>
            </a:r>
          </a:p>
          <a:p>
            <a:r>
              <a:rPr lang="tr-TR" dirty="0"/>
              <a:t>Bu aşamada rapor edilen </a:t>
            </a:r>
            <a:r>
              <a:rPr lang="tr-TR" dirty="0" err="1"/>
              <a:t>buglar</a:t>
            </a:r>
            <a:r>
              <a:rPr lang="tr-TR" dirty="0"/>
              <a:t> ve online bir oyunsa hileler ve açıklar düzeltilir ve onarılır. Ve artık yayıncıya gönderilir.</a:t>
            </a:r>
          </a:p>
          <a:p>
            <a:endParaRPr lang="tr-TR" dirty="0"/>
          </a:p>
        </p:txBody>
      </p:sp>
    </p:spTree>
    <p:extLst>
      <p:ext uri="{BB962C8B-B14F-4D97-AF65-F5344CB8AC3E}">
        <p14:creationId xmlns:p14="http://schemas.microsoft.com/office/powerpoint/2010/main" val="61387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0C0052-5BA7-F244-87E2-53A5CD5BE88A}"/>
              </a:ext>
            </a:extLst>
          </p:cNvPr>
          <p:cNvSpPr>
            <a:spLocks noGrp="1"/>
          </p:cNvSpPr>
          <p:nvPr>
            <p:ph type="title"/>
          </p:nvPr>
        </p:nvSpPr>
        <p:spPr>
          <a:xfrm>
            <a:off x="2231136" y="123864"/>
            <a:ext cx="7729728" cy="1188720"/>
          </a:xfrm>
        </p:spPr>
        <p:txBody>
          <a:bodyPr/>
          <a:lstStyle/>
          <a:p>
            <a:r>
              <a:rPr lang="tr-TR" dirty="0"/>
              <a:t>OYUN TASARIMI TARİHİ</a:t>
            </a:r>
          </a:p>
        </p:txBody>
      </p:sp>
      <p:sp>
        <p:nvSpPr>
          <p:cNvPr id="3" name="İçerik Yer Tutucusu 2">
            <a:extLst>
              <a:ext uri="{FF2B5EF4-FFF2-40B4-BE49-F238E27FC236}">
                <a16:creationId xmlns:a16="http://schemas.microsoft.com/office/drawing/2014/main" id="{E6D9B2E0-70F9-B24E-B56A-D7F46FF254FC}"/>
              </a:ext>
            </a:extLst>
          </p:cNvPr>
          <p:cNvSpPr>
            <a:spLocks noGrp="1"/>
          </p:cNvSpPr>
          <p:nvPr>
            <p:ph idx="1"/>
          </p:nvPr>
        </p:nvSpPr>
        <p:spPr>
          <a:xfrm>
            <a:off x="2231136" y="1439918"/>
            <a:ext cx="7729728" cy="5139558"/>
          </a:xfrm>
        </p:spPr>
        <p:txBody>
          <a:bodyPr>
            <a:normAutofit lnSpcReduction="10000"/>
          </a:bodyPr>
          <a:lstStyle/>
          <a:p>
            <a:pPr fontAlgn="base"/>
            <a:r>
              <a:rPr lang="tr-TR" dirty="0"/>
              <a:t>Yıllar önce “Dünya Tarihi” dersini alırken, efsane hocamız Prof. Dr. </a:t>
            </a:r>
            <a:r>
              <a:rPr lang="tr-TR" dirty="0" err="1"/>
              <a:t>Christoph</a:t>
            </a:r>
            <a:r>
              <a:rPr lang="tr-TR" dirty="0"/>
              <a:t> K. </a:t>
            </a:r>
            <a:r>
              <a:rPr lang="tr-TR" dirty="0" err="1"/>
              <a:t>Neumann’ın</a:t>
            </a:r>
            <a:r>
              <a:rPr lang="tr-TR" dirty="0"/>
              <a:t> neredeyse her dersin başında üstüne basa basa tekrar ettiği konu, tarih yazımının ne kadar problemli bir mesele olduğuydu. Bizim öğrendiğimiz siyasi tarihti; devletlerin kurulması, değişmesi ve —çoğu zaman— yıkılmasını soğuk bir dille anlatan tarihti. Mesela, </a:t>
            </a:r>
            <a:r>
              <a:rPr lang="tr-TR" dirty="0" err="1"/>
              <a:t>Babillilerin</a:t>
            </a:r>
            <a:r>
              <a:rPr lang="tr-TR" dirty="0"/>
              <a:t> tarihini devlet kayıtlarından takip etmekle, pasajda manifaturacı dükkânı olan bir </a:t>
            </a:r>
            <a:r>
              <a:rPr lang="tr-TR" dirty="0" err="1"/>
              <a:t>Babilliden</a:t>
            </a:r>
            <a:r>
              <a:rPr lang="tr-TR" dirty="0"/>
              <a:t> dinlemek çok farklı tablolar ortaya çıkaracaktı. Aynı anda gerçekleşmekte olan pek çok olayın yazımı, tarih yazarlarının yaklaşımlarına göre aktarılıyor.</a:t>
            </a:r>
          </a:p>
          <a:p>
            <a:pPr fontAlgn="base"/>
            <a:r>
              <a:rPr lang="tr-TR" dirty="0"/>
              <a:t>Bilgisayar oyunlarının tarihini aktarmaya çalışan akademisyenler ve oyun meraklıları da, bazı tercihler doğrultusunda, tüm tarihi belirli olaylar etrafında şekillendiriyor. Yazılmış her oyundan bahsetmek mümkün olmadığı için, kimi insanlar tarihi teknolojik gelişmeler üzerinden anlatıyor, kimisi oyun endüstrisindeki ticari hareketlerden yola çıkarak bir portre çiziyor. Bir programcı </a:t>
            </a:r>
            <a:r>
              <a:rPr lang="tr-TR" i="1" dirty="0"/>
              <a:t>BASIC</a:t>
            </a:r>
            <a:r>
              <a:rPr lang="tr-TR" dirty="0"/>
              <a:t>’in çıkışına sayfalar ayırabiliyor veya bir feminist, tarihi oyun dünyasındaki erkek egemen durum üstünden aktarabiliyor. Bu yaklaşımların hiçbiri yanlış değil; fakat doğrudan konuyla ilgilenmeyen insanlar için aktarımları sıkıcı hale getirebiliyor. Bu yazıyı boğucu detaylara girmeden, oyun endüstrisinin nasıl geliştiğini, nelerden beslendiğini anlatabilmek umuduyla yazıyorum.</a:t>
            </a:r>
          </a:p>
        </p:txBody>
      </p:sp>
    </p:spTree>
    <p:extLst>
      <p:ext uri="{BB962C8B-B14F-4D97-AF65-F5344CB8AC3E}">
        <p14:creationId xmlns:p14="http://schemas.microsoft.com/office/powerpoint/2010/main" val="95150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0C0052-5BA7-F244-87E2-53A5CD5BE88A}"/>
              </a:ext>
            </a:extLst>
          </p:cNvPr>
          <p:cNvSpPr>
            <a:spLocks noGrp="1"/>
          </p:cNvSpPr>
          <p:nvPr>
            <p:ph type="title"/>
          </p:nvPr>
        </p:nvSpPr>
        <p:spPr>
          <a:xfrm>
            <a:off x="2231136" y="123864"/>
            <a:ext cx="7729728" cy="1188720"/>
          </a:xfrm>
        </p:spPr>
        <p:txBody>
          <a:bodyPr/>
          <a:lstStyle/>
          <a:p>
            <a:r>
              <a:rPr lang="tr-TR" dirty="0"/>
              <a:t>OYUN TASARIMI TARİHİ</a:t>
            </a:r>
          </a:p>
        </p:txBody>
      </p:sp>
      <p:sp>
        <p:nvSpPr>
          <p:cNvPr id="3" name="İçerik Yer Tutucusu 2">
            <a:extLst>
              <a:ext uri="{FF2B5EF4-FFF2-40B4-BE49-F238E27FC236}">
                <a16:creationId xmlns:a16="http://schemas.microsoft.com/office/drawing/2014/main" id="{E6D9B2E0-70F9-B24E-B56A-D7F46FF254FC}"/>
              </a:ext>
            </a:extLst>
          </p:cNvPr>
          <p:cNvSpPr>
            <a:spLocks noGrp="1"/>
          </p:cNvSpPr>
          <p:nvPr>
            <p:ph idx="1"/>
          </p:nvPr>
        </p:nvSpPr>
        <p:spPr>
          <a:xfrm>
            <a:off x="2231136" y="1439918"/>
            <a:ext cx="7729728" cy="5139558"/>
          </a:xfrm>
        </p:spPr>
        <p:txBody>
          <a:bodyPr>
            <a:normAutofit/>
          </a:bodyPr>
          <a:lstStyle/>
          <a:p>
            <a:pPr fontAlgn="base"/>
            <a:endParaRPr lang="tr-TR" dirty="0"/>
          </a:p>
          <a:p>
            <a:pPr fontAlgn="base"/>
            <a:r>
              <a:rPr lang="tr-TR" dirty="0"/>
              <a:t>1940’lı yıllardan itibaren, bilgisayarın, Soğuk Savaş sebebiyle fazlasıyla hareketlenmiş olan savaş sanayisi başta olmak üzere, çeşitli mesleklerde kullanımının yaygınlaşmasıyla beraber bu teknolojinin eğlence amaçlı kullanılmasına yönelik deneyler de başladı. Oyuna yönelik ilk bilgisayarlar arasında, sadece </a:t>
            </a:r>
            <a:r>
              <a:rPr lang="tr-TR" i="1" dirty="0" err="1"/>
              <a:t>Tic</a:t>
            </a:r>
            <a:r>
              <a:rPr lang="tr-TR" i="1" dirty="0"/>
              <a:t> </a:t>
            </a:r>
            <a:r>
              <a:rPr lang="tr-TR" i="1" dirty="0" err="1"/>
              <a:t>Tac</a:t>
            </a:r>
            <a:r>
              <a:rPr lang="tr-TR" i="1" dirty="0"/>
              <a:t> </a:t>
            </a:r>
            <a:r>
              <a:rPr lang="tr-TR" i="1" dirty="0" err="1"/>
              <a:t>Toe</a:t>
            </a:r>
            <a:r>
              <a:rPr lang="tr-TR" dirty="0"/>
              <a:t> [Üç Taş Oyunu] oynamak için 1950 yılında üretilmiş </a:t>
            </a:r>
            <a:r>
              <a:rPr lang="tr-TR" i="1" u="sng" dirty="0"/>
              <a:t>Bertie the Brain</a:t>
            </a:r>
            <a:r>
              <a:rPr lang="tr-TR" i="1" dirty="0"/>
              <a:t> </a:t>
            </a:r>
            <a:r>
              <a:rPr lang="tr-TR" dirty="0"/>
              <a:t>ve sadece </a:t>
            </a:r>
            <a:r>
              <a:rPr lang="tr-TR" i="1" dirty="0"/>
              <a:t>Nim</a:t>
            </a:r>
            <a:r>
              <a:rPr lang="tr-TR" dirty="0"/>
              <a:t> adlı matematik oyununu oynamaya yönelik, 1952 üretimi </a:t>
            </a:r>
            <a:r>
              <a:rPr lang="tr-TR" i="1" dirty="0" err="1"/>
              <a:t>Nimrod</a:t>
            </a:r>
            <a:r>
              <a:rPr lang="tr-TR" dirty="0"/>
              <a:t> gösterilebilir. Çoğunlukla matematiksel hesaplara dayanan satranç ve dama gibi oyunlar da, çoğunlukla üniversitelerin ana [</a:t>
            </a:r>
            <a:r>
              <a:rPr lang="tr-TR" dirty="0" err="1"/>
              <a:t>mainframe</a:t>
            </a:r>
            <a:r>
              <a:rPr lang="tr-TR" dirty="0"/>
              <a:t>] bilgisayarlarında çalışıyordu ve programcıların boş vakitlerinde, hobi olarak üretiliyordu.</a:t>
            </a:r>
          </a:p>
        </p:txBody>
      </p:sp>
    </p:spTree>
    <p:extLst>
      <p:ext uri="{BB962C8B-B14F-4D97-AF65-F5344CB8AC3E}">
        <p14:creationId xmlns:p14="http://schemas.microsoft.com/office/powerpoint/2010/main" val="102863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2923C-F937-9240-874E-F5F5C3C5C4D3}"/>
              </a:ext>
            </a:extLst>
          </p:cNvPr>
          <p:cNvSpPr>
            <a:spLocks noGrp="1"/>
          </p:cNvSpPr>
          <p:nvPr>
            <p:ph type="title"/>
          </p:nvPr>
        </p:nvSpPr>
        <p:spPr>
          <a:xfrm>
            <a:off x="2231136" y="218458"/>
            <a:ext cx="7729728" cy="1188720"/>
          </a:xfrm>
        </p:spPr>
        <p:txBody>
          <a:bodyPr/>
          <a:lstStyle/>
          <a:p>
            <a:r>
              <a:rPr lang="tr-TR" dirty="0"/>
              <a:t>OYUN TASARIMI TARİHİ</a:t>
            </a:r>
          </a:p>
        </p:txBody>
      </p:sp>
      <p:sp>
        <p:nvSpPr>
          <p:cNvPr id="3" name="İçerik Yer Tutucusu 2">
            <a:extLst>
              <a:ext uri="{FF2B5EF4-FFF2-40B4-BE49-F238E27FC236}">
                <a16:creationId xmlns:a16="http://schemas.microsoft.com/office/drawing/2014/main" id="{0C58071E-C978-2B41-A5AD-A5F19CFAE145}"/>
              </a:ext>
            </a:extLst>
          </p:cNvPr>
          <p:cNvSpPr>
            <a:spLocks noGrp="1"/>
          </p:cNvSpPr>
          <p:nvPr>
            <p:ph idx="1"/>
          </p:nvPr>
        </p:nvSpPr>
        <p:spPr>
          <a:xfrm>
            <a:off x="2231136" y="1755175"/>
            <a:ext cx="7729728" cy="4884367"/>
          </a:xfrm>
        </p:spPr>
        <p:txBody>
          <a:bodyPr>
            <a:normAutofit/>
          </a:bodyPr>
          <a:lstStyle/>
          <a:p>
            <a:r>
              <a:rPr lang="tr-TR" dirty="0"/>
              <a:t>1962 yılında MIT programcıları Steve </a:t>
            </a:r>
            <a:r>
              <a:rPr lang="tr-TR" dirty="0" err="1"/>
              <a:t>Russel</a:t>
            </a:r>
            <a:r>
              <a:rPr lang="tr-TR" dirty="0"/>
              <a:t>, Alan </a:t>
            </a:r>
            <a:r>
              <a:rPr lang="tr-TR" dirty="0" err="1"/>
              <a:t>Kotok</a:t>
            </a:r>
            <a:r>
              <a:rPr lang="tr-TR" dirty="0"/>
              <a:t> ve Martin </a:t>
            </a:r>
            <a:r>
              <a:rPr lang="tr-TR" dirty="0" err="1"/>
              <a:t>Graetz</a:t>
            </a:r>
            <a:r>
              <a:rPr lang="tr-TR" dirty="0"/>
              <a:t> </a:t>
            </a:r>
            <a:r>
              <a:rPr lang="tr-TR" i="1" u="sng" dirty="0"/>
              <a:t>Spacewar!</a:t>
            </a:r>
            <a:r>
              <a:rPr lang="tr-TR" dirty="0"/>
              <a:t> adlı oyunu yazdı. Uzay boşluğunda iki roketin bir çekim alanına (güneş) direnerek birbirlerini foton torpilleriyle yok etmeye çalıştıkları oyun iki kişilikti ve o ana kadar görülmemiş aksiyon içeriyordu. Tasarımı ve programcılığı oldukça ileri bir seviyede olan oyun, değişik laboratuvarlarda çalışan mühendislerin de ilgisini çekti ve destek görmeye başladı. Programcıların çevresi, kendi uzmanlıkları dahilinde, arka plandaki yıldızların tasarımı, kontrol cihazının iyileştirilmesi gibi konularda oyuna katkıda bulunmaya başladılar. İlk defa bu kadar aktif bir rekabet sağlayan oyunun etrafında ilk oyuncu topluluğu da böylece oluşmuş oldu.</a:t>
            </a:r>
          </a:p>
          <a:p>
            <a:endParaRPr lang="tr-TR" dirty="0"/>
          </a:p>
        </p:txBody>
      </p:sp>
    </p:spTree>
    <p:extLst>
      <p:ext uri="{BB962C8B-B14F-4D97-AF65-F5344CB8AC3E}">
        <p14:creationId xmlns:p14="http://schemas.microsoft.com/office/powerpoint/2010/main" val="407463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2923C-F937-9240-874E-F5F5C3C5C4D3}"/>
              </a:ext>
            </a:extLst>
          </p:cNvPr>
          <p:cNvSpPr>
            <a:spLocks noGrp="1"/>
          </p:cNvSpPr>
          <p:nvPr>
            <p:ph type="title"/>
          </p:nvPr>
        </p:nvSpPr>
        <p:spPr>
          <a:xfrm>
            <a:off x="2231136" y="218458"/>
            <a:ext cx="7729728" cy="1188720"/>
          </a:xfrm>
        </p:spPr>
        <p:txBody>
          <a:bodyPr/>
          <a:lstStyle/>
          <a:p>
            <a:r>
              <a:rPr lang="tr-TR" dirty="0"/>
              <a:t>OYUN TASARIMI TARİHİ</a:t>
            </a:r>
          </a:p>
        </p:txBody>
      </p:sp>
      <p:sp>
        <p:nvSpPr>
          <p:cNvPr id="3" name="İçerik Yer Tutucusu 2">
            <a:extLst>
              <a:ext uri="{FF2B5EF4-FFF2-40B4-BE49-F238E27FC236}">
                <a16:creationId xmlns:a16="http://schemas.microsoft.com/office/drawing/2014/main" id="{0C58071E-C978-2B41-A5AD-A5F19CFAE145}"/>
              </a:ext>
            </a:extLst>
          </p:cNvPr>
          <p:cNvSpPr>
            <a:spLocks noGrp="1"/>
          </p:cNvSpPr>
          <p:nvPr>
            <p:ph idx="1"/>
          </p:nvPr>
        </p:nvSpPr>
        <p:spPr>
          <a:xfrm>
            <a:off x="2231136" y="1755175"/>
            <a:ext cx="7729728" cy="4884367"/>
          </a:xfrm>
        </p:spPr>
        <p:txBody>
          <a:bodyPr>
            <a:normAutofit/>
          </a:bodyPr>
          <a:lstStyle/>
          <a:p>
            <a:r>
              <a:rPr lang="tr-TR" dirty="0"/>
              <a:t>Bu gelişmeden neredeyse on yıl sonra, John </a:t>
            </a:r>
            <a:r>
              <a:rPr lang="tr-TR" dirty="0" err="1"/>
              <a:t>Kemeny’nin</a:t>
            </a:r>
            <a:r>
              <a:rPr lang="tr-TR" dirty="0"/>
              <a:t> 1964 yılında geliştirdiği </a:t>
            </a:r>
            <a:r>
              <a:rPr lang="tr-TR" i="1" dirty="0"/>
              <a:t>BASIC</a:t>
            </a:r>
            <a:r>
              <a:rPr lang="tr-TR" dirty="0"/>
              <a:t> programlama dilinin oyunlarda yaygın olarak kullanılmaya başlanmasıyla sektörde büyük bir hareketlenme başladı. 1966’da televizyonda yayınlanmaya başlayan </a:t>
            </a:r>
            <a:r>
              <a:rPr lang="tr-TR" i="1" dirty="0"/>
              <a:t>Uzay Yolu</a:t>
            </a:r>
            <a:r>
              <a:rPr lang="tr-TR" dirty="0"/>
              <a:t> [Star </a:t>
            </a:r>
            <a:r>
              <a:rPr lang="tr-TR" dirty="0" err="1"/>
              <a:t>Trek</a:t>
            </a:r>
            <a:r>
              <a:rPr lang="tr-TR" dirty="0"/>
              <a:t>] dizisi, programlama dünyasından büyük bir hayran kitlesi yarattı ve çeşitli oyunlara ilham verdi. Bunlar arasında en dikkat çekici olanı, 1971 yılında 18 yaşında olan Mike </a:t>
            </a:r>
            <a:r>
              <a:rPr lang="tr-TR" dirty="0" err="1"/>
              <a:t>Mayfield</a:t>
            </a:r>
            <a:r>
              <a:rPr lang="tr-TR" dirty="0"/>
              <a:t> tarafından yazılan, “</a:t>
            </a:r>
            <a:r>
              <a:rPr lang="tr-TR" dirty="0" err="1"/>
              <a:t>Klingonları</a:t>
            </a:r>
            <a:r>
              <a:rPr lang="tr-TR" dirty="0"/>
              <a:t> bul ve yok et” temalı oyundur. Metin tabanlı olan oyundaki esas görev, kısıtlı bir süre içinde galakside dolaşan </a:t>
            </a:r>
            <a:r>
              <a:rPr lang="tr-TR" dirty="0" err="1"/>
              <a:t>Klingon</a:t>
            </a:r>
            <a:r>
              <a:rPr lang="tr-TR" dirty="0"/>
              <a:t> savaş gemilerinin bulunması ve yok edilmesidir. Böyle bir olaylar dizisi sunmasıyla da oyunlara anlatı girmeye başladı. Hewlett-Packard şirketi de oyunun kodunu erişilebilir yaptı ve bantlara kayıtlı şekilde dağıtıma soktu. Böylelikle oyun kişisel bilgisayarlarda da oynanabilir hale geldi. </a:t>
            </a:r>
          </a:p>
        </p:txBody>
      </p:sp>
    </p:spTree>
    <p:extLst>
      <p:ext uri="{BB962C8B-B14F-4D97-AF65-F5344CB8AC3E}">
        <p14:creationId xmlns:p14="http://schemas.microsoft.com/office/powerpoint/2010/main" val="1344268340"/>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Paket</Template>
  <TotalTime>12</TotalTime>
  <Words>2030</Words>
  <Application>Microsoft Macintosh PowerPoint</Application>
  <PresentationFormat>Geniş ekran</PresentationFormat>
  <Paragraphs>53</Paragraphs>
  <Slides>15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15</vt:i4>
      </vt:variant>
    </vt:vector>
  </HeadingPairs>
  <TitlesOfParts>
    <vt:vector size="18" baseType="lpstr">
      <vt:lpstr>Arial</vt:lpstr>
      <vt:lpstr>Gill Sans MT</vt:lpstr>
      <vt:lpstr>Paket</vt:lpstr>
      <vt:lpstr>OYUN TASARIMI</vt:lpstr>
      <vt:lpstr>OYUN TASARIMI NEDİR?</vt:lpstr>
      <vt:lpstr>Oyun TASARIMI NEDİR?</vt:lpstr>
      <vt:lpstr>Oyun TASARIMI NEDİR?</vt:lpstr>
      <vt:lpstr>OYUN TASARIM AŞAMALARı</vt:lpstr>
      <vt:lpstr>OYUN TASARIMI TARİHİ</vt:lpstr>
      <vt:lpstr>OYUN TASARIMI TARİHİ</vt:lpstr>
      <vt:lpstr>OYUN TASARIMI TARİHİ</vt:lpstr>
      <vt:lpstr>OYUN TASARIMI TARİHİ</vt:lpstr>
      <vt:lpstr>OYUN TASARIMI TARİHİ</vt:lpstr>
      <vt:lpstr>OYUN TASARIMI TARİHİ</vt:lpstr>
      <vt:lpstr>OYUN TASARIMI TARİHİ</vt:lpstr>
      <vt:lpstr>OYUN TASARIMI TARİHİ</vt:lpstr>
      <vt:lpstr>OYUN TASARIMI TARİHİ</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OYUN TASARIMI</dc:title>
  <dc:creator>Microsoft Office User</dc:creator>
  <cp:lastModifiedBy>EREN GÜN</cp:lastModifiedBy>
  <cp:revision>1</cp:revision>
  <dcterms:created xsi:type="dcterms:W3CDTF">2022-05-16T12:56:01Z</dcterms:created>
  <dcterms:modified xsi:type="dcterms:W3CDTF">2022-05-16T13:08:53Z</dcterms:modified>
</cp:coreProperties>
</file>