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66" r:id="rId4"/>
    <p:sldId id="26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74"/>
  </p:normalViewPr>
  <p:slideViewPr>
    <p:cSldViewPr snapToGrid="0" snapToObjects="1">
      <p:cViewPr varScale="1">
        <p:scale>
          <a:sx n="107" d="100"/>
          <a:sy n="107" d="100"/>
        </p:scale>
        <p:origin x="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BC88C-6AF9-4918-BFFC-21FAB1F037F0}" type="datetimeFigureOut">
              <a:rPr lang="tr-TR" smtClean="0"/>
              <a:pPr/>
              <a:t>9.12.2021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A66D0-14EF-479C-966F-1A1A091F3212}" type="slidenum">
              <a:rPr lang="tr-TR" smtClean="0"/>
              <a:pPr/>
              <a:t>‹#›</a:t>
            </a:fld>
            <a:endParaRPr lang="tr-TR"/>
          </a:p>
        </p:txBody>
      </p:sp>
    </p:spTree>
    <p:extLst>
      <p:ext uri="{BB962C8B-B14F-4D97-AF65-F5344CB8AC3E}">
        <p14:creationId xmlns:p14="http://schemas.microsoft.com/office/powerpoint/2010/main" val="322094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https://www.youtube.com/watch?v=GU6OuRbMQ-I</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pPr/>
              <a:t>2</a:t>
            </a:fld>
            <a:endParaRPr lang="tr-TR"/>
          </a:p>
        </p:txBody>
      </p:sp>
    </p:spTree>
    <p:extLst>
      <p:ext uri="{BB962C8B-B14F-4D97-AF65-F5344CB8AC3E}">
        <p14:creationId xmlns:p14="http://schemas.microsoft.com/office/powerpoint/2010/main" val="40499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12/9/2021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tr.wikipedia.org/wiki/Uykusuz_(film,_2002)" TargetMode="External"/><Relationship Id="rId13" Type="http://schemas.openxmlformats.org/officeDocument/2006/relationships/image" Target="../media/image2.jpeg"/><Relationship Id="rId3" Type="http://schemas.openxmlformats.org/officeDocument/2006/relationships/image" Target="../media/image1.jpeg"/><Relationship Id="rId7" Type="http://schemas.openxmlformats.org/officeDocument/2006/relationships/hyperlink" Target="https://tr.wikipedia.org/wiki/En_%C4%B0yi_%C3%96zg%C3%BCn_Senaryo_Akademi_%C3%96d%C3%BCl%C3%BC" TargetMode="External"/><Relationship Id="rId12" Type="http://schemas.openxmlformats.org/officeDocument/2006/relationships/hyperlink" Target="https://www.youtube.com/watch?v=GU6OuRbMQ-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tr.wikipedia.org/wiki/Ak%C4%B1l_Defteri" TargetMode="External"/><Relationship Id="rId11" Type="http://schemas.openxmlformats.org/officeDocument/2006/relationships/hyperlink" Target="https://tr.wikipedia.org/wiki/Ba%C5%9Flang%C4%B1%C3%A7" TargetMode="External"/><Relationship Id="rId5" Type="http://schemas.openxmlformats.org/officeDocument/2006/relationships/hyperlink" Target="https://tr.wikipedia.org/wiki/Takip_(film,_1998)" TargetMode="External"/><Relationship Id="rId10" Type="http://schemas.openxmlformats.org/officeDocument/2006/relationships/hyperlink" Target="https://tr.wikipedia.org/wiki/Batman_(film_serisi)#Christopher_Nolan_serisi" TargetMode="External"/><Relationship Id="rId4" Type="http://schemas.openxmlformats.org/officeDocument/2006/relationships/hyperlink" Target="https://tr.wikipedia.org/wiki/Akademi_%C3%96d%C3%BClleri" TargetMode="External"/><Relationship Id="rId9" Type="http://schemas.openxmlformats.org/officeDocument/2006/relationships/hyperlink" Target="https://tr.wikipedia.org/wiki/Prestij"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2D58-C21E-5245-8279-A9E0E305175B}"/>
              </a:ext>
            </a:extLst>
          </p:cNvPr>
          <p:cNvSpPr>
            <a:spLocks noGrp="1"/>
          </p:cNvSpPr>
          <p:nvPr>
            <p:ph type="ctrTitle"/>
          </p:nvPr>
        </p:nvSpPr>
        <p:spPr/>
        <p:txBody>
          <a:bodyPr/>
          <a:lstStyle/>
          <a:p>
            <a:r>
              <a:rPr lang="tr-TR" dirty="0" smtClean="0"/>
              <a:t/>
            </a:r>
            <a:br>
              <a:rPr lang="tr-TR" dirty="0" smtClean="0"/>
            </a:br>
            <a:r>
              <a:rPr lang="tr-TR" dirty="0" smtClean="0"/>
              <a:t>KURGU TEKNİKLERİ</a:t>
            </a:r>
            <a:endParaRPr lang="tr-TR" dirty="0"/>
          </a:p>
        </p:txBody>
      </p:sp>
      <p:sp>
        <p:nvSpPr>
          <p:cNvPr id="3" name="Subtitle 2">
            <a:extLst>
              <a:ext uri="{FF2B5EF4-FFF2-40B4-BE49-F238E27FC236}">
                <a16:creationId xmlns:a16="http://schemas.microsoft.com/office/drawing/2014/main" id="{BC7CA3AC-8F4A-0543-9AEF-E888068F0DAA}"/>
              </a:ext>
            </a:extLst>
          </p:cNvPr>
          <p:cNvSpPr>
            <a:spLocks noGrp="1"/>
          </p:cNvSpPr>
          <p:nvPr>
            <p:ph type="subTitle" idx="1"/>
          </p:nvPr>
        </p:nvSpPr>
        <p:spPr/>
        <p:txBody>
          <a:bodyPr/>
          <a:lstStyle/>
          <a:p>
            <a:r>
              <a:rPr lang="tr-TR" dirty="0"/>
              <a:t>EREN GÜN</a:t>
            </a:r>
          </a:p>
        </p:txBody>
      </p:sp>
      <p:sp>
        <p:nvSpPr>
          <p:cNvPr id="4" name="Metin kutusu 3"/>
          <p:cNvSpPr txBox="1"/>
          <p:nvPr/>
        </p:nvSpPr>
        <p:spPr>
          <a:xfrm>
            <a:off x="290146" y="246131"/>
            <a:ext cx="1338828" cy="369332"/>
          </a:xfrm>
          <a:prstGeom prst="rect">
            <a:avLst/>
          </a:prstGeom>
          <a:noFill/>
        </p:spPr>
        <p:txBody>
          <a:bodyPr wrap="none" rtlCol="0">
            <a:spAutoFit/>
          </a:bodyPr>
          <a:lstStyle/>
          <a:p>
            <a:r>
              <a:rPr lang="tr-TR" dirty="0" smtClean="0"/>
              <a:t>16.12.2021</a:t>
            </a:r>
            <a:endParaRPr lang="tr-TR" dirty="0"/>
          </a:p>
        </p:txBody>
      </p:sp>
    </p:spTree>
    <p:extLst>
      <p:ext uri="{BB962C8B-B14F-4D97-AF65-F5344CB8AC3E}">
        <p14:creationId xmlns:p14="http://schemas.microsoft.com/office/powerpoint/2010/main" val="3561938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9E63-944C-5B45-8E2E-20F5346BE4A5}"/>
              </a:ext>
            </a:extLst>
          </p:cNvPr>
          <p:cNvSpPr>
            <a:spLocks noGrp="1"/>
          </p:cNvSpPr>
          <p:nvPr>
            <p:ph type="title"/>
          </p:nvPr>
        </p:nvSpPr>
        <p:spPr>
          <a:xfrm>
            <a:off x="5650935" y="-8792"/>
            <a:ext cx="6743767" cy="1905000"/>
          </a:xfrm>
        </p:spPr>
        <p:txBody>
          <a:bodyPr>
            <a:normAutofit/>
          </a:bodyPr>
          <a:lstStyle/>
          <a:p>
            <a:r>
              <a:rPr lang="tr-TR" dirty="0" smtClean="0"/>
              <a:t>CRİSTOPHER NOLAN</a:t>
            </a:r>
            <a:endParaRPr lang="tr-TR" dirty="0"/>
          </a:p>
        </p:txBody>
      </p:sp>
      <p:sp>
        <p:nvSpPr>
          <p:cNvPr id="3" name="Content Placeholder 2">
            <a:extLst>
              <a:ext uri="{FF2B5EF4-FFF2-40B4-BE49-F238E27FC236}">
                <a16:creationId xmlns:a16="http://schemas.microsoft.com/office/drawing/2014/main" id="{6AE73AD9-2FF1-A84F-BDDA-A06D50EAB3A6}"/>
              </a:ext>
            </a:extLst>
          </p:cNvPr>
          <p:cNvSpPr>
            <a:spLocks noGrp="1"/>
          </p:cNvSpPr>
          <p:nvPr>
            <p:ph idx="1"/>
          </p:nvPr>
        </p:nvSpPr>
        <p:spPr>
          <a:xfrm>
            <a:off x="4455181" y="1214754"/>
            <a:ext cx="7730272" cy="4971392"/>
          </a:xfrm>
        </p:spPr>
        <p:txBody>
          <a:bodyPr>
            <a:normAutofit/>
          </a:bodyPr>
          <a:lstStyle/>
          <a:p>
            <a:r>
              <a:rPr lang="tr-TR" b="1" dirty="0" err="1">
                <a:effectLst/>
              </a:rPr>
              <a:t>Christopher</a:t>
            </a:r>
            <a:r>
              <a:rPr lang="tr-TR" b="1" dirty="0">
                <a:effectLst/>
              </a:rPr>
              <a:t> Edward </a:t>
            </a:r>
            <a:r>
              <a:rPr lang="tr-TR" b="1" dirty="0" err="1" smtClean="0">
                <a:effectLst/>
              </a:rPr>
              <a:t>Nolan</a:t>
            </a:r>
            <a:r>
              <a:rPr lang="tr-TR" b="1" dirty="0" smtClean="0">
                <a:effectLst/>
              </a:rPr>
              <a:t>, </a:t>
            </a:r>
            <a:r>
              <a:rPr lang="tr-TR" dirty="0" smtClean="0">
                <a:effectLst/>
              </a:rPr>
              <a:t>İngiliz </a:t>
            </a:r>
            <a:r>
              <a:rPr lang="tr-TR" dirty="0">
                <a:effectLst/>
              </a:rPr>
              <a:t>film yönetmeni, senarist, yapımcı, görüntü yönetmeni ve </a:t>
            </a:r>
            <a:r>
              <a:rPr lang="tr-TR" dirty="0" err="1" smtClean="0">
                <a:effectLst/>
              </a:rPr>
              <a:t>editör.Yönettiği</a:t>
            </a:r>
            <a:r>
              <a:rPr lang="tr-TR" dirty="0" smtClean="0">
                <a:effectLst/>
              </a:rPr>
              <a:t> </a:t>
            </a:r>
            <a:r>
              <a:rPr lang="tr-TR" dirty="0">
                <a:effectLst/>
              </a:rPr>
              <a:t>filmler dünya çapında 5 milyar dolardan fazla hasılat elde etmiştir. Ayrıca 36 </a:t>
            </a:r>
            <a:r>
              <a:rPr lang="tr-TR" dirty="0">
                <a:effectLst/>
                <a:hlinkClick r:id="rId4" tooltip="Akademi Ödülleri"/>
              </a:rPr>
              <a:t>Oscar</a:t>
            </a:r>
            <a:r>
              <a:rPr lang="tr-TR" dirty="0">
                <a:effectLst/>
              </a:rPr>
              <a:t> adaylığı ve 10 ödülü vardır</a:t>
            </a:r>
            <a:r>
              <a:rPr lang="tr-TR" dirty="0" smtClean="0">
                <a:effectLst/>
              </a:rPr>
              <a:t>.</a:t>
            </a:r>
          </a:p>
          <a:p>
            <a:pPr marL="0" indent="0">
              <a:buNone/>
            </a:pPr>
            <a:endParaRPr lang="tr-TR" dirty="0">
              <a:effectLst/>
            </a:endParaRPr>
          </a:p>
          <a:p>
            <a:r>
              <a:rPr lang="tr-TR" dirty="0">
                <a:effectLst/>
              </a:rPr>
              <a:t>1998 yılında </a:t>
            </a:r>
            <a:r>
              <a:rPr lang="tr-TR" i="1" dirty="0">
                <a:effectLst/>
                <a:hlinkClick r:id="rId5" tooltip="Takip (film, 1998)"/>
              </a:rPr>
              <a:t>Takip</a:t>
            </a:r>
            <a:r>
              <a:rPr lang="tr-TR" dirty="0">
                <a:effectLst/>
              </a:rPr>
              <a:t> filmiyle ilk yönetmenlik denemesini yaptı. İkinci filmi </a:t>
            </a:r>
            <a:r>
              <a:rPr lang="tr-TR" i="1" dirty="0">
                <a:effectLst/>
                <a:hlinkClick r:id="rId6" tooltip="Akıl Defteri"/>
              </a:rPr>
              <a:t>Akıl Defteri</a:t>
            </a:r>
            <a:r>
              <a:rPr lang="tr-TR" dirty="0">
                <a:effectLst/>
              </a:rPr>
              <a:t> ile dikkatleri üzerine çekti ve </a:t>
            </a:r>
            <a:r>
              <a:rPr lang="tr-TR" dirty="0">
                <a:effectLst/>
                <a:hlinkClick r:id="rId7" tooltip="En İyi Özgün Senaryo Akademi Ödülü"/>
              </a:rPr>
              <a:t>En İyi Özgün Senaryo Akademi Ödülü</a:t>
            </a:r>
            <a:r>
              <a:rPr lang="tr-TR" dirty="0">
                <a:effectLst/>
              </a:rPr>
              <a:t> adaylığı elde etti. Bu başarısı ona büyük bütçeli </a:t>
            </a:r>
            <a:r>
              <a:rPr lang="tr-TR" i="1" dirty="0">
                <a:effectLst/>
                <a:hlinkClick r:id="rId8" tooltip="Uykusuz (film, 2002)"/>
              </a:rPr>
              <a:t>Uykusuz</a:t>
            </a:r>
            <a:r>
              <a:rPr lang="tr-TR" dirty="0">
                <a:effectLst/>
              </a:rPr>
              <a:t> ve </a:t>
            </a:r>
            <a:r>
              <a:rPr lang="tr-TR" i="1" dirty="0">
                <a:effectLst/>
                <a:hlinkClick r:id="rId9" tooltip="Prestij"/>
              </a:rPr>
              <a:t>Prestij</a:t>
            </a:r>
            <a:r>
              <a:rPr lang="tr-TR" dirty="0">
                <a:effectLst/>
              </a:rPr>
              <a:t> filmlerini çekme fırsatı verdi. </a:t>
            </a:r>
            <a:r>
              <a:rPr lang="tr-TR" i="1" dirty="0">
                <a:effectLst/>
                <a:hlinkClick r:id="rId10" tooltip="Batman (film serisi)"/>
              </a:rPr>
              <a:t>Kara Şövalye Üçlemesi</a:t>
            </a:r>
            <a:r>
              <a:rPr lang="tr-TR" dirty="0">
                <a:effectLst/>
              </a:rPr>
              <a:t> ve </a:t>
            </a:r>
            <a:r>
              <a:rPr lang="tr-TR" i="1" dirty="0">
                <a:effectLst/>
                <a:hlinkClick r:id="rId11" tooltip="Başlangıç"/>
              </a:rPr>
              <a:t>Başlangıç</a:t>
            </a:r>
            <a:r>
              <a:rPr lang="tr-TR" dirty="0">
                <a:effectLst/>
              </a:rPr>
              <a:t> filmleriyle mali ve eleştirel başarı ve ikinci En İyi Özgün Senaryo Akademi Ödülü adaylığını elde etti.</a:t>
            </a:r>
          </a:p>
          <a:p>
            <a:pPr marL="0" indent="0">
              <a:lnSpc>
                <a:spcPct val="90000"/>
              </a:lnSpc>
              <a:buNone/>
            </a:pPr>
            <a:r>
              <a:rPr lang="tr-TR" sz="1700" dirty="0"/>
              <a:t/>
            </a:r>
            <a:br>
              <a:rPr lang="tr-TR" sz="1700" dirty="0"/>
            </a:br>
            <a:endParaRPr lang="tr-TR" sz="1700" dirty="0"/>
          </a:p>
        </p:txBody>
      </p:sp>
      <p:pic>
        <p:nvPicPr>
          <p:cNvPr id="1026" name="Picture 2" descr="Christopher Nolan Cannes 2018.jpg">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4" y="119454"/>
            <a:ext cx="4449007" cy="6312877"/>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39055" y="5678314"/>
            <a:ext cx="4281853" cy="1015663"/>
          </a:xfrm>
          <a:prstGeom prst="rect">
            <a:avLst/>
          </a:prstGeom>
          <a:noFill/>
        </p:spPr>
        <p:txBody>
          <a:bodyPr wrap="square" rtlCol="0">
            <a:spAutoFit/>
          </a:bodyPr>
          <a:lstStyle/>
          <a:p>
            <a:pPr marL="457200" indent="-457200">
              <a:buFont typeface="Wingdings" panose="05000000000000000000" pitchFamily="2" charset="2"/>
              <a:buChar char="ü"/>
            </a:pPr>
            <a:r>
              <a:rPr lang="tr-TR" sz="2000" dirty="0" smtClean="0"/>
              <a:t>36 Oscar Adaylığı</a:t>
            </a:r>
            <a:endParaRPr lang="tr-TR" sz="2000" dirty="0"/>
          </a:p>
          <a:p>
            <a:pPr marL="457200" indent="-457200">
              <a:buFont typeface="Wingdings" panose="05000000000000000000" pitchFamily="2" charset="2"/>
              <a:buChar char="ü"/>
            </a:pPr>
            <a:r>
              <a:rPr lang="tr-TR" sz="2000" dirty="0" smtClean="0"/>
              <a:t>10 Ödül</a:t>
            </a:r>
            <a:endParaRPr lang="tr-TR" sz="2000" dirty="0"/>
          </a:p>
          <a:p>
            <a:pPr marL="457200" indent="-457200">
              <a:buFont typeface="Wingdings" panose="05000000000000000000" pitchFamily="2" charset="2"/>
              <a:buChar char="ü"/>
            </a:pPr>
            <a:r>
              <a:rPr lang="tr-TR" sz="2000" dirty="0" smtClean="0"/>
              <a:t>5 Milyon  dolar hasılat</a:t>
            </a:r>
          </a:p>
        </p:txBody>
      </p:sp>
    </p:spTree>
    <p:extLst>
      <p:ext uri="{BB962C8B-B14F-4D97-AF65-F5344CB8AC3E}">
        <p14:creationId xmlns:p14="http://schemas.microsoft.com/office/powerpoint/2010/main" val="2218166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94" y="372209"/>
            <a:ext cx="5892218" cy="6002214"/>
          </a:xfrm>
        </p:spPr>
      </p:pic>
      <p:sp>
        <p:nvSpPr>
          <p:cNvPr id="7" name="Metin kutusu 6"/>
          <p:cNvSpPr txBox="1"/>
          <p:nvPr/>
        </p:nvSpPr>
        <p:spPr>
          <a:xfrm>
            <a:off x="6140824" y="551503"/>
            <a:ext cx="6051175" cy="4952125"/>
          </a:xfrm>
          <a:prstGeom prst="rect">
            <a:avLst/>
          </a:prstGeom>
          <a:noFill/>
        </p:spPr>
        <p:txBody>
          <a:bodyPr wrap="square" rtlCol="0">
            <a:spAutoFit/>
          </a:bodyPr>
          <a:lstStyle/>
          <a:p>
            <a:pPr marL="285750" indent="-285750">
              <a:spcBef>
                <a:spcPct val="20000"/>
              </a:spcBef>
              <a:spcAft>
                <a:spcPts val="600"/>
              </a:spcAft>
              <a:buClr>
                <a:schemeClr val="tx1"/>
              </a:buClr>
              <a:buSzPct val="100000"/>
              <a:buFont typeface="Arial"/>
              <a:buChar char="•"/>
            </a:pPr>
            <a:r>
              <a:rPr lang="tr-TR" sz="2000" b="1" cap="small" dirty="0">
                <a:gradFill flip="none" rotWithShape="1">
                  <a:gsLst>
                    <a:gs pos="0">
                      <a:schemeClr val="tx1"/>
                    </a:gs>
                    <a:gs pos="100000">
                      <a:schemeClr val="tx1">
                        <a:lumMod val="75000"/>
                      </a:schemeClr>
                    </a:gs>
                  </a:gsLst>
                  <a:lin ang="5580000" scaled="0"/>
                  <a:tileRect/>
                </a:gradFill>
              </a:rPr>
              <a:t>Tarz</a:t>
            </a:r>
          </a:p>
          <a:p>
            <a:pPr marL="285750" indent="-285750">
              <a:spcBef>
                <a:spcPct val="20000"/>
              </a:spcBef>
              <a:spcAft>
                <a:spcPts val="600"/>
              </a:spcAft>
              <a:buClr>
                <a:schemeClr val="tx1"/>
              </a:buClr>
              <a:buSzPct val="100000"/>
              <a:buFont typeface="Arial" panose="020B0604020202020204" pitchFamily="34" charset="0"/>
              <a:buChar char="•"/>
            </a:pPr>
            <a:r>
              <a:rPr lang="tr-TR" dirty="0" err="1"/>
              <a:t>Nolan'ın</a:t>
            </a:r>
            <a:r>
              <a:rPr lang="tr-TR" dirty="0"/>
              <a:t> çalışmaları öznel tecrübe, hafızanın bozulması, insan ahlakı, zamanın doğası ve kişisel kimliğin inşası gibi varoluşsal, </a:t>
            </a:r>
            <a:r>
              <a:rPr lang="tr-TR" dirty="0" smtClean="0"/>
              <a:t>etik</a:t>
            </a:r>
            <a:r>
              <a:rPr lang="tr-TR" dirty="0"/>
              <a:t> konuları</a:t>
            </a:r>
            <a:r>
              <a:rPr lang="tr-TR" dirty="0"/>
              <a:t> </a:t>
            </a:r>
            <a:r>
              <a:rPr lang="tr-TR" dirty="0"/>
              <a:t>araştırıyor</a:t>
            </a:r>
            <a:r>
              <a:rPr lang="tr-TR" dirty="0" smtClean="0"/>
              <a:t>.</a:t>
            </a:r>
            <a:r>
              <a:rPr lang="tr-TR" dirty="0"/>
              <a:t> Karakterleri genellikle yalnızlık, suçluluk, kıskançlık ve açgözlülük korkuları ve endişeleri ile karşı karşıyayken duygusal açıdan rahatsız ve manevi açıdan belirsizdir</a:t>
            </a:r>
            <a:r>
              <a:rPr lang="tr-TR" dirty="0" smtClean="0"/>
              <a:t>.                                                                                                                                                                                                                                                                                                                                                                                                                                                                                                                                                                                                                                                                                                                                                                                                                                                                                                                                                                                                                                                                                                                                                                                                                                                                </a:t>
            </a:r>
            <a:endParaRPr lang="tr-TR" dirty="0"/>
          </a:p>
          <a:p>
            <a:pPr>
              <a:spcBef>
                <a:spcPct val="20000"/>
              </a:spcBef>
              <a:spcAft>
                <a:spcPts val="600"/>
              </a:spcAft>
              <a:buClr>
                <a:schemeClr val="tx1"/>
              </a:buClr>
              <a:buSzPct val="100000"/>
            </a:pPr>
            <a:endParaRPr lang="tr-TR" b="1" cap="small" dirty="0" smtClean="0">
              <a:gradFill flip="none" rotWithShape="1">
                <a:gsLst>
                  <a:gs pos="0">
                    <a:schemeClr val="tx1"/>
                  </a:gs>
                  <a:gs pos="100000">
                    <a:schemeClr val="tx1">
                      <a:lumMod val="75000"/>
                    </a:schemeClr>
                  </a:gs>
                </a:gsLst>
                <a:lin ang="5580000" scaled="0"/>
                <a:tileRect/>
              </a:gradFill>
            </a:endParaRPr>
          </a:p>
          <a:p>
            <a:pPr marL="285750" indent="-285750">
              <a:spcBef>
                <a:spcPct val="20000"/>
              </a:spcBef>
              <a:spcAft>
                <a:spcPts val="600"/>
              </a:spcAft>
              <a:buClr>
                <a:schemeClr val="tx1"/>
              </a:buClr>
              <a:buSzPct val="100000"/>
              <a:buFont typeface="Arial" panose="020B0604020202020204" pitchFamily="34" charset="0"/>
              <a:buChar char="•"/>
            </a:pPr>
            <a:r>
              <a:rPr lang="tr-TR" dirty="0" err="1" smtClean="0"/>
              <a:t>Nolan'ın</a:t>
            </a:r>
            <a:r>
              <a:rPr lang="tr-TR" dirty="0" smtClean="0"/>
              <a:t> </a:t>
            </a:r>
            <a:r>
              <a:rPr lang="tr-TR" dirty="0"/>
              <a:t>sıklıkla kentsel mekanlar, takım elbiseli adamlar, sessiz tonlar ve konuşma sahneleri üzerinde duran görsel tarzı modern mekanlar ve mimari ile geniş yakın çekimde çerçevelendi. Estetik olarak yönetmen, stüdyo çalışmalarında belgesel tarzı aydınlatmayı, doğal mekanları ve gerçek çekim yerlerini tercih eder</a:t>
            </a:r>
            <a:r>
              <a:rPr lang="tr-TR" dirty="0" smtClean="0"/>
              <a:t>.</a:t>
            </a:r>
            <a:endParaRPr lang="tr-TR" dirty="0"/>
          </a:p>
        </p:txBody>
      </p:sp>
    </p:spTree>
    <p:extLst>
      <p:ext uri="{BB962C8B-B14F-4D97-AF65-F5344CB8AC3E}">
        <p14:creationId xmlns:p14="http://schemas.microsoft.com/office/powerpoint/2010/main" val="385334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Bir grup hediyenin yanında bir fiyonk bağlama">
            <a:extLst>
              <a:ext uri="{FF2B5EF4-FFF2-40B4-BE49-F238E27FC236}">
                <a16:creationId xmlns:a16="http://schemas.microsoft.com/office/drawing/2014/main" id="{E81B5B90-2ED6-49D5-9973-E7A1FDA77255}"/>
              </a:ext>
            </a:extLst>
          </p:cNvPr>
          <p:cNvPicPr>
            <a:picLocks noChangeAspect="1"/>
          </p:cNvPicPr>
          <p:nvPr/>
        </p:nvPicPr>
        <p:blipFill rotWithShape="1">
          <a:blip r:embed="rId3">
            <a:duotone>
              <a:prstClr val="black"/>
              <a:schemeClr val="bg1">
                <a:tint val="45000"/>
                <a:satMod val="400000"/>
              </a:schemeClr>
            </a:duotone>
            <a:alphaModFix amt="25000"/>
          </a:blip>
          <a:srcRect t="7026" b="8705"/>
          <a:stretch/>
        </p:blipFill>
        <p:spPr>
          <a:xfrm>
            <a:off x="20" y="10"/>
            <a:ext cx="12191980" cy="6857990"/>
          </a:xfrm>
          <a:prstGeom prst="rect">
            <a:avLst/>
          </a:prstGeom>
        </p:spPr>
      </p:pic>
      <p:sp>
        <p:nvSpPr>
          <p:cNvPr id="2" name="Title 1">
            <a:extLst>
              <a:ext uri="{FF2B5EF4-FFF2-40B4-BE49-F238E27FC236}">
                <a16:creationId xmlns:a16="http://schemas.microsoft.com/office/drawing/2014/main" id="{83CCACC7-8600-4E43-98F2-411122060ACC}"/>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Teşekkürler</a:t>
            </a:r>
          </a:p>
        </p:txBody>
      </p:sp>
      <p:sp>
        <p:nvSpPr>
          <p:cNvPr id="4" name="Metin kutusu 3">
            <a:extLst>
              <a:ext uri="{FF2B5EF4-FFF2-40B4-BE49-F238E27FC236}">
                <a16:creationId xmlns:a16="http://schemas.microsoft.com/office/drawing/2014/main" id="{4B3B594D-5519-2B47-B502-2AAB547A2CA1}"/>
              </a:ext>
            </a:extLst>
          </p:cNvPr>
          <p:cNvSpPr txBox="1"/>
          <p:nvPr/>
        </p:nvSpPr>
        <p:spPr>
          <a:xfrm>
            <a:off x="5276335" y="3810001"/>
            <a:ext cx="1330814" cy="369332"/>
          </a:xfrm>
          <a:prstGeom prst="rect">
            <a:avLst/>
          </a:prstGeom>
          <a:noFill/>
        </p:spPr>
        <p:txBody>
          <a:bodyPr wrap="none" rtlCol="0">
            <a:spAutoFit/>
          </a:bodyPr>
          <a:lstStyle/>
          <a:p>
            <a:r>
              <a:rPr lang="tr-TR" dirty="0"/>
              <a:t>EREN GÜN</a:t>
            </a:r>
          </a:p>
        </p:txBody>
      </p:sp>
    </p:spTree>
    <p:extLst>
      <p:ext uri="{BB962C8B-B14F-4D97-AF65-F5344CB8AC3E}">
        <p14:creationId xmlns:p14="http://schemas.microsoft.com/office/powerpoint/2010/main" val="1265277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72</Words>
  <Application>Microsoft Office PowerPoint</Application>
  <PresentationFormat>Geniş ekran</PresentationFormat>
  <Paragraphs>19</Paragraphs>
  <Slides>4</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vt:i4>
      </vt:variant>
    </vt:vector>
  </HeadingPairs>
  <TitlesOfParts>
    <vt:vector size="9" baseType="lpstr">
      <vt:lpstr>Arial</vt:lpstr>
      <vt:lpstr>Calibri</vt:lpstr>
      <vt:lpstr>Century Gothic</vt:lpstr>
      <vt:lpstr>Wingdings</vt:lpstr>
      <vt:lpstr>Mesh</vt:lpstr>
      <vt:lpstr> KURGU TEKNİKLERİ</vt:lpstr>
      <vt:lpstr>CRİSTOPHER NOLAN</vt:lpstr>
      <vt:lpstr>PowerPoint Sunusu</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animasyon prensibi</dc:title>
  <dc:creator>Microsoft Office User</dc:creator>
  <cp:lastModifiedBy>Windows Kullanıcısı</cp:lastModifiedBy>
  <cp:revision>17</cp:revision>
  <dcterms:created xsi:type="dcterms:W3CDTF">2021-11-09T11:34:18Z</dcterms:created>
  <dcterms:modified xsi:type="dcterms:W3CDTF">2021-12-09T12:28:28Z</dcterms:modified>
</cp:coreProperties>
</file>