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3"/>
  </p:notesMasterIdLst>
  <p:sldIdLst>
    <p:sldId id="26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5" r:id="rId10"/>
    <p:sldId id="269" r:id="rId11"/>
    <p:sldId id="267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5" autoAdjust="0"/>
  </p:normalViewPr>
  <p:slideViewPr>
    <p:cSldViewPr>
      <p:cViewPr varScale="1">
        <p:scale>
          <a:sx n="122" d="100"/>
          <a:sy n="122" d="100"/>
        </p:scale>
        <p:origin x="12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265B-3AF6-4EEC-861F-BE9E94D347A2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07F6-A5CC-4B23-81E0-2AE08C995F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15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C07F6-A5CC-4B23-81E0-2AE08C995F1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1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5022-EA61-41E9-ABB9-5A2A2B732F8F}" type="datetime1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724E-FE58-4B2A-9A5E-48D79F08C3CE}" type="datetime1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4139A-F1E0-4127-8CB4-DC23CE0B48B4}" type="datetime1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01AB-B25A-49F3-8D32-FACFDA38E5D5}" type="datetime1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4D28-0D04-4E31-B749-C6D73DF8FC22}" type="datetime1">
              <a:rPr lang="es-MX" smtClean="0"/>
              <a:t>29/10/2018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9EA0-DDC7-4DAB-BB74-CD6774C28569}" type="datetime1">
              <a:rPr lang="es-MX" smtClean="0"/>
              <a:t>29/10/2018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E788-ED22-4F64-910B-F846FFBE6AAB}" type="datetime1">
              <a:rPr lang="es-MX" smtClean="0"/>
              <a:t>29/10/2018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5879-F292-4D3C-857B-9775EFB81A4F}" type="datetime1">
              <a:rPr lang="es-MX" smtClean="0"/>
              <a:t>29/10/2018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66C9-061B-4768-B777-049B69A11781}" type="datetime1">
              <a:rPr lang="es-MX" smtClean="0"/>
              <a:t>29/10/2018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73F4-A2DB-4C64-8E6E-2A47D6B2E6B6}" type="datetime1">
              <a:rPr lang="es-MX" smtClean="0"/>
              <a:t>29/10/2018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DA64-058A-4F6B-9F3B-95821E0013C8}" type="datetime1">
              <a:rPr lang="es-MX" smtClean="0"/>
              <a:t>29/10/2018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BCFE4DE-A4B7-470A-92B4-1AD700AFBAED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E7B928-65FA-45AE-8EC6-26DB04640520}" type="datetime1">
              <a:rPr lang="es-MX" smtClean="0"/>
              <a:t>29/10/2018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Proyecto: </a:t>
            </a:r>
            <a:br>
              <a:rPr lang="es-MX" sz="5400" dirty="0" smtClean="0"/>
            </a:br>
            <a:r>
              <a:rPr lang="es-MX" sz="5400" dirty="0" smtClean="0"/>
              <a:t>Cinemática inversa de un manipulador</a:t>
            </a:r>
            <a:endParaRPr lang="es-MX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s-MX" dirty="0" smtClean="0"/>
          </a:p>
          <a:p>
            <a:r>
              <a:rPr lang="es-MX" dirty="0" smtClean="0"/>
              <a:t>M.C. José de Jesús Hernández Barragán</a:t>
            </a:r>
          </a:p>
          <a:p>
            <a:endParaRPr lang="es-MX" dirty="0"/>
          </a:p>
          <a:p>
            <a:r>
              <a:rPr lang="es-MX" dirty="0" smtClean="0"/>
              <a:t>jesus.hdez.barragan@gmail.com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7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Para resolver el problema de IK, se propone minimizar una función objetivo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 smtClean="0"/>
                  <a:t> como un problema con restricciones como sigue:</a:t>
                </a:r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d>
                      </m:e>
                    </m:func>
                  </m:oMath>
                </a14:m>
                <a:r>
                  <a:rPr lang="es-MX" dirty="0" smtClean="0"/>
                  <a:t>  sujeto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b="1" i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pPr marL="114300" indent="0" algn="ctr">
                  <a:buNone/>
                </a:pPr>
                <a:endParaRPr lang="es-MX" dirty="0" smtClean="0"/>
              </a:p>
              <a:p>
                <a:pPr marL="114300" indent="0" algn="ctr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Los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s-MX" dirty="0"/>
                  <a:t> son los limites inferior y superior de las articulaciones, </a:t>
                </a:r>
                <a:r>
                  <a:rPr lang="es-MX" dirty="0" smtClean="0"/>
                  <a:t>respectivamente.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10</a:t>
            </a:fld>
            <a:endParaRPr lang="es-MX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26063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 smtClean="0"/>
              <a:t>Implementación (continuación)</a:t>
            </a:r>
            <a:endParaRPr lang="es-MX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s-MX" dirty="0" smtClean="0"/>
                  <a:t>Definición de la función objetivo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 smtClean="0"/>
                  <a:t> con penalización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 smtClean="0"/>
                  <a:t>,</a:t>
                </a:r>
                <a:endParaRPr lang="es-MX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𝑓𝑖𝑛𝑎𝑙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ctrl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:r>
                  <a:rPr lang="es-MX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FK</m:t>
                    </m:r>
                    <m:r>
                      <a:rPr lang="es-MX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 smtClean="0"/>
                  <a:t> para cada individuo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 smtClean="0"/>
                  <a:t> y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s-MX" dirty="0" smtClean="0"/>
                  <a:t>. La penalización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 smtClean="0"/>
                  <a:t>esta definida como: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𝑙𝑗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s-MX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tro</m:t>
                                </m:r>
                                <m:r>
                                  <a:rPr lang="es-MX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MX">
                                    <a:latin typeface="Cambria Math" panose="02040503050406030204" pitchFamily="18" charset="0"/>
                                  </a:rPr>
                                  <m:t>caso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 smtClean="0"/>
              </a:p>
              <a:p>
                <a:pPr marL="11430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12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52736"/>
          </a:xfrm>
        </p:spPr>
        <p:txBody>
          <a:bodyPr/>
          <a:lstStyle/>
          <a:p>
            <a:pPr marL="114300" indent="0">
              <a:buNone/>
            </a:pPr>
            <a:r>
              <a:rPr lang="es-MX" dirty="0" smtClean="0"/>
              <a:t>Resolver la cinemática inversa (IK) de un manipulador es de gran importancia, ya que se pueden realizar tareas de planeación de trayectorias, sujeción de objetos, control visual, etc.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2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87624" y="3284984"/>
            <a:ext cx="6522137" cy="2854197"/>
            <a:chOff x="1146207" y="3346657"/>
            <a:chExt cx="6522137" cy="2854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207" y="3349581"/>
              <a:ext cx="2696996" cy="229937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3346657"/>
              <a:ext cx="3456384" cy="230230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865181" y="5831522"/>
              <a:ext cx="2693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Ejemplo de manipuladores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4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85670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dirty="0" smtClean="0"/>
              <a:t>Definición de cinemática directa (FK) e inversa (IK) en un manipulador,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3</a:t>
            </a:fld>
            <a:endParaRPr lang="es-MX"/>
          </a:p>
        </p:txBody>
      </p:sp>
      <p:grpSp>
        <p:nvGrpSpPr>
          <p:cNvPr id="52" name="Group 51"/>
          <p:cNvGrpSpPr/>
          <p:nvPr/>
        </p:nvGrpSpPr>
        <p:grpSpPr>
          <a:xfrm>
            <a:off x="895842" y="2780632"/>
            <a:ext cx="6742715" cy="2868328"/>
            <a:chOff x="899592" y="2420888"/>
            <a:chExt cx="6742715" cy="2868328"/>
          </a:xfrm>
        </p:grpSpPr>
        <p:grpSp>
          <p:nvGrpSpPr>
            <p:cNvPr id="49" name="Group 48"/>
            <p:cNvGrpSpPr/>
            <p:nvPr/>
          </p:nvGrpSpPr>
          <p:grpSpPr>
            <a:xfrm>
              <a:off x="899592" y="2420888"/>
              <a:ext cx="6742715" cy="2131623"/>
              <a:chOff x="984485" y="2708117"/>
              <a:chExt cx="6742715" cy="213162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984485" y="2779032"/>
                <a:ext cx="2162280" cy="2060708"/>
                <a:chOff x="984485" y="2779032"/>
                <a:chExt cx="2162280" cy="20607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1097646" y="4375204"/>
                      <a:ext cx="28142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7646" y="4375204"/>
                      <a:ext cx="281424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19565" r="-652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984485" y="3485768"/>
                      <a:ext cx="47141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27" name="Rectangle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485" y="3485768"/>
                      <a:ext cx="471411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793787" y="2779032"/>
                      <a:ext cx="47141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3787" y="2779032"/>
                      <a:ext cx="471411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" name="Group 18"/>
                <p:cNvGrpSpPr/>
                <p:nvPr/>
              </p:nvGrpSpPr>
              <p:grpSpPr>
                <a:xfrm>
                  <a:off x="1403648" y="3026398"/>
                  <a:ext cx="1488246" cy="1813342"/>
                  <a:chOff x="1918149" y="3291309"/>
                  <a:chExt cx="1488246" cy="1813342"/>
                </a:xfrm>
              </p:grpSpPr>
              <p:sp>
                <p:nvSpPr>
                  <p:cNvPr id="5" name="Can 4"/>
                  <p:cNvSpPr/>
                  <p:nvPr/>
                </p:nvSpPr>
                <p:spPr>
                  <a:xfrm>
                    <a:off x="1970397" y="4640115"/>
                    <a:ext cx="360040" cy="464536"/>
                  </a:xfrm>
                  <a:prstGeom prst="can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6" name="Can 5"/>
                  <p:cNvSpPr/>
                  <p:nvPr/>
                </p:nvSpPr>
                <p:spPr>
                  <a:xfrm rot="5400000">
                    <a:off x="1970397" y="3742386"/>
                    <a:ext cx="360040" cy="464536"/>
                  </a:xfrm>
                  <a:prstGeom prst="can">
                    <a:avLst>
                      <a:gd name="adj" fmla="val 64512"/>
                    </a:avLst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9" name="Straight Connector 8"/>
                  <p:cNvCxnSpPr>
                    <a:stCxn id="5" idx="1"/>
                    <a:endCxn id="6" idx="4"/>
                  </p:cNvCxnSpPr>
                  <p:nvPr/>
                </p:nvCxnSpPr>
                <p:spPr>
                  <a:xfrm flipV="1">
                    <a:off x="2150417" y="4154674"/>
                    <a:ext cx="0" cy="485441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0" name="Straight Connector 9"/>
                  <p:cNvCxnSpPr>
                    <a:stCxn id="6" idx="2"/>
                    <a:endCxn id="23" idx="3"/>
                  </p:cNvCxnSpPr>
                  <p:nvPr/>
                </p:nvCxnSpPr>
                <p:spPr>
                  <a:xfrm flipV="1">
                    <a:off x="2150417" y="3471329"/>
                    <a:ext cx="515946" cy="32330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3150851" y="3415657"/>
                    <a:ext cx="255544" cy="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3150851" y="3523657"/>
                    <a:ext cx="255544" cy="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23" name="Can 22"/>
                  <p:cNvSpPr/>
                  <p:nvPr/>
                </p:nvSpPr>
                <p:spPr>
                  <a:xfrm rot="5400000">
                    <a:off x="2718611" y="3239061"/>
                    <a:ext cx="360040" cy="464536"/>
                  </a:xfrm>
                  <a:prstGeom prst="can">
                    <a:avLst>
                      <a:gd name="adj" fmla="val 64512"/>
                    </a:avLst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235490" y="3747423"/>
                      <a:ext cx="911275" cy="88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MX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5490" y="3747423"/>
                      <a:ext cx="911275" cy="88036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6" name="Group 45"/>
              <p:cNvGrpSpPr/>
              <p:nvPr/>
            </p:nvGrpSpPr>
            <p:grpSpPr>
              <a:xfrm>
                <a:off x="5305939" y="2708117"/>
                <a:ext cx="2421261" cy="2003251"/>
                <a:chOff x="5335084" y="2657066"/>
                <a:chExt cx="2421261" cy="2003251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335084" y="2846975"/>
                  <a:ext cx="1488246" cy="1813342"/>
                  <a:chOff x="1918149" y="3291309"/>
                  <a:chExt cx="1488246" cy="1813342"/>
                </a:xfrm>
              </p:grpSpPr>
              <p:sp>
                <p:nvSpPr>
                  <p:cNvPr id="31" name="Can 30"/>
                  <p:cNvSpPr/>
                  <p:nvPr/>
                </p:nvSpPr>
                <p:spPr>
                  <a:xfrm>
                    <a:off x="1970397" y="4640115"/>
                    <a:ext cx="360040" cy="464536"/>
                  </a:xfrm>
                  <a:prstGeom prst="can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2" name="Can 31"/>
                  <p:cNvSpPr/>
                  <p:nvPr/>
                </p:nvSpPr>
                <p:spPr>
                  <a:xfrm rot="5400000">
                    <a:off x="1970397" y="3742386"/>
                    <a:ext cx="360040" cy="464536"/>
                  </a:xfrm>
                  <a:prstGeom prst="can">
                    <a:avLst>
                      <a:gd name="adj" fmla="val 64512"/>
                    </a:avLst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cxnSp>
                <p:nvCxnSpPr>
                  <p:cNvPr id="35" name="Straight Connector 34"/>
                  <p:cNvCxnSpPr>
                    <a:stCxn id="31" idx="1"/>
                    <a:endCxn id="32" idx="4"/>
                  </p:cNvCxnSpPr>
                  <p:nvPr/>
                </p:nvCxnSpPr>
                <p:spPr>
                  <a:xfrm flipV="1">
                    <a:off x="2150417" y="4154674"/>
                    <a:ext cx="0" cy="485441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6" name="Straight Connector 35"/>
                  <p:cNvCxnSpPr>
                    <a:stCxn id="32" idx="2"/>
                    <a:endCxn id="39" idx="3"/>
                  </p:cNvCxnSpPr>
                  <p:nvPr/>
                </p:nvCxnSpPr>
                <p:spPr>
                  <a:xfrm flipV="1">
                    <a:off x="2150417" y="3471329"/>
                    <a:ext cx="515946" cy="32330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3150851" y="3415657"/>
                    <a:ext cx="255544" cy="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3150851" y="3523657"/>
                    <a:ext cx="255544" cy="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39" name="Can 38"/>
                  <p:cNvSpPr/>
                  <p:nvPr/>
                </p:nvSpPr>
                <p:spPr>
                  <a:xfrm rot="5400000">
                    <a:off x="2718611" y="3239061"/>
                    <a:ext cx="360040" cy="464536"/>
                  </a:xfrm>
                  <a:prstGeom prst="can">
                    <a:avLst>
                      <a:gd name="adj" fmla="val 64512"/>
                    </a:avLst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6852070" y="2657066"/>
                  <a:ext cx="423420" cy="369332"/>
                  <a:chOff x="6678152" y="2677578"/>
                  <a:chExt cx="423420" cy="369332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6732240" y="2677578"/>
                    <a:ext cx="0" cy="3693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5400000" flipV="1">
                    <a:off x="6916906" y="2862244"/>
                    <a:ext cx="0" cy="3693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/>
                  <p:cNvCxnSpPr/>
                  <p:nvPr/>
                </p:nvCxnSpPr>
                <p:spPr>
                  <a:xfrm rot="2700000" flipV="1">
                    <a:off x="6862818" y="2731665"/>
                    <a:ext cx="0" cy="3693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6823330" y="3194842"/>
                      <a:ext cx="645305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1" i="0" smtClean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𝑓𝑖𝑛𝑎𝑙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3330" y="3194842"/>
                      <a:ext cx="645305" cy="29924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9434" r="-5660" b="-306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315566" y="3843582"/>
                      <a:ext cx="1440779" cy="77707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MX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1" i="0" smtClean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𝑓𝑖𝑛𝑎𝑙</m:t>
                                </m:r>
                              </m:sub>
                            </m:sSub>
                            <m:r>
                              <a:rPr lang="es-MX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s-MX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5566" y="3843582"/>
                      <a:ext cx="1440779" cy="77707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MX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8" name="Group 47"/>
              <p:cNvGrpSpPr/>
              <p:nvPr/>
            </p:nvGrpSpPr>
            <p:grpSpPr>
              <a:xfrm>
                <a:off x="3566319" y="3004669"/>
                <a:ext cx="1320066" cy="1410147"/>
                <a:chOff x="3607167" y="4839740"/>
                <a:chExt cx="1320066" cy="1410147"/>
              </a:xfrm>
            </p:grpSpPr>
            <p:sp>
              <p:nvSpPr>
                <p:cNvPr id="43" name="Right Arrow 42"/>
                <p:cNvSpPr/>
                <p:nvPr/>
              </p:nvSpPr>
              <p:spPr>
                <a:xfrm>
                  <a:off x="3607167" y="4839740"/>
                  <a:ext cx="1320066" cy="57702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Directa</a:t>
                  </a:r>
                  <a:endParaRPr lang="es-MX" dirty="0"/>
                </a:p>
              </p:txBody>
            </p:sp>
            <p:sp>
              <p:nvSpPr>
                <p:cNvPr id="45" name="Left Arrow 44"/>
                <p:cNvSpPr/>
                <p:nvPr/>
              </p:nvSpPr>
              <p:spPr>
                <a:xfrm>
                  <a:off x="3607167" y="5648960"/>
                  <a:ext cx="1320066" cy="600927"/>
                </a:xfrm>
                <a:prstGeom prst="lef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Inversa</a:t>
                  </a:r>
                  <a:endParaRPr lang="es-MX" dirty="0"/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1316126" y="4915528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Espacio articular</a:t>
              </a:r>
              <a:endParaRPr lang="es-MX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2571" y="4919884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Espacio cartesiano</a:t>
              </a:r>
              <a:endParaRPr lang="es-MX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335264" y="5795376"/>
                <a:ext cx="173085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dirty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FK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64" y="5795376"/>
                <a:ext cx="1730858" cy="391582"/>
              </a:xfrm>
              <a:prstGeom prst="rect">
                <a:avLst/>
              </a:prstGeom>
              <a:blipFill rotWithShape="0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743277" y="5759438"/>
                <a:ext cx="168276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s-MX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s-MX" b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dirty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s-MX" b="0" i="1" dirty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s-MX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77" y="5759438"/>
                <a:ext cx="1682768" cy="391582"/>
              </a:xfrm>
              <a:prstGeom prst="rect">
                <a:avLst/>
              </a:prstGeom>
              <a:blipFill rotWithShape="0"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8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88611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dirty="0" smtClean="0"/>
              <a:t>Modelo cinemático directo de un manipulador de 3 articulaciones,</a:t>
            </a:r>
            <a:endParaRPr lang="es-MX" dirty="0"/>
          </a:p>
          <a:p>
            <a:pPr marL="11430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4</a:t>
            </a:fld>
            <a:endParaRPr lang="es-MX"/>
          </a:p>
        </p:txBody>
      </p:sp>
      <p:grpSp>
        <p:nvGrpSpPr>
          <p:cNvPr id="46" name="Group 45"/>
          <p:cNvGrpSpPr/>
          <p:nvPr/>
        </p:nvGrpSpPr>
        <p:grpSpPr>
          <a:xfrm>
            <a:off x="647577" y="2681397"/>
            <a:ext cx="7615200" cy="3858300"/>
            <a:chOff x="647577" y="2681397"/>
            <a:chExt cx="7615200" cy="3858300"/>
          </a:xfrm>
        </p:grpSpPr>
        <p:sp>
          <p:nvSpPr>
            <p:cNvPr id="6" name="Can 5"/>
            <p:cNvSpPr/>
            <p:nvPr/>
          </p:nvSpPr>
          <p:spPr>
            <a:xfrm>
              <a:off x="2117587" y="4704683"/>
              <a:ext cx="360040" cy="464536"/>
            </a:xfrm>
            <a:prstGeom prst="ca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2117587" y="3806954"/>
              <a:ext cx="360040" cy="464536"/>
            </a:xfrm>
            <a:prstGeom prst="can">
              <a:avLst>
                <a:gd name="adj" fmla="val 64512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Straight Connector 7"/>
            <p:cNvCxnSpPr>
              <a:stCxn id="6" idx="1"/>
              <a:endCxn id="7" idx="4"/>
            </p:cNvCxnSpPr>
            <p:nvPr/>
          </p:nvCxnSpPr>
          <p:spPr>
            <a:xfrm flipV="1">
              <a:off x="2297607" y="4219242"/>
              <a:ext cx="0" cy="48544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8"/>
            <p:cNvCxnSpPr>
              <a:stCxn id="7" idx="2"/>
              <a:endCxn id="12" idx="3"/>
            </p:cNvCxnSpPr>
            <p:nvPr/>
          </p:nvCxnSpPr>
          <p:spPr>
            <a:xfrm flipV="1">
              <a:off x="2297607" y="3535897"/>
              <a:ext cx="515946" cy="32330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98041" y="3480225"/>
              <a:ext cx="255544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98041" y="3588225"/>
              <a:ext cx="255544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Can 11"/>
            <p:cNvSpPr/>
            <p:nvPr/>
          </p:nvSpPr>
          <p:spPr>
            <a:xfrm rot="5400000">
              <a:off x="2865801" y="3303629"/>
              <a:ext cx="360040" cy="464536"/>
            </a:xfrm>
            <a:prstGeom prst="can">
              <a:avLst>
                <a:gd name="adj" fmla="val 64512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750386" y="4798451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86" y="4798451"/>
                  <a:ext cx="28142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7391" r="-8696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692359" y="3861878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359" y="3861878"/>
                  <a:ext cx="28193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739" r="-6522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495602" y="3081142"/>
                  <a:ext cx="2819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602" y="3081142"/>
                  <a:ext cx="28193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47577" y="2851619"/>
                  <a:ext cx="911275" cy="880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7" y="2851619"/>
                  <a:ext cx="911275" cy="8803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flipV="1">
              <a:off x="3650362" y="3183630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V="1">
              <a:off x="3835028" y="3368296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2700000" flipV="1">
              <a:off x="3780940" y="3237717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347864" y="3650685"/>
                  <a:ext cx="1440779" cy="777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</m:sub>
                        </m:sSub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650685"/>
                  <a:ext cx="1440779" cy="7770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Left Brace 40"/>
            <p:cNvSpPr/>
            <p:nvPr/>
          </p:nvSpPr>
          <p:spPr>
            <a:xfrm>
              <a:off x="1358688" y="3996798"/>
              <a:ext cx="230005" cy="107865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Left Brace 41"/>
            <p:cNvSpPr/>
            <p:nvPr/>
          </p:nvSpPr>
          <p:spPr>
            <a:xfrm rot="3527365">
              <a:off x="2156245" y="2594472"/>
              <a:ext cx="230005" cy="107865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8222" y="4344860"/>
                  <a:ext cx="227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222" y="4344860"/>
                  <a:ext cx="22704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7027" r="-10811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924371" y="2681397"/>
                  <a:ext cx="232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371" y="2681397"/>
                  <a:ext cx="23237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6316" r="-7895" b="-15556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56983" y="5075450"/>
                  <a:ext cx="5005794" cy="1464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s-MX" dirty="0" smtClean="0"/>
                    <a:t>Cinemática directa (FK):</a:t>
                  </a:r>
                  <a:endParaRPr lang="es-MX" b="0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MX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 smtClean="0">
                    <a:solidFill>
                      <a:srgbClr val="00B0F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s-MX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s-MX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MX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s-MX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s-MX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MX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s-MX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 smtClean="0">
                    <a:solidFill>
                      <a:srgbClr val="00B0F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MX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s-MX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s-MX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MX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MX" dirty="0">
                    <a:solidFill>
                      <a:srgbClr val="00B0F0"/>
                    </a:solidFill>
                  </a:endParaRPr>
                </a:p>
                <a:p>
                  <a:endParaRPr lang="es-MX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983" y="5075450"/>
                  <a:ext cx="5005794" cy="14642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801" t="-23333" r="-122" b="-2375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5571019" y="3053051"/>
                <a:ext cx="173085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0" dirty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FK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019" y="3053051"/>
                <a:ext cx="1730858" cy="391582"/>
              </a:xfrm>
              <a:prstGeom prst="rect">
                <a:avLst/>
              </a:prstGeom>
              <a:blipFill rotWithShape="0"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5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(continuación)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 smtClean="0"/>
                  <a:t>Resolver el problema de FK es una tarea sencilla. </a:t>
                </a:r>
              </a:p>
              <a:p>
                <a:r>
                  <a:rPr lang="es-MX" dirty="0" smtClean="0"/>
                  <a:t>Resolver el problema de IK es una tarea difícil.</a:t>
                </a:r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Un método clásico para resolver la IK de un manipulador es mediante un método iterativo en la cinemática diferencial, 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J</m:t>
                      </m:r>
                      <m:acc>
                        <m:accPr>
                          <m:chr m:val="̇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</m:oMath>
                  </m:oMathPara>
                </a14:m>
                <a:endParaRPr lang="es-MX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</m:oMath>
                  </m:oMathPara>
                </a14:m>
                <a:endParaRPr lang="es-MX" dirty="0"/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Debido a que no siempre existe solución al </a:t>
                </a:r>
                <a:r>
                  <a:rPr lang="es-MX" dirty="0" err="1" smtClean="0"/>
                  <a:t>jacobiano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MX" i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MX" dirty="0" smtClean="0"/>
                  <a:t> se obtiene como resultado una indeterminación, lo que provoca que las velocidades de las articulaciones aceleren infinitamente.</a:t>
                </a:r>
              </a:p>
              <a:p>
                <a:pPr marL="114300" indent="0">
                  <a:buNone/>
                </a:pPr>
                <a:endParaRPr lang="es-MX" dirty="0"/>
              </a:p>
              <a:p>
                <a:pPr marL="11430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r="-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7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dirty="0" smtClean="0"/>
              <a:t>Otro problema de la cinemática inversa es que no existe una única solución,</a:t>
            </a:r>
            <a:endParaRPr lang="es-MX" dirty="0"/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 smtClean="0"/>
              <a:t>En algunos casos, existen infinitas soluciones para el problema de IK.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6</a:t>
            </a:fld>
            <a:endParaRPr lang="es-MX"/>
          </a:p>
        </p:txBody>
      </p:sp>
      <p:grpSp>
        <p:nvGrpSpPr>
          <p:cNvPr id="75" name="Group 74"/>
          <p:cNvGrpSpPr/>
          <p:nvPr/>
        </p:nvGrpSpPr>
        <p:grpSpPr>
          <a:xfrm>
            <a:off x="1681611" y="2636912"/>
            <a:ext cx="5171178" cy="2717583"/>
            <a:chOff x="1544370" y="2951656"/>
            <a:chExt cx="5171178" cy="2717583"/>
          </a:xfrm>
        </p:grpSpPr>
        <p:sp>
          <p:nvSpPr>
            <p:cNvPr id="21" name="Can 20"/>
            <p:cNvSpPr/>
            <p:nvPr/>
          </p:nvSpPr>
          <p:spPr>
            <a:xfrm>
              <a:off x="1993648" y="4489774"/>
              <a:ext cx="360040" cy="464536"/>
            </a:xfrm>
            <a:prstGeom prst="ca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Can 21"/>
            <p:cNvSpPr/>
            <p:nvPr/>
          </p:nvSpPr>
          <p:spPr>
            <a:xfrm rot="5400000">
              <a:off x="1993648" y="3592045"/>
              <a:ext cx="360040" cy="464536"/>
            </a:xfrm>
            <a:prstGeom prst="can">
              <a:avLst>
                <a:gd name="adj" fmla="val 64512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3" name="Straight Connector 22"/>
            <p:cNvCxnSpPr>
              <a:stCxn id="21" idx="1"/>
              <a:endCxn id="22" idx="4"/>
            </p:cNvCxnSpPr>
            <p:nvPr/>
          </p:nvCxnSpPr>
          <p:spPr>
            <a:xfrm flipV="1">
              <a:off x="2173668" y="4004333"/>
              <a:ext cx="0" cy="48544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>
              <a:stCxn id="22" idx="2"/>
              <a:endCxn id="27" idx="3"/>
            </p:cNvCxnSpPr>
            <p:nvPr/>
          </p:nvCxnSpPr>
          <p:spPr>
            <a:xfrm flipV="1">
              <a:off x="2173668" y="3320988"/>
              <a:ext cx="515946" cy="32330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74102" y="3265316"/>
              <a:ext cx="255544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74102" y="3373316"/>
              <a:ext cx="255544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Can 26"/>
            <p:cNvSpPr/>
            <p:nvPr/>
          </p:nvSpPr>
          <p:spPr>
            <a:xfrm rot="5400000">
              <a:off x="2741862" y="3088720"/>
              <a:ext cx="360040" cy="464536"/>
            </a:xfrm>
            <a:prstGeom prst="can">
              <a:avLst>
                <a:gd name="adj" fmla="val 64512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455718" y="2951656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3640384" y="3136322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2700000" flipV="1">
              <a:off x="3586296" y="300574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an 50"/>
            <p:cNvSpPr/>
            <p:nvPr/>
          </p:nvSpPr>
          <p:spPr>
            <a:xfrm>
              <a:off x="4884146" y="4489774"/>
              <a:ext cx="360040" cy="464536"/>
            </a:xfrm>
            <a:prstGeom prst="can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Can 51"/>
            <p:cNvSpPr/>
            <p:nvPr/>
          </p:nvSpPr>
          <p:spPr>
            <a:xfrm rot="5400000">
              <a:off x="5411243" y="3834765"/>
              <a:ext cx="360040" cy="464536"/>
            </a:xfrm>
            <a:prstGeom prst="can">
              <a:avLst>
                <a:gd name="adj" fmla="val 64512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3" name="Straight Connector 52"/>
            <p:cNvCxnSpPr>
              <a:stCxn id="51" idx="1"/>
              <a:endCxn id="52" idx="4"/>
            </p:cNvCxnSpPr>
            <p:nvPr/>
          </p:nvCxnSpPr>
          <p:spPr>
            <a:xfrm flipV="1">
              <a:off x="5064166" y="4247053"/>
              <a:ext cx="527097" cy="24272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>
              <a:stCxn id="52" idx="2"/>
              <a:endCxn id="57" idx="3"/>
            </p:cNvCxnSpPr>
            <p:nvPr/>
          </p:nvCxnSpPr>
          <p:spPr>
            <a:xfrm flipH="1" flipV="1">
              <a:off x="5580112" y="3320988"/>
              <a:ext cx="11151" cy="5660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64600" y="3265316"/>
              <a:ext cx="255544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064600" y="3373316"/>
              <a:ext cx="255544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7" name="Can 56"/>
            <p:cNvSpPr/>
            <p:nvPr/>
          </p:nvSpPr>
          <p:spPr>
            <a:xfrm rot="5400000">
              <a:off x="5632360" y="3088720"/>
              <a:ext cx="360040" cy="464536"/>
            </a:xfrm>
            <a:prstGeom prst="can">
              <a:avLst>
                <a:gd name="adj" fmla="val 64512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6346216" y="2951656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 flipV="1">
              <a:off x="6530882" y="3136322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2700000" flipV="1">
              <a:off x="6476794" y="3005743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15923" y="5392240"/>
                  <a:ext cx="842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923" y="5392240"/>
                  <a:ext cx="84253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522" r="-2174" b="-2666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549813" y="3465500"/>
                  <a:ext cx="193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s-MX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813" y="3465500"/>
                  <a:ext cx="19396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4375" r="-28125" b="-2666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379812" y="3429162"/>
                  <a:ext cx="193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1">
                            <a:latin typeface="Cambria Math" panose="02040503050406030204" pitchFamily="18" charset="0"/>
                          </a:rPr>
                          <m:t>𝐩</m:t>
                        </m:r>
                      </m:oMath>
                    </m:oMathPara>
                  </a14:m>
                  <a:endParaRPr lang="es-MX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812" y="3429162"/>
                  <a:ext cx="19396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250" r="-31250" b="-2666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544370" y="3171170"/>
                  <a:ext cx="479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370" y="3171170"/>
                  <a:ext cx="47904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5897027" y="4071259"/>
                  <a:ext cx="4843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MX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027" y="4071259"/>
                  <a:ext cx="48436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81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(continuación)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Además, resolver el problema de IK mediante una técnica clásica de optimización, tomara mucho tiempo encontrar una solución y probablemente la solución no sea muy precisa.</a:t>
            </a:r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 smtClean="0"/>
              <a:t>Se propone </a:t>
            </a:r>
            <a:r>
              <a:rPr lang="es-MX" dirty="0"/>
              <a:t>entonces </a:t>
            </a:r>
            <a:r>
              <a:rPr lang="es-MX" dirty="0" smtClean="0"/>
              <a:t>utilizar </a:t>
            </a:r>
            <a:r>
              <a:rPr lang="es-MX" dirty="0"/>
              <a:t>un </a:t>
            </a:r>
            <a:r>
              <a:rPr lang="es-MX" dirty="0" smtClean="0"/>
              <a:t>algoritmo de optimización evolutivo para resolver la IK de un manipulador de 3 articulaciones superando los problemas antes mencionados.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41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 smtClean="0"/>
              <a:t>Las características de la propuesta son las siguientes,</a:t>
            </a:r>
            <a:endParaRPr lang="es-MX" dirty="0"/>
          </a:p>
          <a:p>
            <a:r>
              <a:rPr lang="es-MX" dirty="0" smtClean="0"/>
              <a:t>Se evita singularidades</a:t>
            </a:r>
          </a:p>
          <a:p>
            <a:r>
              <a:rPr lang="es-MX" dirty="0" smtClean="0"/>
              <a:t>Se encuentra una solución óptima al problema</a:t>
            </a:r>
          </a:p>
          <a:p>
            <a:r>
              <a:rPr lang="es-MX" dirty="0" smtClean="0"/>
              <a:t>El tiempo de ejecución es moderadamente rápido</a:t>
            </a:r>
          </a:p>
          <a:p>
            <a:r>
              <a:rPr lang="es-MX" dirty="0" smtClean="0"/>
              <a:t>Manipulador de 3 articulaciones</a:t>
            </a:r>
          </a:p>
          <a:p>
            <a:endParaRPr lang="es-MX" dirty="0"/>
          </a:p>
          <a:p>
            <a:pPr marL="114300" indent="0">
              <a:buNone/>
            </a:pPr>
            <a:r>
              <a:rPr lang="es-MX" dirty="0" smtClean="0"/>
              <a:t>En la propuesta, cada individuo representa posiciones articulares del manipulador.</a:t>
            </a:r>
          </a:p>
          <a:p>
            <a:pPr marL="114300" indent="0">
              <a:buNone/>
            </a:pPr>
            <a:endParaRPr lang="es-MX" dirty="0" smtClean="0"/>
          </a:p>
          <a:p>
            <a:pPr marL="114300" indent="0">
              <a:buNone/>
            </a:pPr>
            <a:r>
              <a:rPr lang="es-MX" dirty="0" smtClean="0"/>
              <a:t>Se intenta encontrar al paso de las iteraciones, las posiciones articulares necesarias para alcanzar el punto en el espacio cartesiano deseado.</a:t>
            </a:r>
            <a:endParaRPr lang="es-MX" dirty="0"/>
          </a:p>
          <a:p>
            <a:pPr marL="11430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7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</a:t>
            </a:r>
            <a:r>
              <a:rPr lang="es-MX" dirty="0" smtClean="0"/>
              <a:t>(continuación)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6032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MX" dirty="0" smtClean="0"/>
              <a:t>Ejemplo de la evolución del algoritmo evolutivo al paso de las iteraciones,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E4DE-A4B7-470A-92B4-1AD700AFBAED}" type="slidenum">
              <a:rPr lang="es-MX" smtClean="0"/>
              <a:t>9</a:t>
            </a:fld>
            <a:endParaRPr lang="es-MX"/>
          </a:p>
        </p:txBody>
      </p:sp>
      <p:grpSp>
        <p:nvGrpSpPr>
          <p:cNvPr id="177" name="Grupo 176"/>
          <p:cNvGrpSpPr/>
          <p:nvPr/>
        </p:nvGrpSpPr>
        <p:grpSpPr>
          <a:xfrm>
            <a:off x="821723" y="2816904"/>
            <a:ext cx="6890953" cy="2059506"/>
            <a:chOff x="805680" y="2993338"/>
            <a:chExt cx="6890953" cy="2059506"/>
          </a:xfrm>
        </p:grpSpPr>
        <p:grpSp>
          <p:nvGrpSpPr>
            <p:cNvPr id="139" name="Grupo 138"/>
            <p:cNvGrpSpPr/>
            <p:nvPr/>
          </p:nvGrpSpPr>
          <p:grpSpPr>
            <a:xfrm>
              <a:off x="805680" y="2993338"/>
              <a:ext cx="2270144" cy="2059506"/>
              <a:chOff x="528734" y="3320016"/>
              <a:chExt cx="2270144" cy="2059506"/>
            </a:xfrm>
          </p:grpSpPr>
          <p:sp>
            <p:nvSpPr>
              <p:cNvPr id="52" name="Can 5"/>
              <p:cNvSpPr/>
              <p:nvPr/>
            </p:nvSpPr>
            <p:spPr>
              <a:xfrm rot="5400000">
                <a:off x="580982" y="3903381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Can 4"/>
              <p:cNvSpPr/>
              <p:nvPr/>
            </p:nvSpPr>
            <p:spPr>
              <a:xfrm>
                <a:off x="918296" y="4914986"/>
                <a:ext cx="360040" cy="464536"/>
              </a:xfrm>
              <a:prstGeom prst="ca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Can 5"/>
              <p:cNvSpPr/>
              <p:nvPr/>
            </p:nvSpPr>
            <p:spPr>
              <a:xfrm rot="5400000">
                <a:off x="918296" y="4017257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35" name="Straight Connector 8"/>
              <p:cNvCxnSpPr>
                <a:stCxn id="33" idx="1"/>
                <a:endCxn id="34" idx="4"/>
              </p:cNvCxnSpPr>
              <p:nvPr/>
            </p:nvCxnSpPr>
            <p:spPr>
              <a:xfrm flipV="1">
                <a:off x="1098316" y="4429545"/>
                <a:ext cx="0" cy="48544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Straight Connector 9"/>
              <p:cNvCxnSpPr>
                <a:stCxn id="34" idx="2"/>
                <a:endCxn id="39" idx="3"/>
              </p:cNvCxnSpPr>
              <p:nvPr/>
            </p:nvCxnSpPr>
            <p:spPr>
              <a:xfrm flipV="1">
                <a:off x="1098316" y="3746200"/>
                <a:ext cx="515946" cy="32330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Straight Connector 11"/>
              <p:cNvCxnSpPr/>
              <p:nvPr/>
            </p:nvCxnSpPr>
            <p:spPr>
              <a:xfrm>
                <a:off x="2098750" y="3690528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Straight Connector 12"/>
              <p:cNvCxnSpPr/>
              <p:nvPr/>
            </p:nvCxnSpPr>
            <p:spPr>
              <a:xfrm>
                <a:off x="2098750" y="3798528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9" name="Can 22"/>
              <p:cNvSpPr/>
              <p:nvPr/>
            </p:nvSpPr>
            <p:spPr>
              <a:xfrm rot="5400000">
                <a:off x="1666510" y="3513932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" name="Can 5"/>
              <p:cNvSpPr/>
              <p:nvPr/>
            </p:nvSpPr>
            <p:spPr>
              <a:xfrm rot="5400000">
                <a:off x="1478257" y="4623348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46" name="Straight Connector 8"/>
              <p:cNvCxnSpPr>
                <a:stCxn id="33" idx="1"/>
                <a:endCxn id="45" idx="3"/>
              </p:cNvCxnSpPr>
              <p:nvPr/>
            </p:nvCxnSpPr>
            <p:spPr>
              <a:xfrm flipV="1">
                <a:off x="1098316" y="4855616"/>
                <a:ext cx="327693" cy="5937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9"/>
              <p:cNvCxnSpPr>
                <a:stCxn id="45" idx="1"/>
                <a:endCxn id="50" idx="3"/>
              </p:cNvCxnSpPr>
              <p:nvPr/>
            </p:nvCxnSpPr>
            <p:spPr>
              <a:xfrm flipV="1">
                <a:off x="1890545" y="4699472"/>
                <a:ext cx="188253" cy="15614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Straight Connector 11"/>
              <p:cNvCxnSpPr/>
              <p:nvPr/>
            </p:nvCxnSpPr>
            <p:spPr>
              <a:xfrm>
                <a:off x="2543334" y="4672265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Straight Connector 12"/>
              <p:cNvCxnSpPr/>
              <p:nvPr/>
            </p:nvCxnSpPr>
            <p:spPr>
              <a:xfrm>
                <a:off x="2543334" y="4780265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0" name="Can 22"/>
              <p:cNvSpPr/>
              <p:nvPr/>
            </p:nvSpPr>
            <p:spPr>
              <a:xfrm rot="5400000">
                <a:off x="2131046" y="4467204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3" name="Straight Connector 8"/>
              <p:cNvCxnSpPr>
                <a:stCxn id="33" idx="1"/>
                <a:endCxn id="52" idx="4"/>
              </p:cNvCxnSpPr>
              <p:nvPr/>
            </p:nvCxnSpPr>
            <p:spPr>
              <a:xfrm flipH="1" flipV="1">
                <a:off x="761002" y="4315669"/>
                <a:ext cx="337314" cy="599317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4" name="Straight Connector 9"/>
              <p:cNvCxnSpPr>
                <a:stCxn id="52" idx="2"/>
                <a:endCxn id="57" idx="3"/>
              </p:cNvCxnSpPr>
              <p:nvPr/>
            </p:nvCxnSpPr>
            <p:spPr>
              <a:xfrm flipV="1">
                <a:off x="761002" y="3500036"/>
                <a:ext cx="164289" cy="455593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7" name="Can 22"/>
              <p:cNvSpPr/>
              <p:nvPr/>
            </p:nvSpPr>
            <p:spPr>
              <a:xfrm rot="5400000">
                <a:off x="977539" y="3267768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1" name="Can 5"/>
              <p:cNvSpPr/>
              <p:nvPr/>
            </p:nvSpPr>
            <p:spPr>
              <a:xfrm rot="5400000">
                <a:off x="1245989" y="4193747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2" name="Straight Connector 8"/>
              <p:cNvCxnSpPr>
                <a:stCxn id="33" idx="1"/>
                <a:endCxn id="61" idx="4"/>
              </p:cNvCxnSpPr>
              <p:nvPr/>
            </p:nvCxnSpPr>
            <p:spPr>
              <a:xfrm flipV="1">
                <a:off x="1098316" y="4606035"/>
                <a:ext cx="327693" cy="30895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Straight Connector 9"/>
              <p:cNvCxnSpPr>
                <a:stCxn id="61" idx="2"/>
                <a:endCxn id="66" idx="3"/>
              </p:cNvCxnSpPr>
              <p:nvPr/>
            </p:nvCxnSpPr>
            <p:spPr>
              <a:xfrm flipV="1">
                <a:off x="1426009" y="4222836"/>
                <a:ext cx="420521" cy="23159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Straight Connector 11"/>
              <p:cNvCxnSpPr/>
              <p:nvPr/>
            </p:nvCxnSpPr>
            <p:spPr>
              <a:xfrm>
                <a:off x="2311066" y="4199676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Straight Connector 12"/>
              <p:cNvCxnSpPr/>
              <p:nvPr/>
            </p:nvCxnSpPr>
            <p:spPr>
              <a:xfrm>
                <a:off x="2311066" y="4307676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Can 22"/>
              <p:cNvSpPr/>
              <p:nvPr/>
            </p:nvSpPr>
            <p:spPr>
              <a:xfrm rot="5400000">
                <a:off x="1898778" y="3990568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76" name="Straight Connector 11"/>
              <p:cNvCxnSpPr/>
              <p:nvPr/>
            </p:nvCxnSpPr>
            <p:spPr>
              <a:xfrm>
                <a:off x="1358718" y="3422164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12"/>
              <p:cNvCxnSpPr/>
              <p:nvPr/>
            </p:nvCxnSpPr>
            <p:spPr>
              <a:xfrm>
                <a:off x="1358718" y="3530164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75" name="Grupo 174"/>
            <p:cNvGrpSpPr/>
            <p:nvPr/>
          </p:nvGrpSpPr>
          <p:grpSpPr>
            <a:xfrm>
              <a:off x="3546140" y="3090426"/>
              <a:ext cx="2004114" cy="1962418"/>
              <a:chOff x="3307193" y="3248107"/>
              <a:chExt cx="2004114" cy="1962418"/>
            </a:xfrm>
          </p:grpSpPr>
          <p:grpSp>
            <p:nvGrpSpPr>
              <p:cNvPr id="145" name="Grupo 144"/>
              <p:cNvGrpSpPr/>
              <p:nvPr/>
            </p:nvGrpSpPr>
            <p:grpSpPr>
              <a:xfrm>
                <a:off x="4014703" y="3248107"/>
                <a:ext cx="698072" cy="360040"/>
                <a:chOff x="3717016" y="3579294"/>
                <a:chExt cx="698072" cy="360040"/>
              </a:xfrm>
            </p:grpSpPr>
            <p:sp>
              <p:nvSpPr>
                <p:cNvPr id="105" name="Can 22"/>
                <p:cNvSpPr/>
                <p:nvPr/>
              </p:nvSpPr>
              <p:spPr>
                <a:xfrm rot="5400000">
                  <a:off x="3769264" y="3527046"/>
                  <a:ext cx="360040" cy="464536"/>
                </a:xfrm>
                <a:prstGeom prst="can">
                  <a:avLst>
                    <a:gd name="adj" fmla="val 64512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112" name="Straight Connector 11"/>
                <p:cNvCxnSpPr/>
                <p:nvPr/>
              </p:nvCxnSpPr>
              <p:spPr>
                <a:xfrm>
                  <a:off x="4159544" y="3714733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" name="Straight Connector 12"/>
                <p:cNvCxnSpPr/>
                <p:nvPr/>
              </p:nvCxnSpPr>
              <p:spPr>
                <a:xfrm>
                  <a:off x="4159544" y="3822733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Can 5"/>
              <p:cNvSpPr/>
              <p:nvPr/>
            </p:nvSpPr>
            <p:spPr>
              <a:xfrm rot="5400000">
                <a:off x="3359441" y="3653793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0" name="Can 4"/>
              <p:cNvSpPr/>
              <p:nvPr/>
            </p:nvSpPr>
            <p:spPr>
              <a:xfrm>
                <a:off x="3619765" y="4745989"/>
                <a:ext cx="360040" cy="464536"/>
              </a:xfrm>
              <a:prstGeom prst="ca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an 5"/>
              <p:cNvSpPr/>
              <p:nvPr/>
            </p:nvSpPr>
            <p:spPr>
              <a:xfrm rot="5400000">
                <a:off x="3619765" y="3848260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92" name="Straight Connector 8"/>
              <p:cNvCxnSpPr>
                <a:stCxn id="90" idx="1"/>
                <a:endCxn id="91" idx="4"/>
              </p:cNvCxnSpPr>
              <p:nvPr/>
            </p:nvCxnSpPr>
            <p:spPr>
              <a:xfrm flipV="1">
                <a:off x="3799785" y="4260548"/>
                <a:ext cx="0" cy="48544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3" name="Straight Connector 9"/>
              <p:cNvCxnSpPr>
                <a:stCxn id="91" idx="2"/>
                <a:endCxn id="96" idx="3"/>
              </p:cNvCxnSpPr>
              <p:nvPr/>
            </p:nvCxnSpPr>
            <p:spPr>
              <a:xfrm flipV="1">
                <a:off x="3799785" y="3577203"/>
                <a:ext cx="515946" cy="32330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4" name="Straight Connector 11"/>
              <p:cNvCxnSpPr/>
              <p:nvPr/>
            </p:nvCxnSpPr>
            <p:spPr>
              <a:xfrm>
                <a:off x="4800219" y="3521531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5" name="Straight Connector 12"/>
              <p:cNvCxnSpPr/>
              <p:nvPr/>
            </p:nvCxnSpPr>
            <p:spPr>
              <a:xfrm>
                <a:off x="4800219" y="3629531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6" name="Can 22"/>
              <p:cNvSpPr/>
              <p:nvPr/>
            </p:nvSpPr>
            <p:spPr>
              <a:xfrm rot="5400000">
                <a:off x="4367979" y="3344935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98" name="Straight Connector 8"/>
              <p:cNvCxnSpPr>
                <a:stCxn id="90" idx="1"/>
                <a:endCxn id="97" idx="3"/>
              </p:cNvCxnSpPr>
              <p:nvPr/>
            </p:nvCxnSpPr>
            <p:spPr>
              <a:xfrm flipV="1">
                <a:off x="3799785" y="4267626"/>
                <a:ext cx="253468" cy="478363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9" name="Straight Connector 9"/>
              <p:cNvCxnSpPr>
                <a:stCxn id="97" idx="1"/>
                <a:endCxn id="102" idx="3"/>
              </p:cNvCxnSpPr>
              <p:nvPr/>
            </p:nvCxnSpPr>
            <p:spPr>
              <a:xfrm flipV="1">
                <a:off x="4517789" y="4146712"/>
                <a:ext cx="63966" cy="12091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Straight Connector 11"/>
              <p:cNvCxnSpPr/>
              <p:nvPr/>
            </p:nvCxnSpPr>
            <p:spPr>
              <a:xfrm>
                <a:off x="5055763" y="4087606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Straight Connector 12"/>
              <p:cNvCxnSpPr/>
              <p:nvPr/>
            </p:nvCxnSpPr>
            <p:spPr>
              <a:xfrm>
                <a:off x="5055763" y="4195606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Straight Connector 8"/>
              <p:cNvCxnSpPr>
                <a:stCxn id="90" idx="1"/>
                <a:endCxn id="89" idx="4"/>
              </p:cNvCxnSpPr>
              <p:nvPr/>
            </p:nvCxnSpPr>
            <p:spPr>
              <a:xfrm flipH="1" flipV="1">
                <a:off x="3539461" y="4066081"/>
                <a:ext cx="260324" cy="679908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Straight Connector 9"/>
              <p:cNvCxnSpPr>
                <a:stCxn id="89" idx="2"/>
                <a:endCxn id="105" idx="3"/>
              </p:cNvCxnSpPr>
              <p:nvPr/>
            </p:nvCxnSpPr>
            <p:spPr>
              <a:xfrm flipV="1">
                <a:off x="3539461" y="3428127"/>
                <a:ext cx="475242" cy="27791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06" name="Can 5"/>
              <p:cNvSpPr/>
              <p:nvPr/>
            </p:nvSpPr>
            <p:spPr>
              <a:xfrm rot="5400000">
                <a:off x="3934034" y="3957941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7" name="Straight Connector 8"/>
              <p:cNvCxnSpPr>
                <a:stCxn id="90" idx="1"/>
                <a:endCxn id="106" idx="4"/>
              </p:cNvCxnSpPr>
              <p:nvPr/>
            </p:nvCxnSpPr>
            <p:spPr>
              <a:xfrm flipV="1">
                <a:off x="3799785" y="4370229"/>
                <a:ext cx="314269" cy="37576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Straight Connector 9"/>
              <p:cNvCxnSpPr>
                <a:stCxn id="106" idx="2"/>
                <a:endCxn id="111" idx="3"/>
              </p:cNvCxnSpPr>
              <p:nvPr/>
            </p:nvCxnSpPr>
            <p:spPr>
              <a:xfrm flipV="1">
                <a:off x="4114054" y="3892663"/>
                <a:ext cx="281508" cy="11752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49" name="Grupo 148"/>
              <p:cNvGrpSpPr/>
              <p:nvPr/>
            </p:nvGrpSpPr>
            <p:grpSpPr>
              <a:xfrm>
                <a:off x="4395562" y="3712643"/>
                <a:ext cx="720080" cy="360040"/>
                <a:chOff x="4647356" y="4335385"/>
                <a:chExt cx="720080" cy="360040"/>
              </a:xfrm>
            </p:grpSpPr>
            <p:cxnSp>
              <p:nvCxnSpPr>
                <p:cNvPr id="109" name="Straight Connector 11"/>
                <p:cNvCxnSpPr/>
                <p:nvPr/>
              </p:nvCxnSpPr>
              <p:spPr>
                <a:xfrm>
                  <a:off x="5111892" y="4492245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0" name="Straight Connector 12"/>
                <p:cNvCxnSpPr/>
                <p:nvPr/>
              </p:nvCxnSpPr>
              <p:spPr>
                <a:xfrm>
                  <a:off x="5111892" y="4600245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11" name="Can 22"/>
                <p:cNvSpPr/>
                <p:nvPr/>
              </p:nvSpPr>
              <p:spPr>
                <a:xfrm rot="5400000">
                  <a:off x="4699604" y="4283137"/>
                  <a:ext cx="360040" cy="464536"/>
                </a:xfrm>
                <a:prstGeom prst="can">
                  <a:avLst>
                    <a:gd name="adj" fmla="val 64512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97" name="Can 5"/>
              <p:cNvSpPr/>
              <p:nvPr/>
            </p:nvSpPr>
            <p:spPr>
              <a:xfrm rot="5400000">
                <a:off x="4105501" y="4035358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Can 22"/>
              <p:cNvSpPr/>
              <p:nvPr/>
            </p:nvSpPr>
            <p:spPr>
              <a:xfrm rot="5400000">
                <a:off x="4634003" y="3914444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76" name="Grupo 175"/>
            <p:cNvGrpSpPr/>
            <p:nvPr/>
          </p:nvGrpSpPr>
          <p:grpSpPr>
            <a:xfrm>
              <a:off x="6137606" y="3146978"/>
              <a:ext cx="1559027" cy="1858400"/>
              <a:chOff x="5961535" y="3378814"/>
              <a:chExt cx="1559027" cy="1858400"/>
            </a:xfrm>
          </p:grpSpPr>
          <p:sp>
            <p:nvSpPr>
              <p:cNvPr id="114" name="Can 5"/>
              <p:cNvSpPr/>
              <p:nvPr/>
            </p:nvSpPr>
            <p:spPr>
              <a:xfrm rot="5400000">
                <a:off x="6013783" y="3853472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Can 4"/>
              <p:cNvSpPr/>
              <p:nvPr/>
            </p:nvSpPr>
            <p:spPr>
              <a:xfrm>
                <a:off x="6084564" y="4772678"/>
                <a:ext cx="360040" cy="464536"/>
              </a:xfrm>
              <a:prstGeom prst="ca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Can 5"/>
              <p:cNvSpPr/>
              <p:nvPr/>
            </p:nvSpPr>
            <p:spPr>
              <a:xfrm rot="5400000">
                <a:off x="6084564" y="3874949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17" name="Straight Connector 8"/>
              <p:cNvCxnSpPr>
                <a:stCxn id="115" idx="1"/>
                <a:endCxn id="116" idx="4"/>
              </p:cNvCxnSpPr>
              <p:nvPr/>
            </p:nvCxnSpPr>
            <p:spPr>
              <a:xfrm flipV="1">
                <a:off x="6264584" y="4287237"/>
                <a:ext cx="0" cy="48544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8" name="Straight Connector 9"/>
              <p:cNvCxnSpPr>
                <a:stCxn id="116" idx="2"/>
                <a:endCxn id="121" idx="3"/>
              </p:cNvCxnSpPr>
              <p:nvPr/>
            </p:nvCxnSpPr>
            <p:spPr>
              <a:xfrm flipV="1">
                <a:off x="6264584" y="3603892"/>
                <a:ext cx="515946" cy="32330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9" name="Straight Connector 11"/>
              <p:cNvCxnSpPr/>
              <p:nvPr/>
            </p:nvCxnSpPr>
            <p:spPr>
              <a:xfrm>
                <a:off x="7265018" y="3548220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0" name="Straight Connector 12"/>
              <p:cNvCxnSpPr/>
              <p:nvPr/>
            </p:nvCxnSpPr>
            <p:spPr>
              <a:xfrm>
                <a:off x="7265018" y="3656220"/>
                <a:ext cx="255544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21" name="Can 22"/>
              <p:cNvSpPr/>
              <p:nvPr/>
            </p:nvSpPr>
            <p:spPr>
              <a:xfrm rot="5400000">
                <a:off x="6832778" y="3371624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23" name="Straight Connector 8"/>
              <p:cNvCxnSpPr>
                <a:stCxn id="115" idx="1"/>
                <a:endCxn id="122" idx="3"/>
              </p:cNvCxnSpPr>
              <p:nvPr/>
            </p:nvCxnSpPr>
            <p:spPr>
              <a:xfrm flipH="1" flipV="1">
                <a:off x="6232255" y="4163611"/>
                <a:ext cx="32329" cy="609067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4" name="Straight Connector 9"/>
              <p:cNvCxnSpPr>
                <a:stCxn id="122" idx="2"/>
                <a:endCxn id="127" idx="3"/>
              </p:cNvCxnSpPr>
              <p:nvPr/>
            </p:nvCxnSpPr>
            <p:spPr>
              <a:xfrm flipV="1">
                <a:off x="6464523" y="3711717"/>
                <a:ext cx="287951" cy="271874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Connector 8"/>
              <p:cNvCxnSpPr>
                <a:stCxn id="115" idx="1"/>
                <a:endCxn id="114" idx="4"/>
              </p:cNvCxnSpPr>
              <p:nvPr/>
            </p:nvCxnSpPr>
            <p:spPr>
              <a:xfrm flipH="1" flipV="1">
                <a:off x="6193803" y="4265760"/>
                <a:ext cx="70781" cy="506918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9" name="Straight Connector 9"/>
              <p:cNvCxnSpPr>
                <a:stCxn id="114" idx="2"/>
                <a:endCxn id="130" idx="3"/>
              </p:cNvCxnSpPr>
              <p:nvPr/>
            </p:nvCxnSpPr>
            <p:spPr>
              <a:xfrm flipV="1">
                <a:off x="6193803" y="3558834"/>
                <a:ext cx="545290" cy="34688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1" name="Can 5"/>
              <p:cNvSpPr/>
              <p:nvPr/>
            </p:nvSpPr>
            <p:spPr>
              <a:xfrm rot="5400000">
                <a:off x="6170294" y="3901579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32" name="Straight Connector 8"/>
              <p:cNvCxnSpPr>
                <a:stCxn id="115" idx="1"/>
                <a:endCxn id="131" idx="4"/>
              </p:cNvCxnSpPr>
              <p:nvPr/>
            </p:nvCxnSpPr>
            <p:spPr>
              <a:xfrm flipV="1">
                <a:off x="6264584" y="4313867"/>
                <a:ext cx="85730" cy="458811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Connector 9"/>
              <p:cNvCxnSpPr>
                <a:stCxn id="131" idx="2"/>
                <a:endCxn id="136" idx="3"/>
              </p:cNvCxnSpPr>
              <p:nvPr/>
            </p:nvCxnSpPr>
            <p:spPr>
              <a:xfrm flipV="1">
                <a:off x="6350314" y="3706041"/>
                <a:ext cx="395939" cy="24778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64" name="Grupo 163"/>
              <p:cNvGrpSpPr/>
              <p:nvPr/>
            </p:nvGrpSpPr>
            <p:grpSpPr>
              <a:xfrm>
                <a:off x="6746253" y="3526021"/>
                <a:ext cx="720080" cy="360040"/>
                <a:chOff x="7012798" y="3900508"/>
                <a:chExt cx="720080" cy="360040"/>
              </a:xfrm>
            </p:grpSpPr>
            <p:cxnSp>
              <p:nvCxnSpPr>
                <p:cNvPr id="134" name="Straight Connector 11"/>
                <p:cNvCxnSpPr/>
                <p:nvPr/>
              </p:nvCxnSpPr>
              <p:spPr>
                <a:xfrm>
                  <a:off x="7477334" y="4057368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Straight Connector 12"/>
                <p:cNvCxnSpPr/>
                <p:nvPr/>
              </p:nvCxnSpPr>
              <p:spPr>
                <a:xfrm>
                  <a:off x="7477334" y="4165368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36" name="Can 22"/>
                <p:cNvSpPr/>
                <p:nvPr/>
              </p:nvSpPr>
              <p:spPr>
                <a:xfrm rot="5400000">
                  <a:off x="7065046" y="3848260"/>
                  <a:ext cx="360040" cy="464536"/>
                </a:xfrm>
                <a:prstGeom prst="can">
                  <a:avLst>
                    <a:gd name="adj" fmla="val 64512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6739093" y="3378814"/>
                <a:ext cx="688971" cy="360040"/>
                <a:chOff x="6091559" y="3177708"/>
                <a:chExt cx="688971" cy="360040"/>
              </a:xfrm>
            </p:grpSpPr>
            <p:sp>
              <p:nvSpPr>
                <p:cNvPr id="130" name="Can 22"/>
                <p:cNvSpPr/>
                <p:nvPr/>
              </p:nvSpPr>
              <p:spPr>
                <a:xfrm rot="5400000">
                  <a:off x="6143807" y="3125460"/>
                  <a:ext cx="360040" cy="464536"/>
                </a:xfrm>
                <a:prstGeom prst="can">
                  <a:avLst>
                    <a:gd name="adj" fmla="val 64512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137" name="Straight Connector 11"/>
                <p:cNvCxnSpPr/>
                <p:nvPr/>
              </p:nvCxnSpPr>
              <p:spPr>
                <a:xfrm>
                  <a:off x="6524986" y="3279856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Straight Connector 12"/>
                <p:cNvCxnSpPr/>
                <p:nvPr/>
              </p:nvCxnSpPr>
              <p:spPr>
                <a:xfrm>
                  <a:off x="6524986" y="3387856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22" name="Can 5"/>
              <p:cNvSpPr/>
              <p:nvPr/>
            </p:nvSpPr>
            <p:spPr>
              <a:xfrm rot="5400000">
                <a:off x="6284503" y="3931343"/>
                <a:ext cx="360040" cy="464536"/>
              </a:xfrm>
              <a:prstGeom prst="can">
                <a:avLst>
                  <a:gd name="adj" fmla="val 64512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6752474" y="3531697"/>
                <a:ext cx="720080" cy="360040"/>
                <a:chOff x="7245066" y="4377144"/>
                <a:chExt cx="720080" cy="360040"/>
              </a:xfrm>
            </p:grpSpPr>
            <p:cxnSp>
              <p:nvCxnSpPr>
                <p:cNvPr id="125" name="Straight Connector 11"/>
                <p:cNvCxnSpPr/>
                <p:nvPr/>
              </p:nvCxnSpPr>
              <p:spPr>
                <a:xfrm>
                  <a:off x="7709602" y="4529957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" name="Straight Connector 12"/>
                <p:cNvCxnSpPr/>
                <p:nvPr/>
              </p:nvCxnSpPr>
              <p:spPr>
                <a:xfrm>
                  <a:off x="7709602" y="4637957"/>
                  <a:ext cx="255544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27" name="Can 22"/>
                <p:cNvSpPr/>
                <p:nvPr/>
              </p:nvSpPr>
              <p:spPr>
                <a:xfrm rot="5400000">
                  <a:off x="7297314" y="4324896"/>
                  <a:ext cx="360040" cy="464536"/>
                </a:xfrm>
                <a:prstGeom prst="can">
                  <a:avLst>
                    <a:gd name="adj" fmla="val 64512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</p:grpSp>
      </p:grpSp>
      <p:sp>
        <p:nvSpPr>
          <p:cNvPr id="178" name="Marcador de contenido 2"/>
          <p:cNvSpPr txBox="1">
            <a:spLocks/>
          </p:cNvSpPr>
          <p:nvPr/>
        </p:nvSpPr>
        <p:spPr>
          <a:xfrm>
            <a:off x="543001" y="5810296"/>
            <a:ext cx="7620000" cy="66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s-MX" dirty="0" smtClean="0"/>
              <a:t>Solución de la IK utilizando 4 soluciones candidatas. 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uadroTexto 179"/>
              <p:cNvSpPr txBox="1"/>
              <p:nvPr/>
            </p:nvSpPr>
            <p:spPr>
              <a:xfrm>
                <a:off x="785149" y="5275392"/>
                <a:ext cx="1122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Iteracion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0" name="CuadroTexto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49" y="5275392"/>
                <a:ext cx="112210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891" r="-4891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uadroTexto 180"/>
              <p:cNvSpPr txBox="1"/>
              <p:nvPr/>
            </p:nvSpPr>
            <p:spPr>
              <a:xfrm>
                <a:off x="6026945" y="5221752"/>
                <a:ext cx="113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Iteracion</m:t>
                      </m:r>
                      <m:r>
                        <a:rPr lang="es-MX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1" name="CuadroTexto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5" y="5221752"/>
                <a:ext cx="113653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301" r="-2688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1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1385</TotalTime>
  <Words>399</Words>
  <Application>Microsoft Office PowerPoint</Application>
  <PresentationFormat>Presentación en pantalla (4:3)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Adjacency</vt:lpstr>
      <vt:lpstr>Proyecto:  Cinemática inversa de un manipulador</vt:lpstr>
      <vt:lpstr>Introducción</vt:lpstr>
      <vt:lpstr>Introducción (continuación)</vt:lpstr>
      <vt:lpstr>Introducción (continuación)</vt:lpstr>
      <vt:lpstr>Introducción (continuación)</vt:lpstr>
      <vt:lpstr>Introducción (continuación)</vt:lpstr>
      <vt:lpstr>Introducción (continuación)</vt:lpstr>
      <vt:lpstr>Propuesta de proyecto</vt:lpstr>
      <vt:lpstr>Propuesta (continuación)</vt:lpstr>
      <vt:lpstr>Implementación</vt:lpstr>
      <vt:lpstr>Implementación (continuación)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solución de problemas de programación</dc:title>
  <dc:creator>PpChuy</dc:creator>
  <cp:lastModifiedBy>S.Inteligentes</cp:lastModifiedBy>
  <cp:revision>392</cp:revision>
  <dcterms:created xsi:type="dcterms:W3CDTF">2015-08-21T01:30:46Z</dcterms:created>
  <dcterms:modified xsi:type="dcterms:W3CDTF">2018-10-29T19:19:11Z</dcterms:modified>
</cp:coreProperties>
</file>