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64" r:id="rId3"/>
    <p:sldId id="294" r:id="rId4"/>
    <p:sldId id="298" r:id="rId5"/>
    <p:sldId id="295" r:id="rId6"/>
    <p:sldId id="296" r:id="rId7"/>
    <p:sldId id="297" r:id="rId8"/>
    <p:sldId id="299" r:id="rId9"/>
    <p:sldId id="300" r:id="rId10"/>
    <p:sldId id="301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265B-3AF6-4EEC-861F-BE9E94D347A2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07F6-A5CC-4B23-81E0-2AE08C995F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15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C07F6-A5CC-4B23-81E0-2AE08C995F1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14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022-EA61-41E9-ABB9-5A2A2B732F8F}" type="datetime1">
              <a:rPr lang="es-MX" smtClean="0"/>
              <a:t>14/03/2018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724E-FE58-4B2A-9A5E-48D79F08C3CE}" type="datetime1">
              <a:rPr lang="es-MX" smtClean="0"/>
              <a:t>14/03/2018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139A-F1E0-4127-8CB4-DC23CE0B48B4}" type="datetime1">
              <a:rPr lang="es-MX" smtClean="0"/>
              <a:t>14/03/2018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01AB-B25A-49F3-8D32-FACFDA38E5D5}" type="datetime1">
              <a:rPr lang="es-MX" smtClean="0"/>
              <a:t>14/03/2018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D28-0D04-4E31-B749-C6D73DF8FC22}" type="datetime1">
              <a:rPr lang="es-MX" smtClean="0"/>
              <a:t>14/03/2018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9EA0-DDC7-4DAB-BB74-CD6774C28569}" type="datetime1">
              <a:rPr lang="es-MX" smtClean="0"/>
              <a:t>14/03/2018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788-ED22-4F64-910B-F846FFBE6AAB}" type="datetime1">
              <a:rPr lang="es-MX" smtClean="0"/>
              <a:t>14/03/2018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5879-F292-4D3C-857B-9775EFB81A4F}" type="datetime1">
              <a:rPr lang="es-MX" smtClean="0"/>
              <a:t>14/03/2018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6C9-061B-4768-B777-049B69A11781}" type="datetime1">
              <a:rPr lang="es-MX" smtClean="0"/>
              <a:t>14/03/2018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73F4-A2DB-4C64-8E6E-2A47D6B2E6B6}" type="datetime1">
              <a:rPr lang="es-MX" smtClean="0"/>
              <a:t>14/03/2018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DA64-058A-4F6B-9F3B-95821E0013C8}" type="datetime1">
              <a:rPr lang="es-MX" smtClean="0"/>
              <a:t>14/03/2018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E7B928-65FA-45AE-8EC6-26DB04640520}" type="datetime1">
              <a:rPr lang="es-MX" smtClean="0"/>
              <a:t>14/03/2018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Proyecto: </a:t>
            </a:r>
            <a:br>
              <a:rPr lang="es-MX" sz="5400" dirty="0" smtClean="0"/>
            </a:br>
            <a:r>
              <a:rPr lang="es-MX" sz="5400" dirty="0" smtClean="0"/>
              <a:t>Correlación </a:t>
            </a:r>
            <a:r>
              <a:rPr lang="es-MX" sz="5400" dirty="0"/>
              <a:t>Cruzada Normalizada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s-MX" dirty="0" smtClean="0"/>
          </a:p>
          <a:p>
            <a:r>
              <a:rPr lang="es-MX" dirty="0" smtClean="0"/>
              <a:t>M.C. José de Jesús Hernández Barragán</a:t>
            </a:r>
          </a:p>
          <a:p>
            <a:endParaRPr lang="es-MX" dirty="0"/>
          </a:p>
          <a:p>
            <a:r>
              <a:rPr lang="es-MX" dirty="0" smtClean="0"/>
              <a:t>jesus.hdez.barragan@gmail.com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/>
              <a:t>Implementación (continuación)</a:t>
            </a:r>
            <a:endParaRPr lang="es-MX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s-MX" dirty="0" smtClean="0"/>
                  <a:t>La función objetivo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 smtClean="0"/>
                  <a:t> es igual a la función NCC, es decir cada individuo calcula el </a:t>
                </a:r>
                <a:r>
                  <a:rPr lang="es-MX" dirty="0" err="1" smtClean="0"/>
                  <a:t>fitness</a:t>
                </a:r>
                <a:r>
                  <a:rPr lang="es-MX" dirty="0" smtClean="0"/>
                  <a:t> evaluando el NCC en su posición.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:r>
                  <a:rPr lang="es-MX" dirty="0" smtClean="0"/>
                  <a:t>Se propone penalizar aquellos individuos que se salgan del espacio de trabajo como sigue,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𝑢𝑗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recalculado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otro</m:t>
                                </m:r>
                                <m: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caso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 smtClean="0"/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:r>
                  <a:rPr lang="es-MX" dirty="0" smtClean="0"/>
                  <a:t>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dirty="0" smtClean="0"/>
                  <a:t> representa al individuo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dirty="0" smtClean="0"/>
                  <a:t> la dimensión.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89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400" dirty="0" smtClean="0"/>
              <a:t>La detección de objetos es una tarea importante ya puede ser utilizada para en diferentes áreas de investigación como robótica, medicina, visión artificial, etc.</a:t>
            </a:r>
          </a:p>
          <a:p>
            <a:pPr marL="114300" indent="0" algn="just">
              <a:buNone/>
            </a:pPr>
            <a:endParaRPr lang="es-MX" sz="2400" dirty="0"/>
          </a:p>
          <a:p>
            <a:pPr marL="114300" indent="0" algn="just">
              <a:buNone/>
            </a:pPr>
            <a:r>
              <a:rPr lang="es-MX" sz="2400" dirty="0" smtClean="0"/>
              <a:t>Correlación Cruzada Normalizada (NCC) es un método que se utiliza para medir la similitud entre dos imágenes. </a:t>
            </a:r>
          </a:p>
          <a:p>
            <a:pPr marL="114300" indent="0" algn="just">
              <a:buNone/>
            </a:pPr>
            <a:endParaRPr lang="es-MX" sz="2400" dirty="0"/>
          </a:p>
          <a:p>
            <a:pPr marL="114300" indent="0" algn="just">
              <a:buNone/>
            </a:pPr>
            <a:r>
              <a:rPr lang="es-MX" sz="2400" dirty="0" smtClean="0"/>
              <a:t>Normalmente se realizan tareas de detección de plantillas (sub-imagen) dentro de una imagen dada.</a:t>
            </a:r>
            <a:endParaRPr lang="es-MX" sz="2400" dirty="0"/>
          </a:p>
          <a:p>
            <a:pPr marL="114300" indent="0" algn="just">
              <a:buNone/>
            </a:pPr>
            <a:endParaRPr lang="es-MX" sz="2400" dirty="0" smtClean="0"/>
          </a:p>
          <a:p>
            <a:pPr marL="114300" indent="0" algn="just">
              <a:buNone/>
            </a:pPr>
            <a:endParaRPr lang="es-MX" sz="2400" dirty="0"/>
          </a:p>
          <a:p>
            <a:pPr marL="114300" indent="0" algn="just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(continuación)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2656"/>
          </a:xfrm>
        </p:spPr>
        <p:txBody>
          <a:bodyPr/>
          <a:lstStyle/>
          <a:p>
            <a:pPr marL="114300" indent="0">
              <a:buNone/>
            </a:pPr>
            <a:r>
              <a:rPr lang="es-MX" dirty="0" smtClean="0"/>
              <a:t>Ejemplo de detección de plantillas,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3</a:t>
            </a:fld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78" y="2315418"/>
            <a:ext cx="5938044" cy="40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Las ventajas del método NCC sobre otros métodos de “Comparación de plantillas” son: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 smtClean="0"/>
              <a:t>El método NCC utiliza una simple ecuación para medir el grado de similitud y es fácil de programar.</a:t>
            </a:r>
          </a:p>
          <a:p>
            <a:endParaRPr lang="es-MX" dirty="0"/>
          </a:p>
          <a:p>
            <a:r>
              <a:rPr lang="es-MX" dirty="0" smtClean="0"/>
              <a:t>El método NCC es robusto a cambios en el brillo y contraste de las imágenes  comparar.</a:t>
            </a:r>
          </a:p>
          <a:p>
            <a:endParaRPr lang="es-MX" dirty="0"/>
          </a:p>
          <a:p>
            <a:pPr marL="114300" indent="0">
              <a:buNone/>
            </a:pPr>
            <a:r>
              <a:rPr lang="es-MX" dirty="0" smtClean="0"/>
              <a:t>La desventaja es que es invariante a la rotación y translación.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9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 tradicional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s-MX" dirty="0" smtClean="0"/>
                  <a:t>El método tradicional de NCC consiste en desplazar la plantilla sobre la imagen en incrementos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dirty="0" smtClean="0"/>
                  <a:t> 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dirty="0" smtClean="0"/>
                  <a:t>, y medir en cada desplazo el grado de similitud.</a:t>
                </a:r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5</a:t>
            </a:fld>
            <a:endParaRPr lang="es-MX"/>
          </a:p>
        </p:txBody>
      </p:sp>
      <p:grpSp>
        <p:nvGrpSpPr>
          <p:cNvPr id="59" name="Group 58"/>
          <p:cNvGrpSpPr/>
          <p:nvPr/>
        </p:nvGrpSpPr>
        <p:grpSpPr>
          <a:xfrm>
            <a:off x="971600" y="2924944"/>
            <a:ext cx="4464496" cy="3542774"/>
            <a:chOff x="1403648" y="2780928"/>
            <a:chExt cx="4464496" cy="3542774"/>
          </a:xfrm>
        </p:grpSpPr>
        <p:sp>
          <p:nvSpPr>
            <p:cNvPr id="5" name="Rectangle 4"/>
            <p:cNvSpPr/>
            <p:nvPr/>
          </p:nvSpPr>
          <p:spPr>
            <a:xfrm>
              <a:off x="1403648" y="2780928"/>
              <a:ext cx="4464496" cy="3096344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6212" y="3434959"/>
              <a:ext cx="859604" cy="997064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5070" y="5954370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Imagen</a:t>
              </a:r>
              <a:endParaRPr lang="es-MX" dirty="0"/>
            </a:p>
          </p:txBody>
        </p: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>
              <a:off x="2071027" y="3387876"/>
              <a:ext cx="101063" cy="18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2808063" y="3398512"/>
              <a:ext cx="812625" cy="6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03648" y="2996952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03648" y="3233130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03648" y="3429000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03648" y="3619554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03648" y="3794014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03648" y="4005064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03648" y="4221088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403648" y="4437112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03648" y="4653136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03648" y="4874250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03648" y="5445224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03648" y="5085184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03648" y="5243582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03648" y="5648960"/>
              <a:ext cx="4464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19672" y="278092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051720" y="278092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67744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483768" y="278092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699792" y="278092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915816" y="278092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31840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7864" y="278092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63888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779912" y="2793973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95936" y="2793973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11960" y="2793973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27984" y="278092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44008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60032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076056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92080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08104" y="2802519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24128" y="2784078"/>
              <a:ext cx="0" cy="3090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59322" y="4477680"/>
              <a:ext cx="961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Plantilla</a:t>
              </a:r>
              <a:endParaRPr lang="es-MX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680663" y="3018544"/>
                  <a:ext cx="7807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0663" y="3018544"/>
                  <a:ext cx="78072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70418" y="3029180"/>
                  <a:ext cx="150053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18" y="3029180"/>
                  <a:ext cx="150053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940152" y="3485071"/>
                <a:ext cx="2036648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MX" b="0" dirty="0" smtClean="0"/>
                  <a:t> ancho imagen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MX" dirty="0" smtClean="0"/>
                  <a:t> alto imagen</a:t>
                </a:r>
              </a:p>
              <a:p>
                <a:endParaRPr lang="es-MX" dirty="0" smtClean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b="0" dirty="0" smtClean="0"/>
                  <a:t> 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s-MX" b="0" dirty="0" smtClean="0">
                  <a:ea typeface="Cambria Math" panose="02040503050406030204" pitchFamily="18" charset="0"/>
                </a:endParaRPr>
              </a:p>
              <a:p>
                <a:endParaRPr lang="es-MX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 smtClean="0"/>
                  <a:t> ancho plantilla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MX" dirty="0" smtClean="0"/>
                  <a:t> alto plantilla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85071"/>
                <a:ext cx="2036648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6269" t="-4088" b="-62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 smtClean="0"/>
              <a:t>Método tradicional (continuación)</a:t>
            </a:r>
            <a:endParaRPr lang="es-MX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s-MX" dirty="0" smtClean="0"/>
                  <a:t>Para medir el grado de similitud entre la imagen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MX" dirty="0" smtClean="0"/>
                  <a:t> de tamaño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MX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MX" dirty="0" smtClean="0"/>
                  <a:t> y la plantilla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dirty="0" smtClean="0"/>
                  <a:t> de tamaño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smtClean="0"/>
                  <a:t>y con desplazamiento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dirty="0" smtClean="0"/>
                  <a:t>utilizamos,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𝑁𝐶𝐶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MX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MX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s-MX" dirty="0"/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El valor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𝑁𝐶𝐶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MX" dirty="0" smtClean="0"/>
                  <a:t> se encuentra dentro del rango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−1.0,1.0</m:t>
                        </m:r>
                      </m:e>
                    </m:d>
                  </m:oMath>
                </a14:m>
                <a:r>
                  <a:rPr lang="es-MX" dirty="0" smtClean="0"/>
                  <a:t>, 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es-MX" dirty="0" smtClean="0"/>
                  <a:t> indica que la plantilla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dirty="0" smtClean="0"/>
                  <a:t> y la imagen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MX" dirty="0" smtClean="0"/>
                  <a:t> son iguales.</a:t>
                </a:r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r="-8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7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 de proyecto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44999"/>
          </a:xfrm>
        </p:spPr>
        <p:txBody>
          <a:bodyPr/>
          <a:lstStyle/>
          <a:p>
            <a:pPr marL="114300" indent="0">
              <a:buNone/>
            </a:pPr>
            <a:r>
              <a:rPr lang="es-MX" dirty="0" smtClean="0"/>
              <a:t>Se propone utilizar un algoritmo de optimización evolutivo para resolver el problema de detección de plantillas (TM).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 smtClean="0"/>
              <a:t>Cada individuo en la población calculará la medida de similitud utilizando la función NCC como función objetivo.</a:t>
            </a:r>
          </a:p>
          <a:p>
            <a:endParaRPr lang="es-MX" dirty="0"/>
          </a:p>
          <a:p>
            <a:r>
              <a:rPr lang="es-MX" dirty="0" smtClean="0"/>
              <a:t>La propuesta evita el desplazo sobre la Imagen, lo que reduce tiempo computacional.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2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 (continuación)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238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dirty="0" smtClean="0"/>
              <a:t>Ejemplo de la propuesta,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8</a:t>
            </a:fld>
            <a:endParaRPr lang="es-MX"/>
          </a:p>
        </p:txBody>
      </p:sp>
      <p:grpSp>
        <p:nvGrpSpPr>
          <p:cNvPr id="45" name="Grupo 44"/>
          <p:cNvGrpSpPr/>
          <p:nvPr/>
        </p:nvGrpSpPr>
        <p:grpSpPr>
          <a:xfrm>
            <a:off x="832641" y="2134245"/>
            <a:ext cx="7244559" cy="4550184"/>
            <a:chOff x="832641" y="2197398"/>
            <a:chExt cx="7244559" cy="4550184"/>
          </a:xfrm>
        </p:grpSpPr>
        <p:grpSp>
          <p:nvGrpSpPr>
            <p:cNvPr id="5" name="Group 4"/>
            <p:cNvGrpSpPr/>
            <p:nvPr/>
          </p:nvGrpSpPr>
          <p:grpSpPr>
            <a:xfrm>
              <a:off x="832641" y="2197398"/>
              <a:ext cx="2653323" cy="1849505"/>
              <a:chOff x="1403648" y="2780928"/>
              <a:chExt cx="4464496" cy="311198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403648" y="2780928"/>
                <a:ext cx="4464496" cy="3096344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56212" y="3434959"/>
                <a:ext cx="859604" cy="997064"/>
              </a:xfrm>
              <a:prstGeom prst="rect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403648" y="299695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03648" y="323313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03648" y="342900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03648" y="361955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03648" y="379401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403648" y="400506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403648" y="4221088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03648" y="443711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403648" y="4653136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403648" y="487425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403648" y="544522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03648" y="508518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403648" y="524358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403648" y="564896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1967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83569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051720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26774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483768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69979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915816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13184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34786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6388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79912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95936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211960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42798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4400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860032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07605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29208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50810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724128" y="278407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707904" y="2205151"/>
              <a:ext cx="2653323" cy="1849505"/>
              <a:chOff x="1403648" y="2780928"/>
              <a:chExt cx="4464496" cy="311198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03648" y="2780928"/>
                <a:ext cx="4464496" cy="3096344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56212" y="3434959"/>
                <a:ext cx="859604" cy="997064"/>
              </a:xfrm>
              <a:prstGeom prst="rect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403648" y="299695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403648" y="323313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403648" y="342900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403648" y="361955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403648" y="379401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403648" y="400506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403648" y="4221088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403648" y="443711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403648" y="4653136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403648" y="487425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403648" y="544522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403648" y="508518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403648" y="524358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403648" y="564896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1967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3569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051720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6774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483768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69979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15816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13184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4786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56388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779912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995936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211960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2798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4400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860032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07605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29208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50810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24128" y="278407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832641" y="4506869"/>
              <a:ext cx="2653323" cy="1849505"/>
              <a:chOff x="1403648" y="2780928"/>
              <a:chExt cx="4464496" cy="311198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403648" y="2780928"/>
                <a:ext cx="4464496" cy="3096344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56212" y="3434959"/>
                <a:ext cx="859604" cy="997064"/>
              </a:xfrm>
              <a:prstGeom prst="rect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1403648" y="299695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403648" y="323313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403648" y="342900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403648" y="361955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403648" y="379401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403648" y="400506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403648" y="4221088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403648" y="443711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403648" y="4653136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403648" y="487425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403648" y="544522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403648" y="508518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403648" y="524358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403648" y="564896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61967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83569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051720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26774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483768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69979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915816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13184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34786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388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779912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95936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211960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42798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64400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860032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07605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29208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550810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5724128" y="278407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3699942" y="4514622"/>
              <a:ext cx="2653323" cy="1849505"/>
              <a:chOff x="1403648" y="2780928"/>
              <a:chExt cx="4464496" cy="3111987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403648" y="2780928"/>
                <a:ext cx="4464496" cy="3096344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56212" y="3434959"/>
                <a:ext cx="859604" cy="997064"/>
              </a:xfrm>
              <a:prstGeom prst="rect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403648" y="299695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403648" y="323313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403648" y="342900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403648" y="361955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403648" y="379401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403648" y="400506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403648" y="4221088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403648" y="443711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403648" y="4653136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403648" y="487425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403648" y="544522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403648" y="5085184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403648" y="5243582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403648" y="5648960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61967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83569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051720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26774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2483768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699792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915816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13184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34786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56388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779912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995936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211960" y="2793973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427984" y="278092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644008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860032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076056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292080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5508104" y="2802519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724128" y="2784078"/>
                <a:ext cx="0" cy="3090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/>
            <p:cNvSpPr txBox="1"/>
            <p:nvPr/>
          </p:nvSpPr>
          <p:spPr>
            <a:xfrm>
              <a:off x="1259895" y="4137994"/>
              <a:ext cx="172444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s-MX" b="0" i="0" dirty="0" smtClean="0">
                  <a:latin typeface="+mj-lt"/>
                </a:rPr>
                <a:t>Primera iteración</a:t>
              </a:r>
              <a:endParaRPr lang="es-MX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328882" y="6470583"/>
              <a:ext cx="158254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s-MX" b="0" i="0" dirty="0" smtClean="0">
                  <a:latin typeface="+mj-lt"/>
                </a:rPr>
                <a:t>Ultima iteración</a:t>
              </a:r>
              <a:endParaRPr lang="es-MX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374614" y="2464040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62403" y="3309414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758441" y="3171022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962362" y="3317098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08081" y="2320114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763863" y="2319711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11241" y="3049293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616640" y="3158236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74442" y="2358170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592382" y="2357540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50533" y="2808217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636372" y="2458899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636372" y="3337599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48421" y="4770061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744942" y="3169332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091728" y="3315964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086436" y="2458888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750479" y="2484055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361153" y="4649125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86746" y="5017390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103900" y="4875829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361153" y="5246961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29948" y="5111324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740825" y="5432958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090172" y="4903323"/>
              <a:ext cx="510877" cy="592572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213488" y="5106457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091872" y="4903707"/>
              <a:ext cx="510877" cy="592572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9" name="Rectangle 172"/>
            <p:cNvSpPr/>
            <p:nvPr/>
          </p:nvSpPr>
          <p:spPr>
            <a:xfrm>
              <a:off x="7188155" y="2368253"/>
              <a:ext cx="510877" cy="5925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0" name="Rectangle 187"/>
            <p:cNvSpPr/>
            <p:nvPr/>
          </p:nvSpPr>
          <p:spPr>
            <a:xfrm>
              <a:off x="7193480" y="4034071"/>
              <a:ext cx="510877" cy="592572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917968" y="3092810"/>
              <a:ext cx="1159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Solución candidata</a:t>
              </a:r>
              <a:endParaRPr lang="es-MX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008832" y="4822070"/>
              <a:ext cx="1056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Solución final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9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s-MX" dirty="0" smtClean="0"/>
                  <a:t>Para resolver el problema de comparación de plantillas, se propone maximizar una función objetivo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 smtClean="0"/>
                  <a:t> como sigue,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</m:e>
                    </m:func>
                  </m:oMath>
                </a14:m>
                <a:r>
                  <a:rPr lang="es-MX" dirty="0"/>
                  <a:t>  sujeto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pPr marL="114300" indent="0" algn="ctr">
                  <a:buNone/>
                </a:pPr>
                <a:endParaRPr lang="es-MX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 smtClean="0"/>
              </a:p>
              <a:p>
                <a:pPr marL="114300" indent="0" algn="ctr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El vector </a:t>
                </a:r>
                <a14:m>
                  <m:oMath xmlns:m="http://schemas.openxmlformats.org/officeDocument/2006/math">
                    <m:r>
                      <a:rPr lang="es-MX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s-MX" dirty="0" smtClean="0"/>
                  <a:t> representa la posición del “desplazamiento de la plantilla” sobre la imagen.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:r>
                  <a:rPr lang="es-MX" dirty="0" smtClean="0"/>
                  <a:t>Los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MX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MX" dirty="0" smtClean="0"/>
                  <a:t> representan los limites en la imagen (el tamaño en pixeles de lo ancho y alto).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1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</TotalTime>
  <Words>416</Words>
  <Application>Microsoft Office PowerPoint</Application>
  <PresentationFormat>Presentación en pantalla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Adjacency</vt:lpstr>
      <vt:lpstr>Proyecto:  Correlación Cruzada Normalizada</vt:lpstr>
      <vt:lpstr>Introducción</vt:lpstr>
      <vt:lpstr>Introducción (continuación)</vt:lpstr>
      <vt:lpstr>Introducción (continuación)</vt:lpstr>
      <vt:lpstr>Método tradicional</vt:lpstr>
      <vt:lpstr>Método tradicional (continuación)</vt:lpstr>
      <vt:lpstr>Propuesta de proyecto</vt:lpstr>
      <vt:lpstr>Propuesta (continuación)</vt:lpstr>
      <vt:lpstr>Implementación</vt:lpstr>
      <vt:lpstr>Implementación (continuación)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solución de problemas de programación</dc:title>
  <dc:creator>PpChuy</dc:creator>
  <cp:lastModifiedBy>S.Inteligentes</cp:lastModifiedBy>
  <cp:revision>448</cp:revision>
  <dcterms:created xsi:type="dcterms:W3CDTF">2015-08-21T01:30:46Z</dcterms:created>
  <dcterms:modified xsi:type="dcterms:W3CDTF">2018-03-14T17:59:11Z</dcterms:modified>
</cp:coreProperties>
</file>