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6" r:id="rId3"/>
    <p:sldId id="277" r:id="rId4"/>
    <p:sldId id="269" r:id="rId5"/>
    <p:sldId id="287" r:id="rId6"/>
    <p:sldId id="295" r:id="rId7"/>
    <p:sldId id="273" r:id="rId8"/>
    <p:sldId id="267" r:id="rId9"/>
    <p:sldId id="268" r:id="rId10"/>
    <p:sldId id="282" r:id="rId11"/>
    <p:sldId id="264" r:id="rId12"/>
    <p:sldId id="296" r:id="rId13"/>
    <p:sldId id="283" r:id="rId14"/>
    <p:sldId id="285" r:id="rId15"/>
    <p:sldId id="270" r:id="rId16"/>
    <p:sldId id="288" r:id="rId17"/>
    <p:sldId id="290" r:id="rId18"/>
    <p:sldId id="292" r:id="rId19"/>
    <p:sldId id="289" r:id="rId20"/>
    <p:sldId id="293" r:id="rId21"/>
    <p:sldId id="26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24" userDrawn="1">
          <p15:clr>
            <a:srgbClr val="A4A3A4"/>
          </p15:clr>
        </p15:guide>
        <p15:guide id="3" orient="horz" pos="28" userDrawn="1">
          <p15:clr>
            <a:srgbClr val="A4A3A4"/>
          </p15:clr>
        </p15:guide>
        <p15:guide id="4" orient="horz" pos="4320" userDrawn="1">
          <p15:clr>
            <a:srgbClr val="A4A3A4"/>
          </p15:clr>
        </p15:guide>
        <p15:guide id="5" orient="horz" pos="3271" userDrawn="1">
          <p15:clr>
            <a:srgbClr val="A4A3A4"/>
          </p15:clr>
        </p15:guide>
        <p15:guide id="6" orient="horz" pos="1389" userDrawn="1">
          <p15:clr>
            <a:srgbClr val="A4A3A4"/>
          </p15:clr>
        </p15:guide>
        <p15:guide id="7" pos="4634" userDrawn="1">
          <p15:clr>
            <a:srgbClr val="A4A3A4"/>
          </p15:clr>
        </p15:guide>
        <p15:guide id="8" orient="horz" pos="2795" userDrawn="1">
          <p15:clr>
            <a:srgbClr val="A4A3A4"/>
          </p15:clr>
        </p15:guide>
        <p15:guide id="9" pos="6947" userDrawn="1">
          <p15:clr>
            <a:srgbClr val="A4A3A4"/>
          </p15:clr>
        </p15:guide>
        <p15:guide id="10" pos="6471" userDrawn="1">
          <p15:clr>
            <a:srgbClr val="A4A3A4"/>
          </p15:clr>
        </p15:guide>
        <p15:guide id="11" pos="6811" userDrawn="1">
          <p15:clr>
            <a:srgbClr val="A4A3A4"/>
          </p15:clr>
        </p15:guide>
        <p15:guide id="12" orient="horz" pos="37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A049"/>
    <a:srgbClr val="8A8A8A"/>
    <a:srgbClr val="7CAE57"/>
    <a:srgbClr val="616161"/>
    <a:srgbClr val="5B9BD5"/>
    <a:srgbClr val="78AA53"/>
    <a:srgbClr val="6D9F48"/>
    <a:srgbClr val="525252"/>
    <a:srgbClr val="5ECAF1"/>
    <a:srgbClr val="D4B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0" y="58"/>
      </p:cViewPr>
      <p:guideLst>
        <p:guide pos="6924"/>
        <p:guide orient="horz" pos="28"/>
        <p:guide orient="horz" pos="4320"/>
        <p:guide orient="horz" pos="3271"/>
        <p:guide orient="horz" pos="1389"/>
        <p:guide pos="4634"/>
        <p:guide orient="horz" pos="2795"/>
        <p:guide pos="6947"/>
        <p:guide pos="6471"/>
        <p:guide pos="6811"/>
        <p:guide orient="horz" pos="37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2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02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39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5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8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63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69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0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9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12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22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D2B20-2506-4A38-BEF6-CDB7D09286BC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13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microsoft.com/office/2007/relationships/hdphoto" Target="../media/hdphoto6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33768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4739640" y="1924444"/>
            <a:ext cx="2712720" cy="2338552"/>
          </a:xfrm>
          <a:prstGeom prst="hexagon">
            <a:avLst/>
          </a:prstGeom>
          <a:noFill/>
          <a:ln w="22225">
            <a:gradFill>
              <a:gsLst>
                <a:gs pos="0">
                  <a:schemeClr val="tx1"/>
                </a:gs>
                <a:gs pos="29000">
                  <a:schemeClr val="bg2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  <a:scene3d>
            <a:camera prst="orthographicFront"/>
            <a:lightRig rig="freezing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33909" y="2558464"/>
            <a:ext cx="3724181" cy="1323439"/>
          </a:xfrm>
          <a:prstGeom prst="rect">
            <a:avLst/>
          </a:prstGeom>
          <a:noFill/>
          <a:scene3d>
            <a:camera prst="orthographicFront"/>
            <a:lightRig rig="freezing" dir="t"/>
          </a:scene3d>
          <a:sp3d prstMaterial="powder"/>
        </p:spPr>
        <p:txBody>
          <a:bodyPr wrap="square" rtlCol="0">
            <a:spAutoFit/>
            <a:sp3d extrusionH="6350" prstMaterial="translucentPowder"/>
          </a:bodyPr>
          <a:lstStyle/>
          <a:p>
            <a:pPr algn="ctr"/>
            <a:r>
              <a:rPr lang="en-US" altLang="zh-CN" sz="4000" dirty="0">
                <a:latin typeface="LiHei Pro" panose="020B0500000000000000" pitchFamily="34" charset="-122"/>
                <a:ea typeface="LiHei Pro" panose="020B0500000000000000" pitchFamily="34" charset="-122"/>
              </a:rPr>
              <a:t>Linux</a:t>
            </a:r>
            <a:r>
              <a:rPr lang="zh-CN" altLang="en-US" sz="4000" dirty="0">
                <a:latin typeface="LiHei Pro" panose="020B0500000000000000" pitchFamily="34" charset="-122"/>
                <a:ea typeface="LiHei Pro" panose="020B0500000000000000" pitchFamily="34" charset="-122"/>
              </a:rPr>
              <a:t>专用</a:t>
            </a:r>
            <a:endParaRPr lang="en-US" altLang="zh-CN" sz="4000" dirty="0">
              <a:latin typeface="LiHei Pro" panose="020B0500000000000000" pitchFamily="34" charset="-122"/>
              <a:ea typeface="LiHei Pro" panose="020B0500000000000000" pitchFamily="34" charset="-122"/>
            </a:endParaRPr>
          </a:p>
          <a:p>
            <a:pPr algn="ctr"/>
            <a:r>
              <a:rPr lang="zh-CN" altLang="en-US" sz="4000" dirty="0">
                <a:latin typeface="LiHei Pro" panose="020B0500000000000000" pitchFamily="34" charset="-122"/>
                <a:ea typeface="LiHei Pro" panose="020B0500000000000000" pitchFamily="34" charset="-122"/>
              </a:rPr>
              <a:t>密码本</a:t>
            </a:r>
          </a:p>
        </p:txBody>
      </p:sp>
      <p:sp>
        <p:nvSpPr>
          <p:cNvPr id="14" name="六边形 13"/>
          <p:cNvSpPr/>
          <p:nvPr/>
        </p:nvSpPr>
        <p:spPr>
          <a:xfrm>
            <a:off x="4522623" y="1737360"/>
            <a:ext cx="3146754" cy="2712720"/>
          </a:xfrm>
          <a:prstGeom prst="hexagon">
            <a:avLst/>
          </a:prstGeom>
          <a:noFill/>
          <a:ln w="47625" cmpd="dbl">
            <a:gradFill>
              <a:gsLst>
                <a:gs pos="0">
                  <a:schemeClr val="tx1"/>
                </a:gs>
                <a:gs pos="52000">
                  <a:schemeClr val="bg2">
                    <a:lumMod val="25000"/>
                  </a:schemeClr>
                </a:gs>
                <a:gs pos="75000">
                  <a:schemeClr val="bg2">
                    <a:lumMod val="75000"/>
                  </a:schemeClr>
                </a:gs>
                <a:gs pos="27000">
                  <a:schemeClr val="bg2">
                    <a:lumMod val="7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  <a:scene3d>
            <a:camera prst="orthographicFront"/>
            <a:lightRig rig="freezing" dir="t"/>
          </a:scene3d>
          <a:sp3d extrusionH="82550">
            <a:bevelT w="19050"/>
            <a:bevelB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84740" y="4833176"/>
            <a:ext cx="5890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Reporter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：不向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语言低头小组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崔冬辰 李尚哲 唐昊哲</a:t>
            </a:r>
          </a:p>
        </p:txBody>
      </p:sp>
    </p:spTree>
    <p:extLst>
      <p:ext uri="{BB962C8B-B14F-4D97-AF65-F5344CB8AC3E}">
        <p14:creationId xmlns:p14="http://schemas.microsoft.com/office/powerpoint/2010/main" val="228537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1828800"/>
            <a:ext cx="12192000" cy="5029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61118" y="1808793"/>
            <a:ext cx="6669761" cy="5029200"/>
          </a:xfrm>
          <a:prstGeom prst="rect">
            <a:avLst/>
          </a:prstGeom>
          <a:solidFill>
            <a:srgbClr val="6EA049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08767" y="5385813"/>
            <a:ext cx="6076818" cy="39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zh-CN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08767" y="2145196"/>
            <a:ext cx="2146979" cy="475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4028774" y="500688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程序设计与实现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A479DD-0543-40A2-8497-B5726D6BAC0A}"/>
              </a:ext>
            </a:extLst>
          </p:cNvPr>
          <p:cNvSpPr txBox="1"/>
          <p:nvPr/>
        </p:nvSpPr>
        <p:spPr>
          <a:xfrm>
            <a:off x="3012515" y="2193265"/>
            <a:ext cx="2947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数据结构设计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E08603-7578-40DA-B94C-B7B87E98CBE4}"/>
              </a:ext>
            </a:extLst>
          </p:cNvPr>
          <p:cNvSpPr txBox="1"/>
          <p:nvPr/>
        </p:nvSpPr>
        <p:spPr>
          <a:xfrm>
            <a:off x="3755746" y="3023381"/>
            <a:ext cx="48915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struct student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    char name[50];  	 //</a:t>
            </a:r>
            <a:r>
              <a:rPr lang="zh-CN" altLang="en-US" sz="2400" b="1" dirty="0">
                <a:solidFill>
                  <a:schemeClr val="bg1"/>
                </a:solidFill>
              </a:rPr>
              <a:t>用户名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    </a:t>
            </a:r>
            <a:r>
              <a:rPr lang="en-US" altLang="zh-CN" sz="2400" b="1" dirty="0">
                <a:solidFill>
                  <a:schemeClr val="bg1"/>
                </a:solidFill>
              </a:rPr>
              <a:t>char code[21];   	 //</a:t>
            </a:r>
            <a:r>
              <a:rPr lang="zh-CN" altLang="en-US" sz="2400" b="1" dirty="0">
                <a:solidFill>
                  <a:schemeClr val="bg1"/>
                </a:solidFill>
              </a:rPr>
              <a:t>密码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    </a:t>
            </a:r>
            <a:r>
              <a:rPr lang="en-US" altLang="zh-CN" sz="2400" b="1" dirty="0">
                <a:solidFill>
                  <a:schemeClr val="bg1"/>
                </a:solidFill>
              </a:rPr>
              <a:t>char answer[5];    //</a:t>
            </a:r>
            <a:r>
              <a:rPr lang="zh-CN" altLang="en-US" sz="2400" b="1" dirty="0">
                <a:solidFill>
                  <a:schemeClr val="bg1"/>
                </a:solidFill>
              </a:rPr>
              <a:t>密保答案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    </a:t>
            </a:r>
            <a:r>
              <a:rPr lang="en-US" altLang="zh-CN" sz="2400" b="1" dirty="0">
                <a:solidFill>
                  <a:schemeClr val="bg1"/>
                </a:solidFill>
              </a:rPr>
              <a:t>char area[100]; 	//</a:t>
            </a:r>
            <a:r>
              <a:rPr lang="zh-CN" altLang="en-US" sz="2400" b="1" dirty="0">
                <a:solidFill>
                  <a:schemeClr val="bg1"/>
                </a:solidFill>
              </a:rPr>
              <a:t>登录环境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    </a:t>
            </a:r>
            <a:r>
              <a:rPr lang="en-US" altLang="zh-CN" sz="2400" b="1" dirty="0">
                <a:solidFill>
                  <a:schemeClr val="bg1"/>
                </a:solidFill>
              </a:rPr>
              <a:t>struct student *next;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};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30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33BE5C5-DE91-4DEE-BFBD-F805B95214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2" t="11764" r="12688" b="9519"/>
          <a:stretch/>
        </p:blipFill>
        <p:spPr>
          <a:xfrm>
            <a:off x="8087557" y="2632392"/>
            <a:ext cx="3331996" cy="3518168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92277" y="0"/>
            <a:ext cx="0" cy="158299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12"/>
          <p:cNvSpPr txBox="1"/>
          <p:nvPr/>
        </p:nvSpPr>
        <p:spPr>
          <a:xfrm>
            <a:off x="4859930" y="495370"/>
            <a:ext cx="2472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算法设计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005676D8-EE1F-4328-A28E-10BC301C33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 t="11082" r="5741" b="9858"/>
          <a:stretch/>
        </p:blipFill>
        <p:spPr>
          <a:xfrm>
            <a:off x="292277" y="2861188"/>
            <a:ext cx="6196996" cy="3060576"/>
          </a:xfrm>
          <a:prstGeom prst="rect">
            <a:avLst/>
          </a:prstGeom>
        </p:spPr>
      </p:pic>
      <p:grpSp>
        <p:nvGrpSpPr>
          <p:cNvPr id="9" name="Group 9">
            <a:extLst>
              <a:ext uri="{FF2B5EF4-FFF2-40B4-BE49-F238E27FC236}">
                <a16:creationId xmlns:a16="http://schemas.microsoft.com/office/drawing/2014/main" id="{2DD01B4E-D21B-48D0-B0EC-B7B1A680C955}"/>
              </a:ext>
            </a:extLst>
          </p:cNvPr>
          <p:cNvGrpSpPr/>
          <p:nvPr/>
        </p:nvGrpSpPr>
        <p:grpSpPr>
          <a:xfrm>
            <a:off x="669730" y="1966245"/>
            <a:ext cx="1860407" cy="643791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10" name="Pentagon 50">
              <a:extLst>
                <a:ext uri="{FF2B5EF4-FFF2-40B4-BE49-F238E27FC236}">
                  <a16:creationId xmlns:a16="http://schemas.microsoft.com/office/drawing/2014/main" id="{684B03BC-9679-4DF4-9DA9-B896A56CC098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1" name="Group 51">
              <a:extLst>
                <a:ext uri="{FF2B5EF4-FFF2-40B4-BE49-F238E27FC236}">
                  <a16:creationId xmlns:a16="http://schemas.microsoft.com/office/drawing/2014/main" id="{CA351B5D-D98F-47F3-910C-1181144D44B5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14" name="Pentagon 52">
                <a:extLst>
                  <a:ext uri="{FF2B5EF4-FFF2-40B4-BE49-F238E27FC236}">
                    <a16:creationId xmlns:a16="http://schemas.microsoft.com/office/drawing/2014/main" id="{8FBACE9B-5B78-45A4-B58D-A836A4F08C96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90BACBBE-DB94-4D26-BBAF-D292950BA5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6" y="1586315"/>
                <a:ext cx="1373386" cy="699027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Main</a:t>
                </a: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函数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grpSp>
        <p:nvGrpSpPr>
          <p:cNvPr id="16" name="Group 9">
            <a:extLst>
              <a:ext uri="{FF2B5EF4-FFF2-40B4-BE49-F238E27FC236}">
                <a16:creationId xmlns:a16="http://schemas.microsoft.com/office/drawing/2014/main" id="{7E79B2C9-4ADF-45A8-BD19-B31BCDBB9972}"/>
              </a:ext>
            </a:extLst>
          </p:cNvPr>
          <p:cNvGrpSpPr/>
          <p:nvPr/>
        </p:nvGrpSpPr>
        <p:grpSpPr>
          <a:xfrm>
            <a:off x="6813362" y="1899214"/>
            <a:ext cx="1860407" cy="643791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17" name="Pentagon 50">
              <a:extLst>
                <a:ext uri="{FF2B5EF4-FFF2-40B4-BE49-F238E27FC236}">
                  <a16:creationId xmlns:a16="http://schemas.microsoft.com/office/drawing/2014/main" id="{FF0E6825-4A6C-4DE8-834A-5F7FAAD6244F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9" name="Group 51">
              <a:extLst>
                <a:ext uri="{FF2B5EF4-FFF2-40B4-BE49-F238E27FC236}">
                  <a16:creationId xmlns:a16="http://schemas.microsoft.com/office/drawing/2014/main" id="{4DB7899C-7D5B-44F8-9E4F-C968D6134D46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20" name="Pentagon 52">
                <a:extLst>
                  <a:ext uri="{FF2B5EF4-FFF2-40B4-BE49-F238E27FC236}">
                    <a16:creationId xmlns:a16="http://schemas.microsoft.com/office/drawing/2014/main" id="{E485E240-AF0E-4677-89F8-053FA1FB5B10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Subtitle 2">
                <a:extLst>
                  <a:ext uri="{FF2B5EF4-FFF2-40B4-BE49-F238E27FC236}">
                    <a16:creationId xmlns:a16="http://schemas.microsoft.com/office/drawing/2014/main" id="{1E28C4F3-2CB3-4299-8FD2-DACFD70FD9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6" y="1586315"/>
                <a:ext cx="1373386" cy="699027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Face</a:t>
                </a: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函数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62951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92277" y="0"/>
            <a:ext cx="0" cy="158299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12"/>
          <p:cNvSpPr txBox="1"/>
          <p:nvPr/>
        </p:nvSpPr>
        <p:spPr>
          <a:xfrm>
            <a:off x="4859930" y="495370"/>
            <a:ext cx="2472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算法设计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9">
            <a:extLst>
              <a:ext uri="{FF2B5EF4-FFF2-40B4-BE49-F238E27FC236}">
                <a16:creationId xmlns:a16="http://schemas.microsoft.com/office/drawing/2014/main" id="{C4090DE5-B83B-4BCC-80CA-471E6A115895}"/>
              </a:ext>
            </a:extLst>
          </p:cNvPr>
          <p:cNvGrpSpPr/>
          <p:nvPr/>
        </p:nvGrpSpPr>
        <p:grpSpPr>
          <a:xfrm>
            <a:off x="292277" y="1772981"/>
            <a:ext cx="1860407" cy="643791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23" name="Pentagon 50">
              <a:extLst>
                <a:ext uri="{FF2B5EF4-FFF2-40B4-BE49-F238E27FC236}">
                  <a16:creationId xmlns:a16="http://schemas.microsoft.com/office/drawing/2014/main" id="{7C745544-7859-48AE-BF2E-4E0F60A3A990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4" name="Group 51">
              <a:extLst>
                <a:ext uri="{FF2B5EF4-FFF2-40B4-BE49-F238E27FC236}">
                  <a16:creationId xmlns:a16="http://schemas.microsoft.com/office/drawing/2014/main" id="{58E60667-DE96-4635-BF3E-BD9FDB64D9B2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25" name="Pentagon 52">
                <a:extLst>
                  <a:ext uri="{FF2B5EF4-FFF2-40B4-BE49-F238E27FC236}">
                    <a16:creationId xmlns:a16="http://schemas.microsoft.com/office/drawing/2014/main" id="{531B444D-A9CD-4CEB-95E9-7D05D8A9F566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" name="Subtitle 2">
                <a:extLst>
                  <a:ext uri="{FF2B5EF4-FFF2-40B4-BE49-F238E27FC236}">
                    <a16:creationId xmlns:a16="http://schemas.microsoft.com/office/drawing/2014/main" id="{49690AEB-9563-47CB-BF7C-D16EA7F72C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6" y="1586315"/>
                <a:ext cx="1373386" cy="699027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Print</a:t>
                </a: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函数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3F9C001B-99AD-41A2-9221-541C536E13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6" t="13652" r="11728" b="10680"/>
          <a:stretch/>
        </p:blipFill>
        <p:spPr>
          <a:xfrm>
            <a:off x="858588" y="2589029"/>
            <a:ext cx="4197365" cy="3913125"/>
          </a:xfrm>
          <a:prstGeom prst="rect">
            <a:avLst/>
          </a:prstGeom>
        </p:spPr>
      </p:pic>
      <p:grpSp>
        <p:nvGrpSpPr>
          <p:cNvPr id="34" name="Group 9">
            <a:extLst>
              <a:ext uri="{FF2B5EF4-FFF2-40B4-BE49-F238E27FC236}">
                <a16:creationId xmlns:a16="http://schemas.microsoft.com/office/drawing/2014/main" id="{898CD2D1-4A46-47B5-B8EF-91BD4D031931}"/>
              </a:ext>
            </a:extLst>
          </p:cNvPr>
          <p:cNvGrpSpPr/>
          <p:nvPr/>
        </p:nvGrpSpPr>
        <p:grpSpPr>
          <a:xfrm>
            <a:off x="6174170" y="1840835"/>
            <a:ext cx="1860407" cy="643791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35" name="Pentagon 50">
              <a:extLst>
                <a:ext uri="{FF2B5EF4-FFF2-40B4-BE49-F238E27FC236}">
                  <a16:creationId xmlns:a16="http://schemas.microsoft.com/office/drawing/2014/main" id="{3D0DB6D0-91DD-4AEA-88D0-FFD65101ACB2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36" name="Group 51">
              <a:extLst>
                <a:ext uri="{FF2B5EF4-FFF2-40B4-BE49-F238E27FC236}">
                  <a16:creationId xmlns:a16="http://schemas.microsoft.com/office/drawing/2014/main" id="{5144B791-7559-40A0-AB9F-C501A6A2C179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37" name="Pentagon 52">
                <a:extLst>
                  <a:ext uri="{FF2B5EF4-FFF2-40B4-BE49-F238E27FC236}">
                    <a16:creationId xmlns:a16="http://schemas.microsoft.com/office/drawing/2014/main" id="{3FB1CDBB-832F-4F74-871B-FA6A633A6536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Subtitle 2">
                <a:extLst>
                  <a:ext uri="{FF2B5EF4-FFF2-40B4-BE49-F238E27FC236}">
                    <a16:creationId xmlns:a16="http://schemas.microsoft.com/office/drawing/2014/main" id="{065E1250-B626-4358-ABAD-422A0E16F5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6" y="1586315"/>
                <a:ext cx="1373386" cy="699027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spc="100" dirty="0" err="1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SaveToFile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475DA65-1D2C-4D69-A8B8-F12650B7A1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24" t="5233" r="5313" b="15082"/>
          <a:stretch/>
        </p:blipFill>
        <p:spPr>
          <a:xfrm>
            <a:off x="5839188" y="2762832"/>
            <a:ext cx="5817182" cy="359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698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92277" y="0"/>
            <a:ext cx="0" cy="158299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12"/>
          <p:cNvSpPr txBox="1"/>
          <p:nvPr/>
        </p:nvSpPr>
        <p:spPr>
          <a:xfrm>
            <a:off x="4859930" y="495370"/>
            <a:ext cx="2472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算法设计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1CDAB8BB-50A3-48A7-9DF8-3F1412E3B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2" t="4935" r="14076" b="7730"/>
          <a:stretch/>
        </p:blipFill>
        <p:spPr>
          <a:xfrm>
            <a:off x="7860074" y="1317682"/>
            <a:ext cx="4124291" cy="55403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BBA0E3C-17C9-4E21-82F1-E8B63BF8C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91" y="1264811"/>
            <a:ext cx="5086867" cy="5593189"/>
          </a:xfrm>
          <a:prstGeom prst="rect">
            <a:avLst/>
          </a:prstGeom>
        </p:spPr>
      </p:pic>
      <p:grpSp>
        <p:nvGrpSpPr>
          <p:cNvPr id="16" name="Group 9">
            <a:extLst>
              <a:ext uri="{FF2B5EF4-FFF2-40B4-BE49-F238E27FC236}">
                <a16:creationId xmlns:a16="http://schemas.microsoft.com/office/drawing/2014/main" id="{7E79B2C9-4ADF-45A8-BD19-B31BCDBB9972}"/>
              </a:ext>
            </a:extLst>
          </p:cNvPr>
          <p:cNvGrpSpPr/>
          <p:nvPr/>
        </p:nvGrpSpPr>
        <p:grpSpPr>
          <a:xfrm>
            <a:off x="6727453" y="1708368"/>
            <a:ext cx="1860407" cy="643791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17" name="Pentagon 50">
              <a:extLst>
                <a:ext uri="{FF2B5EF4-FFF2-40B4-BE49-F238E27FC236}">
                  <a16:creationId xmlns:a16="http://schemas.microsoft.com/office/drawing/2014/main" id="{FF0E6825-4A6C-4DE8-834A-5F7FAAD6244F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9" name="Group 51">
              <a:extLst>
                <a:ext uri="{FF2B5EF4-FFF2-40B4-BE49-F238E27FC236}">
                  <a16:creationId xmlns:a16="http://schemas.microsoft.com/office/drawing/2014/main" id="{4DB7899C-7D5B-44F8-9E4F-C968D6134D46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20" name="Pentagon 52">
                <a:extLst>
                  <a:ext uri="{FF2B5EF4-FFF2-40B4-BE49-F238E27FC236}">
                    <a16:creationId xmlns:a16="http://schemas.microsoft.com/office/drawing/2014/main" id="{E485E240-AF0E-4677-89F8-053FA1FB5B10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Subtitle 2">
                <a:extLst>
                  <a:ext uri="{FF2B5EF4-FFF2-40B4-BE49-F238E27FC236}">
                    <a16:creationId xmlns:a16="http://schemas.microsoft.com/office/drawing/2014/main" id="{1E28C4F3-2CB3-4299-8FD2-DACFD70FD9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6" y="1586315"/>
                <a:ext cx="1373386" cy="699027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delete</a:t>
                </a: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函数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2DD01B4E-D21B-48D0-B0EC-B7B1A680C955}"/>
              </a:ext>
            </a:extLst>
          </p:cNvPr>
          <p:cNvGrpSpPr/>
          <p:nvPr/>
        </p:nvGrpSpPr>
        <p:grpSpPr>
          <a:xfrm>
            <a:off x="116034" y="1811229"/>
            <a:ext cx="1819296" cy="650161"/>
            <a:chOff x="1593021" y="1409888"/>
            <a:chExt cx="1558676" cy="737331"/>
          </a:xfrm>
          <a:solidFill>
            <a:schemeClr val="tx1"/>
          </a:solidFill>
        </p:grpSpPr>
        <p:sp>
          <p:nvSpPr>
            <p:cNvPr id="10" name="Pentagon 50">
              <a:extLst>
                <a:ext uri="{FF2B5EF4-FFF2-40B4-BE49-F238E27FC236}">
                  <a16:creationId xmlns:a16="http://schemas.microsoft.com/office/drawing/2014/main" id="{684B03BC-9679-4DF4-9DA9-B896A56CC098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1" name="Group 51">
              <a:extLst>
                <a:ext uri="{FF2B5EF4-FFF2-40B4-BE49-F238E27FC236}">
                  <a16:creationId xmlns:a16="http://schemas.microsoft.com/office/drawing/2014/main" id="{CA351B5D-D98F-47F3-910C-1181144D44B5}"/>
                </a:ext>
              </a:extLst>
            </p:cNvPr>
            <p:cNvGrpSpPr/>
            <p:nvPr/>
          </p:nvGrpSpPr>
          <p:grpSpPr>
            <a:xfrm>
              <a:off x="1593021" y="1409889"/>
              <a:ext cx="1558676" cy="737330"/>
              <a:chOff x="1654905" y="1478227"/>
              <a:chExt cx="1654161" cy="832739"/>
            </a:xfrm>
            <a:grpFill/>
          </p:grpSpPr>
          <p:sp>
            <p:nvSpPr>
              <p:cNvPr id="14" name="Pentagon 52">
                <a:extLst>
                  <a:ext uri="{FF2B5EF4-FFF2-40B4-BE49-F238E27FC236}">
                    <a16:creationId xmlns:a16="http://schemas.microsoft.com/office/drawing/2014/main" id="{8FBACE9B-5B78-45A4-B58D-A836A4F08C96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90BACBBE-DB94-4D26-BBAF-D292950BA5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4905" y="1590079"/>
                <a:ext cx="1508870" cy="699028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Append</a:t>
                </a: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函数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grpSp>
        <p:nvGrpSpPr>
          <p:cNvPr id="22" name="Group 9">
            <a:extLst>
              <a:ext uri="{FF2B5EF4-FFF2-40B4-BE49-F238E27FC236}">
                <a16:creationId xmlns:a16="http://schemas.microsoft.com/office/drawing/2014/main" id="{601D543E-EC4A-44BF-B98E-6E64EA7E832D}"/>
              </a:ext>
            </a:extLst>
          </p:cNvPr>
          <p:cNvGrpSpPr/>
          <p:nvPr/>
        </p:nvGrpSpPr>
        <p:grpSpPr>
          <a:xfrm>
            <a:off x="116034" y="2878440"/>
            <a:ext cx="1561846" cy="894570"/>
            <a:chOff x="1593021" y="1409888"/>
            <a:chExt cx="1558676" cy="737331"/>
          </a:xfrm>
          <a:solidFill>
            <a:schemeClr val="tx1"/>
          </a:solidFill>
        </p:grpSpPr>
        <p:sp>
          <p:nvSpPr>
            <p:cNvPr id="23" name="Pentagon 50">
              <a:extLst>
                <a:ext uri="{FF2B5EF4-FFF2-40B4-BE49-F238E27FC236}">
                  <a16:creationId xmlns:a16="http://schemas.microsoft.com/office/drawing/2014/main" id="{C1F63FBB-CBBC-424B-8F3F-6C902B42B238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4" name="Group 51">
              <a:extLst>
                <a:ext uri="{FF2B5EF4-FFF2-40B4-BE49-F238E27FC236}">
                  <a16:creationId xmlns:a16="http://schemas.microsoft.com/office/drawing/2014/main" id="{4843FE74-DFBE-471C-9AEF-EB23D737519F}"/>
                </a:ext>
              </a:extLst>
            </p:cNvPr>
            <p:cNvGrpSpPr/>
            <p:nvPr/>
          </p:nvGrpSpPr>
          <p:grpSpPr>
            <a:xfrm>
              <a:off x="1593021" y="1409889"/>
              <a:ext cx="1558676" cy="737330"/>
              <a:chOff x="1654905" y="1478227"/>
              <a:chExt cx="1654161" cy="832739"/>
            </a:xfrm>
            <a:grpFill/>
          </p:grpSpPr>
          <p:sp>
            <p:nvSpPr>
              <p:cNvPr id="25" name="Pentagon 52">
                <a:extLst>
                  <a:ext uri="{FF2B5EF4-FFF2-40B4-BE49-F238E27FC236}">
                    <a16:creationId xmlns:a16="http://schemas.microsoft.com/office/drawing/2014/main" id="{BE21273A-F803-4478-A741-5CAE25726B5A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" name="Subtitle 2">
                <a:extLst>
                  <a:ext uri="{FF2B5EF4-FFF2-40B4-BE49-F238E27FC236}">
                    <a16:creationId xmlns:a16="http://schemas.microsoft.com/office/drawing/2014/main" id="{B2B9707D-3293-4255-A1F3-FB297C9D89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4905" y="1575968"/>
                <a:ext cx="1387038" cy="620504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插入的同时排序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45013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92277" y="0"/>
            <a:ext cx="0" cy="158299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12"/>
          <p:cNvSpPr txBox="1"/>
          <p:nvPr/>
        </p:nvSpPr>
        <p:spPr>
          <a:xfrm>
            <a:off x="4859930" y="495370"/>
            <a:ext cx="2472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算法设计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9">
            <a:extLst>
              <a:ext uri="{FF2B5EF4-FFF2-40B4-BE49-F238E27FC236}">
                <a16:creationId xmlns:a16="http://schemas.microsoft.com/office/drawing/2014/main" id="{2DD01B4E-D21B-48D0-B0EC-B7B1A680C955}"/>
              </a:ext>
            </a:extLst>
          </p:cNvPr>
          <p:cNvGrpSpPr/>
          <p:nvPr/>
        </p:nvGrpSpPr>
        <p:grpSpPr>
          <a:xfrm>
            <a:off x="-1" y="1721773"/>
            <a:ext cx="1831619" cy="792669"/>
            <a:chOff x="1505120" y="1409885"/>
            <a:chExt cx="1654659" cy="907840"/>
          </a:xfrm>
          <a:solidFill>
            <a:schemeClr val="tx1"/>
          </a:solidFill>
        </p:grpSpPr>
        <p:sp>
          <p:nvSpPr>
            <p:cNvPr id="10" name="Pentagon 50">
              <a:extLst>
                <a:ext uri="{FF2B5EF4-FFF2-40B4-BE49-F238E27FC236}">
                  <a16:creationId xmlns:a16="http://schemas.microsoft.com/office/drawing/2014/main" id="{684B03BC-9679-4DF4-9DA9-B896A56CC098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1" name="Group 51">
              <a:extLst>
                <a:ext uri="{FF2B5EF4-FFF2-40B4-BE49-F238E27FC236}">
                  <a16:creationId xmlns:a16="http://schemas.microsoft.com/office/drawing/2014/main" id="{CA351B5D-D98F-47F3-910C-1181144D44B5}"/>
                </a:ext>
              </a:extLst>
            </p:cNvPr>
            <p:cNvGrpSpPr/>
            <p:nvPr/>
          </p:nvGrpSpPr>
          <p:grpSpPr>
            <a:xfrm>
              <a:off x="1505120" y="1409885"/>
              <a:ext cx="1654659" cy="907840"/>
              <a:chOff x="1561621" y="1478225"/>
              <a:chExt cx="1756025" cy="1025313"/>
            </a:xfrm>
            <a:grpFill/>
          </p:grpSpPr>
          <p:sp>
            <p:nvSpPr>
              <p:cNvPr id="14" name="Pentagon 52">
                <a:extLst>
                  <a:ext uri="{FF2B5EF4-FFF2-40B4-BE49-F238E27FC236}">
                    <a16:creationId xmlns:a16="http://schemas.microsoft.com/office/drawing/2014/main" id="{8FBACE9B-5B78-45A4-B58D-A836A4F08C96}"/>
                  </a:ext>
                </a:extLst>
              </p:cNvPr>
              <p:cNvSpPr/>
              <p:nvPr/>
            </p:nvSpPr>
            <p:spPr>
              <a:xfrm>
                <a:off x="1561621" y="1478226"/>
                <a:ext cx="1756025" cy="1025312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90BACBBE-DB94-4D26-BBAF-D292950BA5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4261" y="1478225"/>
                <a:ext cx="1198143" cy="510104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Search</a:t>
                </a:r>
              </a:p>
              <a:p>
                <a:pPr marL="0" indent="0">
                  <a:buNone/>
                </a:pPr>
                <a:r>
                  <a:rPr lang="en-US" altLang="zh-CN" sz="2000" b="1" spc="100" dirty="0" err="1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ByName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B880BE2-8EC5-477C-A9FC-FBD769974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8" t="5437" r="8509" b="12492"/>
          <a:stretch/>
        </p:blipFill>
        <p:spPr>
          <a:xfrm>
            <a:off x="1848918" y="1680882"/>
            <a:ext cx="3976919" cy="487231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D2CB1C6-D560-4396-A3C1-A9EB0FAE9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080" y="1943516"/>
            <a:ext cx="5247357" cy="4419114"/>
          </a:xfrm>
          <a:prstGeom prst="rect">
            <a:avLst/>
          </a:prstGeom>
        </p:spPr>
      </p:pic>
      <p:grpSp>
        <p:nvGrpSpPr>
          <p:cNvPr id="22" name="Group 9">
            <a:extLst>
              <a:ext uri="{FF2B5EF4-FFF2-40B4-BE49-F238E27FC236}">
                <a16:creationId xmlns:a16="http://schemas.microsoft.com/office/drawing/2014/main" id="{907A8E1C-F067-49D1-9159-26552925999A}"/>
              </a:ext>
            </a:extLst>
          </p:cNvPr>
          <p:cNvGrpSpPr/>
          <p:nvPr/>
        </p:nvGrpSpPr>
        <p:grpSpPr>
          <a:xfrm>
            <a:off x="6096000" y="1719799"/>
            <a:ext cx="1564884" cy="792669"/>
            <a:chOff x="1505120" y="1409885"/>
            <a:chExt cx="1654659" cy="907840"/>
          </a:xfrm>
          <a:solidFill>
            <a:schemeClr val="tx1"/>
          </a:solidFill>
        </p:grpSpPr>
        <p:sp>
          <p:nvSpPr>
            <p:cNvPr id="23" name="Pentagon 50">
              <a:extLst>
                <a:ext uri="{FF2B5EF4-FFF2-40B4-BE49-F238E27FC236}">
                  <a16:creationId xmlns:a16="http://schemas.microsoft.com/office/drawing/2014/main" id="{17332B2C-762F-44AC-A037-73BE8B500E3C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4" name="Group 51">
              <a:extLst>
                <a:ext uri="{FF2B5EF4-FFF2-40B4-BE49-F238E27FC236}">
                  <a16:creationId xmlns:a16="http://schemas.microsoft.com/office/drawing/2014/main" id="{2EAA68F3-EC2B-4E23-A2DA-055F8211D839}"/>
                </a:ext>
              </a:extLst>
            </p:cNvPr>
            <p:cNvGrpSpPr/>
            <p:nvPr/>
          </p:nvGrpSpPr>
          <p:grpSpPr>
            <a:xfrm>
              <a:off x="1505120" y="1409885"/>
              <a:ext cx="1654659" cy="907840"/>
              <a:chOff x="1561621" y="1478225"/>
              <a:chExt cx="1756025" cy="1025313"/>
            </a:xfrm>
            <a:grpFill/>
          </p:grpSpPr>
          <p:sp>
            <p:nvSpPr>
              <p:cNvPr id="25" name="Pentagon 52">
                <a:extLst>
                  <a:ext uri="{FF2B5EF4-FFF2-40B4-BE49-F238E27FC236}">
                    <a16:creationId xmlns:a16="http://schemas.microsoft.com/office/drawing/2014/main" id="{5F106FA5-7A61-4A9D-B7B7-44B4E2992510}"/>
                  </a:ext>
                </a:extLst>
              </p:cNvPr>
              <p:cNvSpPr/>
              <p:nvPr/>
            </p:nvSpPr>
            <p:spPr>
              <a:xfrm>
                <a:off x="1561621" y="1478226"/>
                <a:ext cx="1756025" cy="1025312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" name="Subtitle 2">
                <a:extLst>
                  <a:ext uri="{FF2B5EF4-FFF2-40B4-BE49-F238E27FC236}">
                    <a16:creationId xmlns:a16="http://schemas.microsoft.com/office/drawing/2014/main" id="{98951A97-BBF3-4C14-963C-185DF7D0F3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4261" y="1478225"/>
                <a:ext cx="1198143" cy="510104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Search</a:t>
                </a:r>
              </a:p>
              <a:p>
                <a:pPr marL="0" indent="0">
                  <a:buNone/>
                </a:pPr>
                <a:r>
                  <a:rPr lang="en-US" altLang="zh-CN" sz="2000" b="1" spc="100" dirty="0" err="1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ByArea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05945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3152" y="3481389"/>
            <a:ext cx="3828848" cy="33766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23814"/>
            <a:ext cx="4498733" cy="34575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7914"/>
          <a:stretch/>
        </p:blipFill>
        <p:spPr>
          <a:xfrm>
            <a:off x="-1" y="3481389"/>
            <a:ext cx="4478215" cy="337661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70276" y="23814"/>
            <a:ext cx="3821723" cy="34575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73" r="22399"/>
          <a:stretch/>
        </p:blipFill>
        <p:spPr>
          <a:xfrm>
            <a:off x="4478215" y="23814"/>
            <a:ext cx="3859529" cy="683418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263909" y="25732"/>
            <a:ext cx="6134101" cy="5117797"/>
            <a:chOff x="3640016" y="-1"/>
            <a:chExt cx="4953001" cy="4625230"/>
          </a:xfrm>
          <a:solidFill>
            <a:srgbClr val="6EA049">
              <a:alpha val="73000"/>
            </a:srgbClr>
          </a:solidFill>
        </p:grpSpPr>
        <p:sp>
          <p:nvSpPr>
            <p:cNvPr id="5" name="矩形 4"/>
            <p:cNvSpPr/>
            <p:nvPr/>
          </p:nvSpPr>
          <p:spPr>
            <a:xfrm>
              <a:off x="3640016" y="-1"/>
              <a:ext cx="4911969" cy="30597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3640016" y="3050821"/>
              <a:ext cx="4953001" cy="1574408"/>
            </a:xfrm>
            <a:custGeom>
              <a:avLst/>
              <a:gdLst>
                <a:gd name="connsiteX0" fmla="*/ 0 w 4841631"/>
                <a:gd name="connsiteY0" fmla="*/ 1406770 h 1406770"/>
                <a:gd name="connsiteX1" fmla="*/ 2420816 w 4841631"/>
                <a:gd name="connsiteY1" fmla="*/ 0 h 1406770"/>
                <a:gd name="connsiteX2" fmla="*/ 4841631 w 4841631"/>
                <a:gd name="connsiteY2" fmla="*/ 1406770 h 1406770"/>
                <a:gd name="connsiteX3" fmla="*/ 0 w 4841631"/>
                <a:gd name="connsiteY3" fmla="*/ 1406770 h 1406770"/>
                <a:gd name="connsiteX0" fmla="*/ 0 w 4853354"/>
                <a:gd name="connsiteY0" fmla="*/ 1441939 h 1441939"/>
                <a:gd name="connsiteX1" fmla="*/ 2432539 w 4853354"/>
                <a:gd name="connsiteY1" fmla="*/ 0 h 1441939"/>
                <a:gd name="connsiteX2" fmla="*/ 4853354 w 4853354"/>
                <a:gd name="connsiteY2" fmla="*/ 1406770 h 1441939"/>
                <a:gd name="connsiteX3" fmla="*/ 0 w 4853354"/>
                <a:gd name="connsiteY3" fmla="*/ 1441939 h 1441939"/>
                <a:gd name="connsiteX0" fmla="*/ 0 w 4900246"/>
                <a:gd name="connsiteY0" fmla="*/ 1441939 h 1441939"/>
                <a:gd name="connsiteX1" fmla="*/ 2432539 w 4900246"/>
                <a:gd name="connsiteY1" fmla="*/ 0 h 1441939"/>
                <a:gd name="connsiteX2" fmla="*/ 4900246 w 4900246"/>
                <a:gd name="connsiteY2" fmla="*/ 1406770 h 1441939"/>
                <a:gd name="connsiteX3" fmla="*/ 0 w 4900246"/>
                <a:gd name="connsiteY3" fmla="*/ 1441939 h 1441939"/>
                <a:gd name="connsiteX0" fmla="*/ 0 w 4923692"/>
                <a:gd name="connsiteY0" fmla="*/ 1395047 h 1406770"/>
                <a:gd name="connsiteX1" fmla="*/ 2455985 w 4923692"/>
                <a:gd name="connsiteY1" fmla="*/ 0 h 1406770"/>
                <a:gd name="connsiteX2" fmla="*/ 4923692 w 4923692"/>
                <a:gd name="connsiteY2" fmla="*/ 1406770 h 1406770"/>
                <a:gd name="connsiteX3" fmla="*/ 0 w 4923692"/>
                <a:gd name="connsiteY3" fmla="*/ 1395047 h 1406770"/>
                <a:gd name="connsiteX0" fmla="*/ 0 w 4913532"/>
                <a:gd name="connsiteY0" fmla="*/ 1435687 h 1435687"/>
                <a:gd name="connsiteX1" fmla="*/ 2445825 w 4913532"/>
                <a:gd name="connsiteY1" fmla="*/ 0 h 1435687"/>
                <a:gd name="connsiteX2" fmla="*/ 4913532 w 4913532"/>
                <a:gd name="connsiteY2" fmla="*/ 1406770 h 1435687"/>
                <a:gd name="connsiteX3" fmla="*/ 0 w 4913532"/>
                <a:gd name="connsiteY3" fmla="*/ 1435687 h 1435687"/>
                <a:gd name="connsiteX0" fmla="*/ 0 w 4928772"/>
                <a:gd name="connsiteY0" fmla="*/ 1435687 h 1435687"/>
                <a:gd name="connsiteX1" fmla="*/ 2461065 w 4928772"/>
                <a:gd name="connsiteY1" fmla="*/ 0 h 1435687"/>
                <a:gd name="connsiteX2" fmla="*/ 4928772 w 4928772"/>
                <a:gd name="connsiteY2" fmla="*/ 1406770 h 1435687"/>
                <a:gd name="connsiteX3" fmla="*/ 0 w 4928772"/>
                <a:gd name="connsiteY3" fmla="*/ 1435687 h 1435687"/>
                <a:gd name="connsiteX0" fmla="*/ 0 w 4944012"/>
                <a:gd name="connsiteY0" fmla="*/ 1435687 h 1435687"/>
                <a:gd name="connsiteX1" fmla="*/ 2476305 w 4944012"/>
                <a:gd name="connsiteY1" fmla="*/ 0 h 1435687"/>
                <a:gd name="connsiteX2" fmla="*/ 4944012 w 4944012"/>
                <a:gd name="connsiteY2" fmla="*/ 1406770 h 1435687"/>
                <a:gd name="connsiteX3" fmla="*/ 0 w 4944012"/>
                <a:gd name="connsiteY3" fmla="*/ 1435687 h 1435687"/>
                <a:gd name="connsiteX0" fmla="*/ 0 w 4782103"/>
                <a:gd name="connsiteY0" fmla="*/ 1435687 h 1461988"/>
                <a:gd name="connsiteX1" fmla="*/ 2476305 w 4782103"/>
                <a:gd name="connsiteY1" fmla="*/ 0 h 1461988"/>
                <a:gd name="connsiteX2" fmla="*/ 4782103 w 4782103"/>
                <a:gd name="connsiteY2" fmla="*/ 1461988 h 1461988"/>
                <a:gd name="connsiteX3" fmla="*/ 0 w 4782103"/>
                <a:gd name="connsiteY3" fmla="*/ 1435687 h 1461988"/>
                <a:gd name="connsiteX0" fmla="*/ 0 w 4828362"/>
                <a:gd name="connsiteY0" fmla="*/ 1435687 h 1450944"/>
                <a:gd name="connsiteX1" fmla="*/ 2476305 w 4828362"/>
                <a:gd name="connsiteY1" fmla="*/ 0 h 1450944"/>
                <a:gd name="connsiteX2" fmla="*/ 4828362 w 4828362"/>
                <a:gd name="connsiteY2" fmla="*/ 1450944 h 1450944"/>
                <a:gd name="connsiteX3" fmla="*/ 0 w 4828362"/>
                <a:gd name="connsiteY3" fmla="*/ 1435687 h 1450944"/>
                <a:gd name="connsiteX0" fmla="*/ 0 w 4805232"/>
                <a:gd name="connsiteY0" fmla="*/ 1468818 h 1468818"/>
                <a:gd name="connsiteX1" fmla="*/ 2453175 w 4805232"/>
                <a:gd name="connsiteY1" fmla="*/ 0 h 1468818"/>
                <a:gd name="connsiteX2" fmla="*/ 4805232 w 4805232"/>
                <a:gd name="connsiteY2" fmla="*/ 1450944 h 1468818"/>
                <a:gd name="connsiteX3" fmla="*/ 0 w 4805232"/>
                <a:gd name="connsiteY3" fmla="*/ 1468818 h 1468818"/>
                <a:gd name="connsiteX0" fmla="*/ 0 w 4816797"/>
                <a:gd name="connsiteY0" fmla="*/ 1468818 h 1468818"/>
                <a:gd name="connsiteX1" fmla="*/ 2464740 w 4816797"/>
                <a:gd name="connsiteY1" fmla="*/ 0 h 1468818"/>
                <a:gd name="connsiteX2" fmla="*/ 4816797 w 4816797"/>
                <a:gd name="connsiteY2" fmla="*/ 1450944 h 1468818"/>
                <a:gd name="connsiteX3" fmla="*/ 0 w 4816797"/>
                <a:gd name="connsiteY3" fmla="*/ 1468818 h 1468818"/>
                <a:gd name="connsiteX0" fmla="*/ 0 w 4839927"/>
                <a:gd name="connsiteY0" fmla="*/ 1468818 h 1473032"/>
                <a:gd name="connsiteX1" fmla="*/ 2464740 w 4839927"/>
                <a:gd name="connsiteY1" fmla="*/ 0 h 1473032"/>
                <a:gd name="connsiteX2" fmla="*/ 4839927 w 4839927"/>
                <a:gd name="connsiteY2" fmla="*/ 1473032 h 1473032"/>
                <a:gd name="connsiteX3" fmla="*/ 0 w 4839927"/>
                <a:gd name="connsiteY3" fmla="*/ 1468818 h 1473032"/>
                <a:gd name="connsiteX0" fmla="*/ 0 w 4886186"/>
                <a:gd name="connsiteY0" fmla="*/ 1468818 h 1473032"/>
                <a:gd name="connsiteX1" fmla="*/ 2510999 w 4886186"/>
                <a:gd name="connsiteY1" fmla="*/ 0 h 1473032"/>
                <a:gd name="connsiteX2" fmla="*/ 4886186 w 4886186"/>
                <a:gd name="connsiteY2" fmla="*/ 1473032 h 1473032"/>
                <a:gd name="connsiteX3" fmla="*/ 0 w 4886186"/>
                <a:gd name="connsiteY3" fmla="*/ 1468818 h 1473032"/>
                <a:gd name="connsiteX0" fmla="*/ 0 w 4886186"/>
                <a:gd name="connsiteY0" fmla="*/ 1483175 h 1483175"/>
                <a:gd name="connsiteX1" fmla="*/ 2510999 w 4886186"/>
                <a:gd name="connsiteY1" fmla="*/ 0 h 1483175"/>
                <a:gd name="connsiteX2" fmla="*/ 4886186 w 4886186"/>
                <a:gd name="connsiteY2" fmla="*/ 1473032 h 1483175"/>
                <a:gd name="connsiteX3" fmla="*/ 0 w 4886186"/>
                <a:gd name="connsiteY3" fmla="*/ 1483175 h 148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6186" h="1483175">
                  <a:moveTo>
                    <a:pt x="0" y="1483175"/>
                  </a:moveTo>
                  <a:lnTo>
                    <a:pt x="2510999" y="0"/>
                  </a:lnTo>
                  <a:lnTo>
                    <a:pt x="4886186" y="1473032"/>
                  </a:lnTo>
                  <a:lnTo>
                    <a:pt x="0" y="148317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4893394" y="1752601"/>
            <a:ext cx="39174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成果展示</a:t>
            </a:r>
            <a:endParaRPr lang="zh-CN" altLang="en-US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6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11160"/>
            <a:ext cx="12192000" cy="1346125"/>
            <a:chOff x="-1" y="-41200"/>
            <a:chExt cx="12192000" cy="1346125"/>
          </a:xfrm>
        </p:grpSpPr>
        <p:sp>
          <p:nvSpPr>
            <p:cNvPr id="33" name="矩形 32"/>
            <p:cNvSpPr/>
            <p:nvPr/>
          </p:nvSpPr>
          <p:spPr>
            <a:xfrm>
              <a:off x="-1" y="-17718"/>
              <a:ext cx="12192000" cy="130234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12"/>
            <p:cNvSpPr txBox="1"/>
            <p:nvPr/>
          </p:nvSpPr>
          <p:spPr>
            <a:xfrm>
              <a:off x="5080348" y="377727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+mj-lt"/>
                </a:rPr>
                <a:t>成果展示</a:t>
              </a:r>
              <a:endParaRPr 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4" name="直角三角形 63"/>
            <p:cNvSpPr/>
            <p:nvPr/>
          </p:nvSpPr>
          <p:spPr>
            <a:xfrm rot="10800000">
              <a:off x="10410100" y="-1"/>
              <a:ext cx="1781899" cy="130234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直角三角形 64"/>
            <p:cNvSpPr/>
            <p:nvPr/>
          </p:nvSpPr>
          <p:spPr>
            <a:xfrm>
              <a:off x="0" y="-41200"/>
              <a:ext cx="1781908" cy="134612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Group 9">
            <a:extLst>
              <a:ext uri="{FF2B5EF4-FFF2-40B4-BE49-F238E27FC236}">
                <a16:creationId xmlns:a16="http://schemas.microsoft.com/office/drawing/2014/main" id="{C71B98D2-7B2E-4945-A03D-E5F128F68ADF}"/>
              </a:ext>
            </a:extLst>
          </p:cNvPr>
          <p:cNvGrpSpPr/>
          <p:nvPr/>
        </p:nvGrpSpPr>
        <p:grpSpPr>
          <a:xfrm>
            <a:off x="527688" y="1520588"/>
            <a:ext cx="1434277" cy="643791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9" name="Pentagon 50">
              <a:extLst>
                <a:ext uri="{FF2B5EF4-FFF2-40B4-BE49-F238E27FC236}">
                  <a16:creationId xmlns:a16="http://schemas.microsoft.com/office/drawing/2014/main" id="{FAEA19BD-73B9-46F6-93A3-1AE73DDF59DC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0" name="Group 51">
              <a:extLst>
                <a:ext uri="{FF2B5EF4-FFF2-40B4-BE49-F238E27FC236}">
                  <a16:creationId xmlns:a16="http://schemas.microsoft.com/office/drawing/2014/main" id="{9CA0C706-D125-4A1D-95BA-253A4670E2FE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11" name="Pentagon 52">
                <a:extLst>
                  <a:ext uri="{FF2B5EF4-FFF2-40B4-BE49-F238E27FC236}">
                    <a16:creationId xmlns:a16="http://schemas.microsoft.com/office/drawing/2014/main" id="{64867B1F-0D9F-4436-849F-6921E2C52F75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8D931CD1-AB19-47B7-ADC4-CB2BC2667B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6" y="1586315"/>
                <a:ext cx="1373386" cy="699027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主界面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6B7FB69-81A1-4D50-B36A-DA4CC45FB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338" y="1441854"/>
            <a:ext cx="7665855" cy="523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8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11160"/>
            <a:ext cx="12192000" cy="1346125"/>
            <a:chOff x="-1" y="-41200"/>
            <a:chExt cx="12192000" cy="1346125"/>
          </a:xfrm>
        </p:grpSpPr>
        <p:sp>
          <p:nvSpPr>
            <p:cNvPr id="33" name="矩形 32"/>
            <p:cNvSpPr/>
            <p:nvPr/>
          </p:nvSpPr>
          <p:spPr>
            <a:xfrm>
              <a:off x="-1" y="-17718"/>
              <a:ext cx="12192000" cy="130234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12"/>
            <p:cNvSpPr txBox="1"/>
            <p:nvPr/>
          </p:nvSpPr>
          <p:spPr>
            <a:xfrm>
              <a:off x="5080348" y="377727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+mj-lt"/>
                </a:rPr>
                <a:t>成果展示</a:t>
              </a:r>
              <a:endParaRPr 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4" name="直角三角形 63"/>
            <p:cNvSpPr/>
            <p:nvPr/>
          </p:nvSpPr>
          <p:spPr>
            <a:xfrm rot="10800000">
              <a:off x="10410100" y="-1"/>
              <a:ext cx="1781899" cy="130234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直角三角形 64"/>
            <p:cNvSpPr/>
            <p:nvPr/>
          </p:nvSpPr>
          <p:spPr>
            <a:xfrm>
              <a:off x="0" y="-41200"/>
              <a:ext cx="1781908" cy="134612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Group 9">
            <a:extLst>
              <a:ext uri="{FF2B5EF4-FFF2-40B4-BE49-F238E27FC236}">
                <a16:creationId xmlns:a16="http://schemas.microsoft.com/office/drawing/2014/main" id="{5CCCF405-5409-4C5C-ABB5-F18403ECF4B2}"/>
              </a:ext>
            </a:extLst>
          </p:cNvPr>
          <p:cNvGrpSpPr/>
          <p:nvPr/>
        </p:nvGrpSpPr>
        <p:grpSpPr>
          <a:xfrm>
            <a:off x="509932" y="1663406"/>
            <a:ext cx="2082348" cy="1302345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8" name="Pentagon 50">
              <a:extLst>
                <a:ext uri="{FF2B5EF4-FFF2-40B4-BE49-F238E27FC236}">
                  <a16:creationId xmlns:a16="http://schemas.microsoft.com/office/drawing/2014/main" id="{237228AD-76D7-4CEA-B707-D5FAC6CBD60B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9" name="Group 51">
              <a:extLst>
                <a:ext uri="{FF2B5EF4-FFF2-40B4-BE49-F238E27FC236}">
                  <a16:creationId xmlns:a16="http://schemas.microsoft.com/office/drawing/2014/main" id="{70209E20-6C0F-4FDC-8534-890ADDB01EF4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10" name="Pentagon 52">
                <a:extLst>
                  <a:ext uri="{FF2B5EF4-FFF2-40B4-BE49-F238E27FC236}">
                    <a16:creationId xmlns:a16="http://schemas.microsoft.com/office/drawing/2014/main" id="{4D459B4C-9269-4D68-878A-FEBAF0D19DB4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991E5178-0107-47B6-931B-141FD76FF4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7" y="1586315"/>
                <a:ext cx="1209668" cy="623486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当密码本为空时选</a:t>
                </a: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2</a:t>
                </a: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查看密码本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id="{C199424F-014F-4716-AB79-BD0CEBDDAC7B}"/>
              </a:ext>
            </a:extLst>
          </p:cNvPr>
          <p:cNvGrpSpPr/>
          <p:nvPr/>
        </p:nvGrpSpPr>
        <p:grpSpPr>
          <a:xfrm>
            <a:off x="431513" y="4088489"/>
            <a:ext cx="1983214" cy="1193725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16" name="Pentagon 50">
              <a:extLst>
                <a:ext uri="{FF2B5EF4-FFF2-40B4-BE49-F238E27FC236}">
                  <a16:creationId xmlns:a16="http://schemas.microsoft.com/office/drawing/2014/main" id="{111393A6-7002-48B8-9CA9-7CDEF38C2C55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7" name="Group 51">
              <a:extLst>
                <a:ext uri="{FF2B5EF4-FFF2-40B4-BE49-F238E27FC236}">
                  <a16:creationId xmlns:a16="http://schemas.microsoft.com/office/drawing/2014/main" id="{CC380C47-35B8-4E92-98FA-BE2FB8B0644E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18" name="Pentagon 52">
                <a:extLst>
                  <a:ext uri="{FF2B5EF4-FFF2-40B4-BE49-F238E27FC236}">
                    <a16:creationId xmlns:a16="http://schemas.microsoft.com/office/drawing/2014/main" id="{8FD2F288-564D-4C5B-877C-9F689CB67146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" name="Subtitle 2">
                <a:extLst>
                  <a:ext uri="{FF2B5EF4-FFF2-40B4-BE49-F238E27FC236}">
                    <a16:creationId xmlns:a16="http://schemas.microsoft.com/office/drawing/2014/main" id="{3AB33096-4595-4FE5-9D8E-A7A1AA52C7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7" y="1586315"/>
                <a:ext cx="1209668" cy="623486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选择</a:t>
                </a: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1</a:t>
                </a: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添加新的账号</a:t>
                </a: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123456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C01732C2-0EC5-46B8-96D9-D4A6D3021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942"/>
          <a:stretch/>
        </p:blipFill>
        <p:spPr>
          <a:xfrm>
            <a:off x="2758685" y="1379084"/>
            <a:ext cx="6674630" cy="158666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C363D2E-2FCE-4092-8712-6DAAAA176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685" y="3171086"/>
            <a:ext cx="7131285" cy="361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2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11160"/>
            <a:ext cx="12192000" cy="1346125"/>
            <a:chOff x="-1" y="-41200"/>
            <a:chExt cx="12192000" cy="1346125"/>
          </a:xfrm>
        </p:grpSpPr>
        <p:sp>
          <p:nvSpPr>
            <p:cNvPr id="33" name="矩形 32"/>
            <p:cNvSpPr/>
            <p:nvPr/>
          </p:nvSpPr>
          <p:spPr>
            <a:xfrm>
              <a:off x="-1" y="-17718"/>
              <a:ext cx="12192000" cy="130234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12"/>
            <p:cNvSpPr txBox="1"/>
            <p:nvPr/>
          </p:nvSpPr>
          <p:spPr>
            <a:xfrm>
              <a:off x="5080348" y="377727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+mj-lt"/>
                </a:rPr>
                <a:t>成果展示</a:t>
              </a:r>
              <a:endParaRPr 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4" name="直角三角形 63"/>
            <p:cNvSpPr/>
            <p:nvPr/>
          </p:nvSpPr>
          <p:spPr>
            <a:xfrm rot="10800000">
              <a:off x="10410100" y="-1"/>
              <a:ext cx="1781899" cy="130234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直角三角形 64"/>
            <p:cNvSpPr/>
            <p:nvPr/>
          </p:nvSpPr>
          <p:spPr>
            <a:xfrm>
              <a:off x="0" y="-41200"/>
              <a:ext cx="1781908" cy="134612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Group 9">
            <a:extLst>
              <a:ext uri="{FF2B5EF4-FFF2-40B4-BE49-F238E27FC236}">
                <a16:creationId xmlns:a16="http://schemas.microsoft.com/office/drawing/2014/main" id="{6845B20A-175E-4DC3-A03C-B77A76198F56}"/>
              </a:ext>
            </a:extLst>
          </p:cNvPr>
          <p:cNvGrpSpPr/>
          <p:nvPr/>
        </p:nvGrpSpPr>
        <p:grpSpPr>
          <a:xfrm>
            <a:off x="216581" y="1358447"/>
            <a:ext cx="1983214" cy="1193725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8" name="Pentagon 50">
              <a:extLst>
                <a:ext uri="{FF2B5EF4-FFF2-40B4-BE49-F238E27FC236}">
                  <a16:creationId xmlns:a16="http://schemas.microsoft.com/office/drawing/2014/main" id="{0204078B-8785-4FC3-95B4-179185459F1E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9" name="Group 51">
              <a:extLst>
                <a:ext uri="{FF2B5EF4-FFF2-40B4-BE49-F238E27FC236}">
                  <a16:creationId xmlns:a16="http://schemas.microsoft.com/office/drawing/2014/main" id="{BCDE1A23-A1F9-43F3-B52A-D447EAB4714E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10" name="Pentagon 52">
                <a:extLst>
                  <a:ext uri="{FF2B5EF4-FFF2-40B4-BE49-F238E27FC236}">
                    <a16:creationId xmlns:a16="http://schemas.microsoft.com/office/drawing/2014/main" id="{450BE6C7-9091-45CC-A193-3DE8536D9160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4357D5F4-0319-40F9-8BF1-8C311DB3DD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7" y="1586315"/>
                <a:ext cx="1209668" cy="623486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选择</a:t>
                </a: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1</a:t>
                </a: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添加新的账号</a:t>
                </a: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12345</a:t>
                </a: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0EA425-40F0-4C49-97AA-F89681FAE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447" y="1930896"/>
            <a:ext cx="7396457" cy="4333024"/>
          </a:xfrm>
          <a:prstGeom prst="rect">
            <a:avLst/>
          </a:prstGeom>
        </p:spPr>
      </p:pic>
      <p:grpSp>
        <p:nvGrpSpPr>
          <p:cNvPr id="15" name="Group 9">
            <a:extLst>
              <a:ext uri="{FF2B5EF4-FFF2-40B4-BE49-F238E27FC236}">
                <a16:creationId xmlns:a16="http://schemas.microsoft.com/office/drawing/2014/main" id="{F6E113DD-F8D6-471D-834B-0108DAB0DA05}"/>
              </a:ext>
            </a:extLst>
          </p:cNvPr>
          <p:cNvGrpSpPr/>
          <p:nvPr/>
        </p:nvGrpSpPr>
        <p:grpSpPr>
          <a:xfrm>
            <a:off x="216581" y="2832138"/>
            <a:ext cx="1718751" cy="967506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16" name="Pentagon 50">
              <a:extLst>
                <a:ext uri="{FF2B5EF4-FFF2-40B4-BE49-F238E27FC236}">
                  <a16:creationId xmlns:a16="http://schemas.microsoft.com/office/drawing/2014/main" id="{63FC6C7C-ADA5-4D41-9962-FBA43E2C0848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7" name="Group 51">
              <a:extLst>
                <a:ext uri="{FF2B5EF4-FFF2-40B4-BE49-F238E27FC236}">
                  <a16:creationId xmlns:a16="http://schemas.microsoft.com/office/drawing/2014/main" id="{3339EA3C-F80E-4A13-848B-8C519EC27D16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18" name="Pentagon 52">
                <a:extLst>
                  <a:ext uri="{FF2B5EF4-FFF2-40B4-BE49-F238E27FC236}">
                    <a16:creationId xmlns:a16="http://schemas.microsoft.com/office/drawing/2014/main" id="{8E35CAC2-D0F5-4201-8144-6C866F25AC25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" name="Subtitle 2">
                <a:extLst>
                  <a:ext uri="{FF2B5EF4-FFF2-40B4-BE49-F238E27FC236}">
                    <a16:creationId xmlns:a16="http://schemas.microsoft.com/office/drawing/2014/main" id="{A3D8A9CC-E188-4AC9-9490-B885CB339D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7" y="1586315"/>
                <a:ext cx="1209668" cy="623486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再次查看密码本</a:t>
                </a:r>
                <a:endParaRPr lang="en-US" altLang="zh-CN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grpSp>
        <p:nvGrpSpPr>
          <p:cNvPr id="20" name="Group 9">
            <a:extLst>
              <a:ext uri="{FF2B5EF4-FFF2-40B4-BE49-F238E27FC236}">
                <a16:creationId xmlns:a16="http://schemas.microsoft.com/office/drawing/2014/main" id="{68224E6E-73E9-4A9F-9B89-01F690B8F95B}"/>
              </a:ext>
            </a:extLst>
          </p:cNvPr>
          <p:cNvGrpSpPr/>
          <p:nvPr/>
        </p:nvGrpSpPr>
        <p:grpSpPr>
          <a:xfrm>
            <a:off x="216582" y="4183022"/>
            <a:ext cx="2162634" cy="1302345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21" name="Pentagon 50">
              <a:extLst>
                <a:ext uri="{FF2B5EF4-FFF2-40B4-BE49-F238E27FC236}">
                  <a16:creationId xmlns:a16="http://schemas.microsoft.com/office/drawing/2014/main" id="{6AC5049F-4F1A-4A26-8A36-7FB06D251363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2" name="Group 51">
              <a:extLst>
                <a:ext uri="{FF2B5EF4-FFF2-40B4-BE49-F238E27FC236}">
                  <a16:creationId xmlns:a16="http://schemas.microsoft.com/office/drawing/2014/main" id="{2CBB68FD-9A53-44D9-909B-CBFF3CFD7B61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23" name="Pentagon 52">
                <a:extLst>
                  <a:ext uri="{FF2B5EF4-FFF2-40B4-BE49-F238E27FC236}">
                    <a16:creationId xmlns:a16="http://schemas.microsoft.com/office/drawing/2014/main" id="{7591AAB7-F8D6-4C81-9941-9D3FF0768DB6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Subtitle 2">
                <a:extLst>
                  <a:ext uri="{FF2B5EF4-FFF2-40B4-BE49-F238E27FC236}">
                    <a16:creationId xmlns:a16="http://schemas.microsoft.com/office/drawing/2014/main" id="{E9C6BE86-E11B-4F79-98EB-4BBD7C4938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7" y="1586315"/>
                <a:ext cx="1209668" cy="623486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账号已添加并自动排序</a:t>
                </a:r>
                <a:endParaRPr lang="en-US" altLang="zh-CN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811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11160"/>
            <a:ext cx="12192000" cy="1346125"/>
            <a:chOff x="-1" y="-41200"/>
            <a:chExt cx="12192000" cy="1346125"/>
          </a:xfrm>
        </p:grpSpPr>
        <p:sp>
          <p:nvSpPr>
            <p:cNvPr id="33" name="矩形 32"/>
            <p:cNvSpPr/>
            <p:nvPr/>
          </p:nvSpPr>
          <p:spPr>
            <a:xfrm>
              <a:off x="-1" y="-17718"/>
              <a:ext cx="12192000" cy="130234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12"/>
            <p:cNvSpPr txBox="1"/>
            <p:nvPr/>
          </p:nvSpPr>
          <p:spPr>
            <a:xfrm>
              <a:off x="5080348" y="377727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+mj-lt"/>
                </a:rPr>
                <a:t>成果展示</a:t>
              </a:r>
              <a:endParaRPr 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4" name="直角三角形 63"/>
            <p:cNvSpPr/>
            <p:nvPr/>
          </p:nvSpPr>
          <p:spPr>
            <a:xfrm rot="10800000">
              <a:off x="10410100" y="-1"/>
              <a:ext cx="1781899" cy="130234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直角三角形 64"/>
            <p:cNvSpPr/>
            <p:nvPr/>
          </p:nvSpPr>
          <p:spPr>
            <a:xfrm>
              <a:off x="0" y="-41200"/>
              <a:ext cx="1781908" cy="134612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661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26985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梯形 1"/>
          <p:cNvSpPr/>
          <p:nvPr/>
        </p:nvSpPr>
        <p:spPr>
          <a:xfrm>
            <a:off x="0" y="11965"/>
            <a:ext cx="9711159" cy="6873020"/>
          </a:xfrm>
          <a:custGeom>
            <a:avLst/>
            <a:gdLst>
              <a:gd name="connsiteX0" fmla="*/ 0 w 7859210"/>
              <a:gd name="connsiteY0" fmla="*/ 6858000 h 6858000"/>
              <a:gd name="connsiteX1" fmla="*/ 1714500 w 7859210"/>
              <a:gd name="connsiteY1" fmla="*/ 0 h 6858000"/>
              <a:gd name="connsiteX2" fmla="*/ 6144710 w 7859210"/>
              <a:gd name="connsiteY2" fmla="*/ 0 h 6858000"/>
              <a:gd name="connsiteX3" fmla="*/ 7859210 w 7859210"/>
              <a:gd name="connsiteY3" fmla="*/ 6858000 h 6858000"/>
              <a:gd name="connsiteX4" fmla="*/ 0 w 7859210"/>
              <a:gd name="connsiteY4" fmla="*/ 6858000 h 6858000"/>
              <a:gd name="connsiteX0" fmla="*/ 0 w 7859210"/>
              <a:gd name="connsiteY0" fmla="*/ 6858000 h 6858000"/>
              <a:gd name="connsiteX1" fmla="*/ 13022 w 7859210"/>
              <a:gd name="connsiteY1" fmla="*/ 11575 h 6858000"/>
              <a:gd name="connsiteX2" fmla="*/ 6144710 w 7859210"/>
              <a:gd name="connsiteY2" fmla="*/ 0 h 6858000"/>
              <a:gd name="connsiteX3" fmla="*/ 7859210 w 7859210"/>
              <a:gd name="connsiteY3" fmla="*/ 6858000 h 6858000"/>
              <a:gd name="connsiteX4" fmla="*/ 0 w 7859210"/>
              <a:gd name="connsiteY4" fmla="*/ 6858000 h 6858000"/>
              <a:gd name="connsiteX0" fmla="*/ 0 w 7859210"/>
              <a:gd name="connsiteY0" fmla="*/ 6858000 h 6858000"/>
              <a:gd name="connsiteX1" fmla="*/ 13022 w 7859210"/>
              <a:gd name="connsiteY1" fmla="*/ 11575 h 6858000"/>
              <a:gd name="connsiteX2" fmla="*/ 4663150 w 7859210"/>
              <a:gd name="connsiteY2" fmla="*/ 0 h 6858000"/>
              <a:gd name="connsiteX3" fmla="*/ 7859210 w 7859210"/>
              <a:gd name="connsiteY3" fmla="*/ 6858000 h 6858000"/>
              <a:gd name="connsiteX4" fmla="*/ 0 w 7859210"/>
              <a:gd name="connsiteY4" fmla="*/ 6858000 h 6858000"/>
              <a:gd name="connsiteX0" fmla="*/ 0 w 9711159"/>
              <a:gd name="connsiteY0" fmla="*/ 6858000 h 6858000"/>
              <a:gd name="connsiteX1" fmla="*/ 13022 w 9711159"/>
              <a:gd name="connsiteY1" fmla="*/ 11575 h 6858000"/>
              <a:gd name="connsiteX2" fmla="*/ 4663150 w 9711159"/>
              <a:gd name="connsiteY2" fmla="*/ 0 h 6858000"/>
              <a:gd name="connsiteX3" fmla="*/ 9711159 w 9711159"/>
              <a:gd name="connsiteY3" fmla="*/ 6858000 h 6858000"/>
              <a:gd name="connsiteX4" fmla="*/ 0 w 971115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1159" h="6858000">
                <a:moveTo>
                  <a:pt x="0" y="6858000"/>
                </a:moveTo>
                <a:cubicBezTo>
                  <a:pt x="4341" y="4575858"/>
                  <a:pt x="8681" y="2293717"/>
                  <a:pt x="13022" y="11575"/>
                </a:cubicBezTo>
                <a:lnTo>
                  <a:pt x="4663150" y="0"/>
                </a:lnTo>
                <a:lnTo>
                  <a:pt x="9711159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>
              <a:alphaModFix amt="9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 rot="19427861">
            <a:off x="6218840" y="-1121482"/>
            <a:ext cx="883491" cy="9139914"/>
          </a:xfrm>
          <a:custGeom>
            <a:avLst/>
            <a:gdLst>
              <a:gd name="connsiteX0" fmla="*/ 0 w 520861"/>
              <a:gd name="connsiteY0" fmla="*/ 0 h 8984986"/>
              <a:gd name="connsiteX1" fmla="*/ 520861 w 520861"/>
              <a:gd name="connsiteY1" fmla="*/ 0 h 8984986"/>
              <a:gd name="connsiteX2" fmla="*/ 520861 w 520861"/>
              <a:gd name="connsiteY2" fmla="*/ 8984986 h 8984986"/>
              <a:gd name="connsiteX3" fmla="*/ 0 w 520861"/>
              <a:gd name="connsiteY3" fmla="*/ 8984986 h 8984986"/>
              <a:gd name="connsiteX4" fmla="*/ 0 w 520861"/>
              <a:gd name="connsiteY4" fmla="*/ 0 h 8984986"/>
              <a:gd name="connsiteX0" fmla="*/ 0 w 520861"/>
              <a:gd name="connsiteY0" fmla="*/ 0 h 8984986"/>
              <a:gd name="connsiteX1" fmla="*/ 507576 w 520861"/>
              <a:gd name="connsiteY1" fmla="*/ 449283 h 8984986"/>
              <a:gd name="connsiteX2" fmla="*/ 520861 w 520861"/>
              <a:gd name="connsiteY2" fmla="*/ 8984986 h 8984986"/>
              <a:gd name="connsiteX3" fmla="*/ 0 w 520861"/>
              <a:gd name="connsiteY3" fmla="*/ 8984986 h 8984986"/>
              <a:gd name="connsiteX4" fmla="*/ 0 w 520861"/>
              <a:gd name="connsiteY4" fmla="*/ 0 h 8984986"/>
              <a:gd name="connsiteX0" fmla="*/ 8185 w 520861"/>
              <a:gd name="connsiteY0" fmla="*/ 0 h 8878587"/>
              <a:gd name="connsiteX1" fmla="*/ 507576 w 520861"/>
              <a:gd name="connsiteY1" fmla="*/ 342884 h 8878587"/>
              <a:gd name="connsiteX2" fmla="*/ 520861 w 520861"/>
              <a:gd name="connsiteY2" fmla="*/ 8878587 h 8878587"/>
              <a:gd name="connsiteX3" fmla="*/ 0 w 520861"/>
              <a:gd name="connsiteY3" fmla="*/ 8878587 h 8878587"/>
              <a:gd name="connsiteX4" fmla="*/ 8185 w 520861"/>
              <a:gd name="connsiteY4" fmla="*/ 0 h 8878587"/>
              <a:gd name="connsiteX0" fmla="*/ 573 w 513249"/>
              <a:gd name="connsiteY0" fmla="*/ 0 h 8878587"/>
              <a:gd name="connsiteX1" fmla="*/ 499964 w 513249"/>
              <a:gd name="connsiteY1" fmla="*/ 342884 h 8878587"/>
              <a:gd name="connsiteX2" fmla="*/ 513249 w 513249"/>
              <a:gd name="connsiteY2" fmla="*/ 8878587 h 8878587"/>
              <a:gd name="connsiteX3" fmla="*/ 3170 w 513249"/>
              <a:gd name="connsiteY3" fmla="*/ 8413126 h 8878587"/>
              <a:gd name="connsiteX4" fmla="*/ 573 w 513249"/>
              <a:gd name="connsiteY4" fmla="*/ 0 h 8878587"/>
              <a:gd name="connsiteX0" fmla="*/ 431 w 513107"/>
              <a:gd name="connsiteY0" fmla="*/ 0 h 8878587"/>
              <a:gd name="connsiteX1" fmla="*/ 499822 w 513107"/>
              <a:gd name="connsiteY1" fmla="*/ 342884 h 8878587"/>
              <a:gd name="connsiteX2" fmla="*/ 513107 w 513107"/>
              <a:gd name="connsiteY2" fmla="*/ 8878587 h 8878587"/>
              <a:gd name="connsiteX3" fmla="*/ 6206 w 513107"/>
              <a:gd name="connsiteY3" fmla="*/ 8487173 h 8878587"/>
              <a:gd name="connsiteX4" fmla="*/ 431 w 513107"/>
              <a:gd name="connsiteY4" fmla="*/ 0 h 8878587"/>
              <a:gd name="connsiteX0" fmla="*/ 204 w 527127"/>
              <a:gd name="connsiteY0" fmla="*/ 0 h 9139914"/>
              <a:gd name="connsiteX1" fmla="*/ 513842 w 527127"/>
              <a:gd name="connsiteY1" fmla="*/ 604211 h 9139914"/>
              <a:gd name="connsiteX2" fmla="*/ 527127 w 527127"/>
              <a:gd name="connsiteY2" fmla="*/ 9139914 h 9139914"/>
              <a:gd name="connsiteX3" fmla="*/ 20226 w 527127"/>
              <a:gd name="connsiteY3" fmla="*/ 8748500 h 9139914"/>
              <a:gd name="connsiteX4" fmla="*/ 204 w 527127"/>
              <a:gd name="connsiteY4" fmla="*/ 0 h 9139914"/>
              <a:gd name="connsiteX0" fmla="*/ 133 w 527056"/>
              <a:gd name="connsiteY0" fmla="*/ 0 h 9139914"/>
              <a:gd name="connsiteX1" fmla="*/ 513771 w 527056"/>
              <a:gd name="connsiteY1" fmla="*/ 604211 h 9139914"/>
              <a:gd name="connsiteX2" fmla="*/ 527056 w 527056"/>
              <a:gd name="connsiteY2" fmla="*/ 9139914 h 9139914"/>
              <a:gd name="connsiteX3" fmla="*/ 34859 w 527056"/>
              <a:gd name="connsiteY3" fmla="*/ 8479661 h 9139914"/>
              <a:gd name="connsiteX4" fmla="*/ 133 w 527056"/>
              <a:gd name="connsiteY4" fmla="*/ 0 h 913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056" h="9139914">
                <a:moveTo>
                  <a:pt x="133" y="0"/>
                </a:moveTo>
                <a:lnTo>
                  <a:pt x="513771" y="604211"/>
                </a:lnTo>
                <a:cubicBezTo>
                  <a:pt x="518199" y="3449445"/>
                  <a:pt x="522628" y="6294680"/>
                  <a:pt x="527056" y="9139914"/>
                </a:cubicBezTo>
                <a:lnTo>
                  <a:pt x="34859" y="8479661"/>
                </a:lnTo>
                <a:cubicBezTo>
                  <a:pt x="37587" y="5520132"/>
                  <a:pt x="-2595" y="2959529"/>
                  <a:pt x="133" y="0"/>
                </a:cubicBezTo>
                <a:close/>
              </a:path>
            </a:pathLst>
          </a:cu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>
            <a:off x="7686535" y="4102421"/>
            <a:ext cx="324092" cy="324092"/>
          </a:xfrm>
          <a:prstGeom prst="hexagon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>
            <a:off x="6498539" y="2586277"/>
            <a:ext cx="324092" cy="324092"/>
          </a:xfrm>
          <a:prstGeom prst="hexagon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六边形 16"/>
          <p:cNvSpPr/>
          <p:nvPr/>
        </p:nvSpPr>
        <p:spPr>
          <a:xfrm>
            <a:off x="5440286" y="1070133"/>
            <a:ext cx="324092" cy="324092"/>
          </a:xfrm>
          <a:prstGeom prst="hexagon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715626" y="970569"/>
            <a:ext cx="36581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</a:rPr>
              <a:t>我们的团队合作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33145" y="1947633"/>
            <a:ext cx="777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Arial Narrow" panose="020B0606020202030204" pitchFamily="34" charset="0"/>
              </a:rPr>
              <a:t>2</a:t>
            </a:r>
            <a:endParaRPr lang="zh-CN" altLang="en-US" sz="8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87927" y="2486713"/>
            <a:ext cx="4030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选题与需求分析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91561" y="396094"/>
            <a:ext cx="777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Arial Narrow" panose="020B0606020202030204" pitchFamily="34" charset="0"/>
              </a:rPr>
              <a:t>1</a:t>
            </a:r>
            <a:endParaRPr lang="zh-CN" altLang="en-US" sz="8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74729" y="3499172"/>
            <a:ext cx="777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Arial Narrow" panose="020B0606020202030204" pitchFamily="34" charset="0"/>
              </a:rPr>
              <a:t>3</a:t>
            </a:r>
            <a:endParaRPr lang="zh-CN" altLang="en-US" sz="8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69688" y="4002857"/>
            <a:ext cx="3779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程序设计与实现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216312" y="5050711"/>
            <a:ext cx="777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Arial Narrow" panose="020B0606020202030204" pitchFamily="34" charset="0"/>
              </a:rPr>
              <a:t>4</a:t>
            </a:r>
            <a:endParaRPr lang="zh-CN" altLang="en-US" sz="8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六边形 21"/>
          <p:cNvSpPr/>
          <p:nvPr/>
        </p:nvSpPr>
        <p:spPr>
          <a:xfrm>
            <a:off x="8786602" y="5618564"/>
            <a:ext cx="324092" cy="324092"/>
          </a:xfrm>
          <a:prstGeom prst="hexagon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172291" y="5519000"/>
            <a:ext cx="2398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768496405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11160"/>
            <a:ext cx="12192000" cy="1346125"/>
            <a:chOff x="-1" y="-41200"/>
            <a:chExt cx="12192000" cy="1346125"/>
          </a:xfrm>
        </p:grpSpPr>
        <p:sp>
          <p:nvSpPr>
            <p:cNvPr id="33" name="矩形 32"/>
            <p:cNvSpPr/>
            <p:nvPr/>
          </p:nvSpPr>
          <p:spPr>
            <a:xfrm>
              <a:off x="-1" y="-17718"/>
              <a:ext cx="12192000" cy="130234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12"/>
            <p:cNvSpPr txBox="1"/>
            <p:nvPr/>
          </p:nvSpPr>
          <p:spPr>
            <a:xfrm>
              <a:off x="5080348" y="377727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+mj-lt"/>
                </a:rPr>
                <a:t>成果展示</a:t>
              </a:r>
              <a:endParaRPr 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4" name="直角三角形 63"/>
            <p:cNvSpPr/>
            <p:nvPr/>
          </p:nvSpPr>
          <p:spPr>
            <a:xfrm rot="10800000">
              <a:off x="10410100" y="-1"/>
              <a:ext cx="1781899" cy="130234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直角三角形 64"/>
            <p:cNvSpPr/>
            <p:nvPr/>
          </p:nvSpPr>
          <p:spPr>
            <a:xfrm>
              <a:off x="0" y="-41200"/>
              <a:ext cx="1781908" cy="134612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Group 9">
            <a:extLst>
              <a:ext uri="{FF2B5EF4-FFF2-40B4-BE49-F238E27FC236}">
                <a16:creationId xmlns:a16="http://schemas.microsoft.com/office/drawing/2014/main" id="{F7DA35F5-1A8A-455B-9A22-B751DDB5E528}"/>
              </a:ext>
            </a:extLst>
          </p:cNvPr>
          <p:cNvGrpSpPr/>
          <p:nvPr/>
        </p:nvGrpSpPr>
        <p:grpSpPr>
          <a:xfrm>
            <a:off x="394135" y="1669165"/>
            <a:ext cx="1914059" cy="1127301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8" name="Pentagon 50">
              <a:extLst>
                <a:ext uri="{FF2B5EF4-FFF2-40B4-BE49-F238E27FC236}">
                  <a16:creationId xmlns:a16="http://schemas.microsoft.com/office/drawing/2014/main" id="{BE79680E-CE80-4D60-A73B-F3FB8B06A79F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9" name="Group 51">
              <a:extLst>
                <a:ext uri="{FF2B5EF4-FFF2-40B4-BE49-F238E27FC236}">
                  <a16:creationId xmlns:a16="http://schemas.microsoft.com/office/drawing/2014/main" id="{EC599EFD-4280-4BB3-95A0-D31412F51041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10" name="Pentagon 52">
                <a:extLst>
                  <a:ext uri="{FF2B5EF4-FFF2-40B4-BE49-F238E27FC236}">
                    <a16:creationId xmlns:a16="http://schemas.microsoft.com/office/drawing/2014/main" id="{AB44F7D2-34F7-4943-B53F-C8086E85058F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C4C0C295-B4CA-4FF1-89F8-A17060C4E3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6" y="1524238"/>
                <a:ext cx="1209668" cy="623486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选</a:t>
                </a:r>
                <a:r>
                  <a:rPr lang="en-US" altLang="zh-CN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3</a:t>
                </a: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删除其中一组账号</a:t>
                </a:r>
                <a:endParaRPr lang="en-US" altLang="zh-CN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121A6E8C-467B-490E-9539-9F4BD4B43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852" y="1598143"/>
            <a:ext cx="6545802" cy="19840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36B5661-C388-4797-8103-91BBD75FD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851" y="3883978"/>
            <a:ext cx="6741111" cy="2503513"/>
          </a:xfrm>
          <a:prstGeom prst="rect">
            <a:avLst/>
          </a:prstGeom>
        </p:spPr>
      </p:pic>
      <p:grpSp>
        <p:nvGrpSpPr>
          <p:cNvPr id="14" name="Group 9">
            <a:extLst>
              <a:ext uri="{FF2B5EF4-FFF2-40B4-BE49-F238E27FC236}">
                <a16:creationId xmlns:a16="http://schemas.microsoft.com/office/drawing/2014/main" id="{ED7F7460-B2F9-4C50-97D3-279E99F80669}"/>
              </a:ext>
            </a:extLst>
          </p:cNvPr>
          <p:cNvGrpSpPr/>
          <p:nvPr/>
        </p:nvGrpSpPr>
        <p:grpSpPr>
          <a:xfrm>
            <a:off x="582047" y="4061532"/>
            <a:ext cx="1832680" cy="1127299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15" name="Pentagon 50">
              <a:extLst>
                <a:ext uri="{FF2B5EF4-FFF2-40B4-BE49-F238E27FC236}">
                  <a16:creationId xmlns:a16="http://schemas.microsoft.com/office/drawing/2014/main" id="{AD129EC9-00CE-4C7F-9C1D-661F6733CD54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6" name="Group 51">
              <a:extLst>
                <a:ext uri="{FF2B5EF4-FFF2-40B4-BE49-F238E27FC236}">
                  <a16:creationId xmlns:a16="http://schemas.microsoft.com/office/drawing/2014/main" id="{0A2566B6-038F-40E8-9C79-4DAEE7B53CD0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17" name="Pentagon 52">
                <a:extLst>
                  <a:ext uri="{FF2B5EF4-FFF2-40B4-BE49-F238E27FC236}">
                    <a16:creationId xmlns:a16="http://schemas.microsoft.com/office/drawing/2014/main" id="{3E1F75BC-45AE-4B98-B964-D4224ABE567F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" name="Subtitle 2">
                <a:extLst>
                  <a:ext uri="{FF2B5EF4-FFF2-40B4-BE49-F238E27FC236}">
                    <a16:creationId xmlns:a16="http://schemas.microsoft.com/office/drawing/2014/main" id="{F9D4D2DD-7B88-492F-9649-5E261DF65F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6" y="1524238"/>
                <a:ext cx="1209668" cy="623486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再次查看密码本，成功删除</a:t>
                </a:r>
                <a:endParaRPr lang="en-US" altLang="zh-CN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541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4739640" y="1924444"/>
            <a:ext cx="2712720" cy="2338552"/>
          </a:xfrm>
          <a:prstGeom prst="hexagon">
            <a:avLst/>
          </a:prstGeom>
          <a:noFill/>
          <a:ln w="22225">
            <a:gradFill>
              <a:gsLst>
                <a:gs pos="0">
                  <a:schemeClr val="tx1"/>
                </a:gs>
                <a:gs pos="29000">
                  <a:schemeClr val="bg2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  <a:scene3d>
            <a:camera prst="orthographicFront"/>
            <a:lightRig rig="freezing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97114" y="2216557"/>
            <a:ext cx="2197772" cy="1754326"/>
          </a:xfrm>
          <a:prstGeom prst="rect">
            <a:avLst/>
          </a:prstGeom>
          <a:noFill/>
          <a:scene3d>
            <a:camera prst="orthographicFront"/>
            <a:lightRig rig="freezing" dir="t"/>
          </a:scene3d>
          <a:sp3d prstMaterial="powder"/>
        </p:spPr>
        <p:txBody>
          <a:bodyPr wrap="square" rtlCol="0">
            <a:spAutoFit/>
            <a:sp3d extrusionH="6350" prstMaterial="translucentPowder"/>
          </a:bodyPr>
          <a:lstStyle/>
          <a:p>
            <a:pPr algn="ctr"/>
            <a:r>
              <a:rPr lang="en-US" altLang="zh-CN" sz="5400" dirty="0">
                <a:solidFill>
                  <a:schemeClr val="bg2">
                    <a:lumMod val="10000"/>
                  </a:schemeClr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Thank</a:t>
            </a:r>
          </a:p>
          <a:p>
            <a:pPr algn="ctr"/>
            <a:r>
              <a:rPr lang="en-US" altLang="zh-CN" sz="5400" dirty="0">
                <a:solidFill>
                  <a:schemeClr val="bg2">
                    <a:lumMod val="10000"/>
                  </a:schemeClr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you</a:t>
            </a:r>
            <a:endParaRPr lang="zh-CN" altLang="en-US" sz="5400" dirty="0">
              <a:solidFill>
                <a:schemeClr val="bg2">
                  <a:lumMod val="10000"/>
                </a:schemeClr>
              </a:solidFill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sp>
        <p:nvSpPr>
          <p:cNvPr id="14" name="六边形 13"/>
          <p:cNvSpPr/>
          <p:nvPr/>
        </p:nvSpPr>
        <p:spPr>
          <a:xfrm>
            <a:off x="4522623" y="1737360"/>
            <a:ext cx="3146754" cy="2712720"/>
          </a:xfrm>
          <a:prstGeom prst="hexagon">
            <a:avLst/>
          </a:prstGeom>
          <a:noFill/>
          <a:ln w="47625" cmpd="dbl">
            <a:gradFill>
              <a:gsLst>
                <a:gs pos="0">
                  <a:schemeClr val="tx1"/>
                </a:gs>
                <a:gs pos="52000">
                  <a:schemeClr val="bg2">
                    <a:lumMod val="25000"/>
                  </a:schemeClr>
                </a:gs>
                <a:gs pos="75000">
                  <a:schemeClr val="bg2">
                    <a:lumMod val="75000"/>
                  </a:schemeClr>
                </a:gs>
                <a:gs pos="27000">
                  <a:schemeClr val="bg2">
                    <a:lumMod val="7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  <a:scene3d>
            <a:camera prst="orthographicFront"/>
            <a:lightRig rig="freezing" dir="t"/>
          </a:scene3d>
          <a:sp3d extrusionH="82550">
            <a:bevelT w="19050"/>
            <a:bevelB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81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10590"/>
          <a:stretch/>
        </p:blipFill>
        <p:spPr>
          <a:xfrm>
            <a:off x="1" y="7938"/>
            <a:ext cx="12192000" cy="685006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213904" y="96714"/>
            <a:ext cx="5764192" cy="5764192"/>
            <a:chOff x="3379808" y="639648"/>
            <a:chExt cx="5764192" cy="5764192"/>
          </a:xfrm>
        </p:grpSpPr>
        <p:grpSp>
          <p:nvGrpSpPr>
            <p:cNvPr id="8" name="组合 7"/>
            <p:cNvGrpSpPr/>
            <p:nvPr/>
          </p:nvGrpSpPr>
          <p:grpSpPr>
            <a:xfrm>
              <a:off x="3379808" y="639648"/>
              <a:ext cx="5764192" cy="5764192"/>
              <a:chOff x="3414532" y="382483"/>
              <a:chExt cx="5764192" cy="576419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3414532" y="382483"/>
                <a:ext cx="5764192" cy="5764192"/>
              </a:xfrm>
              <a:prstGeom prst="ellipse">
                <a:avLst/>
              </a:prstGeom>
              <a:solidFill>
                <a:srgbClr val="6EA049">
                  <a:alpha val="8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3761772" y="640948"/>
                <a:ext cx="5069712" cy="506971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3832382" y="2690747"/>
              <a:ext cx="471580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</a:rPr>
                <a:t> </a:t>
              </a:r>
              <a:r>
                <a:rPr lang="zh-CN" altLang="en-US" sz="4800" b="1" dirty="0">
                  <a:solidFill>
                    <a:schemeClr val="bg1"/>
                  </a:solidFill>
                </a:rPr>
                <a:t>我们的团队合作</a:t>
              </a:r>
              <a:endParaRPr lang="zh-CN" alt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897041" y="3789458"/>
              <a:ext cx="498456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—— </a:t>
              </a:r>
              <a:r>
                <a:rPr lang="zh-CN" altLang="en-US" sz="24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使用</a:t>
              </a:r>
              <a:r>
                <a:rPr lang="en-US" altLang="zh-CN" sz="24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Git</a:t>
              </a:r>
              <a:r>
                <a:rPr lang="zh-CN" altLang="en-US" sz="24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和</a:t>
              </a:r>
              <a:r>
                <a:rPr lang="en-US" altLang="zh-CN" sz="2400" dirty="0" err="1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Github</a:t>
              </a:r>
              <a:r>
                <a:rPr lang="zh-CN" altLang="en-US" sz="24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多人协作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367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接连接符 5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92277" y="0"/>
            <a:ext cx="0" cy="210478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12"/>
          <p:cNvSpPr txBox="1"/>
          <p:nvPr/>
        </p:nvSpPr>
        <p:spPr>
          <a:xfrm>
            <a:off x="4028773" y="36219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我们的团队合作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9">
            <a:extLst>
              <a:ext uri="{FF2B5EF4-FFF2-40B4-BE49-F238E27FC236}">
                <a16:creationId xmlns:a16="http://schemas.microsoft.com/office/drawing/2014/main" id="{9274A7C4-C1EC-4372-ACE8-E5C087ADFCA4}"/>
              </a:ext>
            </a:extLst>
          </p:cNvPr>
          <p:cNvGrpSpPr/>
          <p:nvPr/>
        </p:nvGrpSpPr>
        <p:grpSpPr>
          <a:xfrm>
            <a:off x="638864" y="1851947"/>
            <a:ext cx="2046517" cy="573671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76" name="Pentagon 50">
              <a:extLst>
                <a:ext uri="{FF2B5EF4-FFF2-40B4-BE49-F238E27FC236}">
                  <a16:creationId xmlns:a16="http://schemas.microsoft.com/office/drawing/2014/main" id="{D45731E4-443E-4958-9569-7FE3F93EC969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77" name="Group 51">
              <a:extLst>
                <a:ext uri="{FF2B5EF4-FFF2-40B4-BE49-F238E27FC236}">
                  <a16:creationId xmlns:a16="http://schemas.microsoft.com/office/drawing/2014/main" id="{0F74DFC2-4555-4E24-A3DE-58C8A8BEE0F0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78" name="Pentagon 52">
                <a:extLst>
                  <a:ext uri="{FF2B5EF4-FFF2-40B4-BE49-F238E27FC236}">
                    <a16:creationId xmlns:a16="http://schemas.microsoft.com/office/drawing/2014/main" id="{580E0CC9-6714-49B8-98C5-1405C7B6A203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Subtitle 2">
                <a:extLst>
                  <a:ext uri="{FF2B5EF4-FFF2-40B4-BE49-F238E27FC236}">
                    <a16:creationId xmlns:a16="http://schemas.microsoft.com/office/drawing/2014/main" id="{547CEA85-7123-4BB9-825D-C50BCDDF41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6" y="1586315"/>
                <a:ext cx="1464716" cy="699027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我们的分工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7DAE877-FA03-452B-8A2E-0DF098559707}"/>
              </a:ext>
            </a:extLst>
          </p:cNvPr>
          <p:cNvCxnSpPr/>
          <p:nvPr/>
        </p:nvCxnSpPr>
        <p:spPr>
          <a:xfrm>
            <a:off x="1156716" y="1078373"/>
            <a:ext cx="11035284" cy="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2DF8C5E-BD10-4A0B-8985-EC5E641C5AB4}"/>
              </a:ext>
            </a:extLst>
          </p:cNvPr>
          <p:cNvSpPr/>
          <p:nvPr/>
        </p:nvSpPr>
        <p:spPr>
          <a:xfrm>
            <a:off x="4432820" y="1135609"/>
            <a:ext cx="327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—— </a:t>
            </a:r>
            <a:r>
              <a:rPr lang="zh-CN" altLang="en-US" dirty="0"/>
              <a:t>使用</a:t>
            </a:r>
            <a:r>
              <a:rPr lang="en-US" altLang="zh-CN" dirty="0"/>
              <a:t>Git</a:t>
            </a:r>
            <a:r>
              <a:rPr lang="zh-CN" altLang="en-US" dirty="0"/>
              <a:t>和</a:t>
            </a:r>
            <a:r>
              <a:rPr lang="en-US" altLang="zh-CN" dirty="0" err="1"/>
              <a:t>Github</a:t>
            </a:r>
            <a:r>
              <a:rPr lang="zh-CN" altLang="en-US" dirty="0"/>
              <a:t>多人协作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377B51-1BB0-47CE-9F4B-9F3EE52F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095" y="3933914"/>
            <a:ext cx="932916" cy="12092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E585C7E-A4F2-4978-B3DA-004702DDE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095" y="5542897"/>
            <a:ext cx="932916" cy="10774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269427-FFA6-497C-8133-2B427CD29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095" y="2254278"/>
            <a:ext cx="932916" cy="13060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E9641A6-0386-478C-AE89-9591B189C588}"/>
              </a:ext>
            </a:extLst>
          </p:cNvPr>
          <p:cNvSpPr txBox="1"/>
          <p:nvPr/>
        </p:nvSpPr>
        <p:spPr>
          <a:xfrm>
            <a:off x="4352921" y="2254278"/>
            <a:ext cx="65754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崔冬辰</a:t>
            </a:r>
            <a:r>
              <a:rPr lang="zh-CN" altLang="en-US" dirty="0"/>
              <a:t>：组长，工具人</a:t>
            </a:r>
            <a:r>
              <a:rPr lang="en-US" altLang="zh-CN" dirty="0"/>
              <a:t>1</a:t>
            </a:r>
            <a:r>
              <a:rPr lang="zh-CN" altLang="en-US" dirty="0"/>
              <a:t>号</a:t>
            </a:r>
            <a:endParaRPr lang="en-US" altLang="zh-CN" dirty="0"/>
          </a:p>
          <a:p>
            <a:r>
              <a:rPr lang="en-US" altLang="zh-CN" dirty="0"/>
              <a:t>	    </a:t>
            </a:r>
            <a:r>
              <a:rPr lang="zh-CN" altLang="en-US" dirty="0"/>
              <a:t>选题，统筹团队合作，程序框架，文档，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D77D3E-96FD-4C4D-815B-83ADB43F7A75}"/>
              </a:ext>
            </a:extLst>
          </p:cNvPr>
          <p:cNvSpPr txBox="1"/>
          <p:nvPr/>
        </p:nvSpPr>
        <p:spPr>
          <a:xfrm>
            <a:off x="4352920" y="3896001"/>
            <a:ext cx="65754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李尚哲</a:t>
            </a:r>
            <a:r>
              <a:rPr lang="zh-CN" altLang="en-US" dirty="0"/>
              <a:t>：技术总监，全程</a:t>
            </a:r>
            <a:r>
              <a:rPr lang="en-US" altLang="zh-CN" dirty="0"/>
              <a:t>carry </a:t>
            </a:r>
          </a:p>
          <a:p>
            <a:r>
              <a:rPr lang="en-US" altLang="zh-CN" dirty="0"/>
              <a:t>	   </a:t>
            </a:r>
            <a:r>
              <a:rPr lang="zh-CN" altLang="en-US" dirty="0"/>
              <a:t>屏幕操作实现，大部分函数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7E91C3-7D22-4E4F-9434-6E526003CEFA}"/>
              </a:ext>
            </a:extLst>
          </p:cNvPr>
          <p:cNvSpPr txBox="1"/>
          <p:nvPr/>
        </p:nvSpPr>
        <p:spPr>
          <a:xfrm>
            <a:off x="4354981" y="5491558"/>
            <a:ext cx="6699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唐昊哲</a:t>
            </a:r>
            <a:r>
              <a:rPr lang="zh-CN" altLang="en-US" dirty="0"/>
              <a:t>：工具人</a:t>
            </a:r>
            <a:r>
              <a:rPr lang="en-US" altLang="zh-CN" dirty="0"/>
              <a:t>2</a:t>
            </a:r>
            <a:r>
              <a:rPr lang="zh-CN" altLang="en-US" dirty="0"/>
              <a:t>号</a:t>
            </a:r>
            <a:endParaRPr lang="en-US" altLang="zh-CN" dirty="0"/>
          </a:p>
          <a:p>
            <a:r>
              <a:rPr lang="en-US" altLang="zh-CN" dirty="0"/>
              <a:t>	    </a:t>
            </a:r>
            <a:r>
              <a:rPr lang="zh-CN" altLang="en-US" dirty="0"/>
              <a:t>算法流程图，</a:t>
            </a:r>
            <a:r>
              <a:rPr lang="en-US" altLang="zh-CN" dirty="0"/>
              <a:t>debug</a:t>
            </a:r>
            <a:r>
              <a:rPr lang="zh-CN" altLang="en-US" dirty="0"/>
              <a:t>，部分函数</a:t>
            </a:r>
          </a:p>
        </p:txBody>
      </p:sp>
    </p:spTree>
    <p:extLst>
      <p:ext uri="{BB962C8B-B14F-4D97-AF65-F5344CB8AC3E}">
        <p14:creationId xmlns:p14="http://schemas.microsoft.com/office/powerpoint/2010/main" val="37373578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接连接符 5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92277" y="0"/>
            <a:ext cx="0" cy="210478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12"/>
          <p:cNvSpPr txBox="1"/>
          <p:nvPr/>
        </p:nvSpPr>
        <p:spPr>
          <a:xfrm>
            <a:off x="4028773" y="36219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我们的团队合作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5A334BCC-7613-4759-ACEF-2A56BFD64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614" y="2582786"/>
            <a:ext cx="9304826" cy="3779848"/>
          </a:xfrm>
          <a:prstGeom prst="rect">
            <a:avLst/>
          </a:prstGeom>
        </p:spPr>
      </p:pic>
      <p:grpSp>
        <p:nvGrpSpPr>
          <p:cNvPr id="74" name="Group 9">
            <a:extLst>
              <a:ext uri="{FF2B5EF4-FFF2-40B4-BE49-F238E27FC236}">
                <a16:creationId xmlns:a16="http://schemas.microsoft.com/office/drawing/2014/main" id="{9274A7C4-C1EC-4372-ACE8-E5C087ADFCA4}"/>
              </a:ext>
            </a:extLst>
          </p:cNvPr>
          <p:cNvGrpSpPr/>
          <p:nvPr/>
        </p:nvGrpSpPr>
        <p:grpSpPr>
          <a:xfrm>
            <a:off x="358975" y="1782888"/>
            <a:ext cx="2539694" cy="643791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76" name="Pentagon 50">
              <a:extLst>
                <a:ext uri="{FF2B5EF4-FFF2-40B4-BE49-F238E27FC236}">
                  <a16:creationId xmlns:a16="http://schemas.microsoft.com/office/drawing/2014/main" id="{D45731E4-443E-4958-9569-7FE3F93EC969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77" name="Group 51">
              <a:extLst>
                <a:ext uri="{FF2B5EF4-FFF2-40B4-BE49-F238E27FC236}">
                  <a16:creationId xmlns:a16="http://schemas.microsoft.com/office/drawing/2014/main" id="{0F74DFC2-4555-4E24-A3DE-58C8A8BEE0F0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78" name="Pentagon 52">
                <a:extLst>
                  <a:ext uri="{FF2B5EF4-FFF2-40B4-BE49-F238E27FC236}">
                    <a16:creationId xmlns:a16="http://schemas.microsoft.com/office/drawing/2014/main" id="{580E0CC9-6714-49B8-98C5-1405C7B6A203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Subtitle 2">
                <a:extLst>
                  <a:ext uri="{FF2B5EF4-FFF2-40B4-BE49-F238E27FC236}">
                    <a16:creationId xmlns:a16="http://schemas.microsoft.com/office/drawing/2014/main" id="{547CEA85-7123-4BB9-825D-C50BCDDF41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6" y="1586315"/>
                <a:ext cx="1464716" cy="699027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团队合作模式图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7DAE877-FA03-452B-8A2E-0DF098559707}"/>
              </a:ext>
            </a:extLst>
          </p:cNvPr>
          <p:cNvCxnSpPr/>
          <p:nvPr/>
        </p:nvCxnSpPr>
        <p:spPr>
          <a:xfrm>
            <a:off x="1156716" y="1078373"/>
            <a:ext cx="11035284" cy="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2DF8C5E-BD10-4A0B-8985-EC5E641C5AB4}"/>
              </a:ext>
            </a:extLst>
          </p:cNvPr>
          <p:cNvSpPr/>
          <p:nvPr/>
        </p:nvSpPr>
        <p:spPr>
          <a:xfrm>
            <a:off x="4432820" y="1135609"/>
            <a:ext cx="327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—— </a:t>
            </a:r>
            <a:r>
              <a:rPr lang="zh-CN" altLang="en-US" dirty="0"/>
              <a:t>使用</a:t>
            </a:r>
            <a:r>
              <a:rPr lang="en-US" altLang="zh-CN" dirty="0"/>
              <a:t>Git</a:t>
            </a:r>
            <a:r>
              <a:rPr lang="zh-CN" altLang="en-US" dirty="0"/>
              <a:t>和</a:t>
            </a:r>
            <a:r>
              <a:rPr lang="en-US" altLang="zh-CN" dirty="0" err="1"/>
              <a:t>Github</a:t>
            </a:r>
            <a:r>
              <a:rPr lang="zh-CN" altLang="en-US" dirty="0"/>
              <a:t>多人协作</a:t>
            </a:r>
          </a:p>
        </p:txBody>
      </p:sp>
    </p:spTree>
    <p:extLst>
      <p:ext uri="{BB962C8B-B14F-4D97-AF65-F5344CB8AC3E}">
        <p14:creationId xmlns:p14="http://schemas.microsoft.com/office/powerpoint/2010/main" val="9687535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接连接符 5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92277" y="0"/>
            <a:ext cx="0" cy="210478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12"/>
          <p:cNvSpPr txBox="1"/>
          <p:nvPr/>
        </p:nvSpPr>
        <p:spPr>
          <a:xfrm>
            <a:off x="4028773" y="36219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我们的团队合作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7DAE877-FA03-452B-8A2E-0DF098559707}"/>
              </a:ext>
            </a:extLst>
          </p:cNvPr>
          <p:cNvCxnSpPr/>
          <p:nvPr/>
        </p:nvCxnSpPr>
        <p:spPr>
          <a:xfrm>
            <a:off x="1156716" y="1078373"/>
            <a:ext cx="11035284" cy="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2DF8C5E-BD10-4A0B-8985-EC5E641C5AB4}"/>
              </a:ext>
            </a:extLst>
          </p:cNvPr>
          <p:cNvSpPr/>
          <p:nvPr/>
        </p:nvSpPr>
        <p:spPr>
          <a:xfrm>
            <a:off x="4432820" y="1135609"/>
            <a:ext cx="327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—— </a:t>
            </a:r>
            <a:r>
              <a:rPr lang="zh-CN" altLang="en-US" dirty="0"/>
              <a:t>使用</a:t>
            </a:r>
            <a:r>
              <a:rPr lang="en-US" altLang="zh-CN" dirty="0"/>
              <a:t>Git</a:t>
            </a:r>
            <a:r>
              <a:rPr lang="zh-CN" altLang="en-US" dirty="0"/>
              <a:t>和</a:t>
            </a:r>
            <a:r>
              <a:rPr lang="en-US" altLang="zh-CN" dirty="0" err="1"/>
              <a:t>Github</a:t>
            </a:r>
            <a:r>
              <a:rPr lang="zh-CN" altLang="en-US" dirty="0"/>
              <a:t>多人协作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242BB3-5B9F-4029-BED0-588704DBC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521" y="1582994"/>
            <a:ext cx="9563929" cy="5799323"/>
          </a:xfrm>
          <a:prstGeom prst="rect">
            <a:avLst/>
          </a:prstGeom>
        </p:spPr>
      </p:pic>
      <p:grpSp>
        <p:nvGrpSpPr>
          <p:cNvPr id="74" name="Group 9">
            <a:extLst>
              <a:ext uri="{FF2B5EF4-FFF2-40B4-BE49-F238E27FC236}">
                <a16:creationId xmlns:a16="http://schemas.microsoft.com/office/drawing/2014/main" id="{9274A7C4-C1EC-4372-ACE8-E5C087ADFCA4}"/>
              </a:ext>
            </a:extLst>
          </p:cNvPr>
          <p:cNvGrpSpPr/>
          <p:nvPr/>
        </p:nvGrpSpPr>
        <p:grpSpPr>
          <a:xfrm>
            <a:off x="137721" y="1669424"/>
            <a:ext cx="2037990" cy="573680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76" name="Pentagon 50">
              <a:extLst>
                <a:ext uri="{FF2B5EF4-FFF2-40B4-BE49-F238E27FC236}">
                  <a16:creationId xmlns:a16="http://schemas.microsoft.com/office/drawing/2014/main" id="{D45731E4-443E-4958-9569-7FE3F93EC969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77" name="Group 51">
              <a:extLst>
                <a:ext uri="{FF2B5EF4-FFF2-40B4-BE49-F238E27FC236}">
                  <a16:creationId xmlns:a16="http://schemas.microsoft.com/office/drawing/2014/main" id="{0F74DFC2-4555-4E24-A3DE-58C8A8BEE0F0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78" name="Pentagon 52">
                <a:extLst>
                  <a:ext uri="{FF2B5EF4-FFF2-40B4-BE49-F238E27FC236}">
                    <a16:creationId xmlns:a16="http://schemas.microsoft.com/office/drawing/2014/main" id="{580E0CC9-6714-49B8-98C5-1405C7B6A203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Subtitle 2">
                <a:extLst>
                  <a:ext uri="{FF2B5EF4-FFF2-40B4-BE49-F238E27FC236}">
                    <a16:creationId xmlns:a16="http://schemas.microsoft.com/office/drawing/2014/main" id="{547CEA85-7123-4BB9-825D-C50BCDDF41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6" y="1586315"/>
                <a:ext cx="1464716" cy="699027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开发中的仓库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1F28B96-EA51-4ABE-B63D-04A259877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811" y="1504941"/>
            <a:ext cx="5806943" cy="5220152"/>
          </a:xfrm>
          <a:prstGeom prst="rect">
            <a:avLst/>
          </a:prstGeom>
        </p:spPr>
      </p:pic>
      <p:grpSp>
        <p:nvGrpSpPr>
          <p:cNvPr id="16" name="Group 9">
            <a:extLst>
              <a:ext uri="{FF2B5EF4-FFF2-40B4-BE49-F238E27FC236}">
                <a16:creationId xmlns:a16="http://schemas.microsoft.com/office/drawing/2014/main" id="{C5794D9E-8235-4B79-8E53-BF788634B540}"/>
              </a:ext>
            </a:extLst>
          </p:cNvPr>
          <p:cNvGrpSpPr/>
          <p:nvPr/>
        </p:nvGrpSpPr>
        <p:grpSpPr>
          <a:xfrm>
            <a:off x="137721" y="2889713"/>
            <a:ext cx="2037990" cy="573680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17" name="Pentagon 50">
              <a:extLst>
                <a:ext uri="{FF2B5EF4-FFF2-40B4-BE49-F238E27FC236}">
                  <a16:creationId xmlns:a16="http://schemas.microsoft.com/office/drawing/2014/main" id="{536AC999-DA97-441B-8180-59248E708C4C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8" name="Group 51">
              <a:extLst>
                <a:ext uri="{FF2B5EF4-FFF2-40B4-BE49-F238E27FC236}">
                  <a16:creationId xmlns:a16="http://schemas.microsoft.com/office/drawing/2014/main" id="{A9DA1E1B-9597-427E-AEF1-2110266E005F}"/>
                </a:ext>
              </a:extLst>
            </p:cNvPr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19" name="Pentagon 52">
                <a:extLst>
                  <a:ext uri="{FF2B5EF4-FFF2-40B4-BE49-F238E27FC236}">
                    <a16:creationId xmlns:a16="http://schemas.microsoft.com/office/drawing/2014/main" id="{0A1285E3-52B0-47E0-A6D1-CD0ED7494FC7}"/>
                  </a:ext>
                </a:extLst>
              </p:cNvPr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Subtitle 2">
                <a:extLst>
                  <a:ext uri="{FF2B5EF4-FFF2-40B4-BE49-F238E27FC236}">
                    <a16:creationId xmlns:a16="http://schemas.microsoft.com/office/drawing/2014/main" id="{06A233D6-5F4D-4543-B75E-C8F05A6363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6236" y="1586315"/>
                <a:ext cx="1464716" cy="699027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开发时的动态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38018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6223" y="-17718"/>
            <a:ext cx="121920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746753" y="1481131"/>
            <a:ext cx="5599313" cy="5086735"/>
          </a:xfrm>
          <a:prstGeom prst="rect">
            <a:avLst/>
          </a:prstGeom>
          <a:solidFill>
            <a:srgbClr val="6EA049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6223" y="-17720"/>
            <a:ext cx="12192000" cy="1302469"/>
            <a:chOff x="-1" y="-41200"/>
            <a:chExt cx="12192000" cy="1346125"/>
          </a:xfrm>
        </p:grpSpPr>
        <p:sp>
          <p:nvSpPr>
            <p:cNvPr id="10" name="矩形 9"/>
            <p:cNvSpPr/>
            <p:nvPr/>
          </p:nvSpPr>
          <p:spPr>
            <a:xfrm>
              <a:off x="-1" y="-17718"/>
              <a:ext cx="12192000" cy="130234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2"/>
            <p:cNvSpPr txBox="1"/>
            <p:nvPr/>
          </p:nvSpPr>
          <p:spPr>
            <a:xfrm>
              <a:off x="4387848" y="377727"/>
              <a:ext cx="3416320" cy="66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+mj-lt"/>
                </a:rPr>
                <a:t>选题与需求分析</a:t>
              </a:r>
              <a:endParaRPr 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 rot="10800000">
              <a:off x="10410100" y="-1"/>
              <a:ext cx="1781899" cy="130234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>
              <a:off x="0" y="-41200"/>
              <a:ext cx="1781908" cy="134612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9636466-072A-4D31-BE4A-F34AFD94CD4D}"/>
              </a:ext>
            </a:extLst>
          </p:cNvPr>
          <p:cNvSpPr txBox="1"/>
          <p:nvPr/>
        </p:nvSpPr>
        <p:spPr>
          <a:xfrm>
            <a:off x="1349599" y="2026027"/>
            <a:ext cx="4393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我们会遇到这样的问题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CD99EF-2AD5-4142-BDF1-006D68B46518}"/>
              </a:ext>
            </a:extLst>
          </p:cNvPr>
          <p:cNvSpPr txBox="1"/>
          <p:nvPr/>
        </p:nvSpPr>
        <p:spPr>
          <a:xfrm>
            <a:off x="1993526" y="3103246"/>
            <a:ext cx="275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1.</a:t>
            </a:r>
            <a:r>
              <a:rPr lang="zh-CN" altLang="en-US" sz="2400" dirty="0">
                <a:solidFill>
                  <a:schemeClr val="bg1"/>
                </a:solidFill>
              </a:rPr>
              <a:t>记不住用户名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4ED2A4-4ABA-442B-A292-DE9B1F4EDE81}"/>
              </a:ext>
            </a:extLst>
          </p:cNvPr>
          <p:cNvSpPr txBox="1"/>
          <p:nvPr/>
        </p:nvSpPr>
        <p:spPr>
          <a:xfrm>
            <a:off x="1993526" y="3674500"/>
            <a:ext cx="2401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2.</a:t>
            </a:r>
            <a:r>
              <a:rPr lang="zh-CN" altLang="en-US" sz="2400" dirty="0">
                <a:solidFill>
                  <a:schemeClr val="bg1"/>
                </a:solidFill>
              </a:rPr>
              <a:t>记不住密码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08D7D77-5C46-48C0-84C7-D229DD1B7A94}"/>
              </a:ext>
            </a:extLst>
          </p:cNvPr>
          <p:cNvSpPr txBox="1"/>
          <p:nvPr/>
        </p:nvSpPr>
        <p:spPr>
          <a:xfrm>
            <a:off x="1993526" y="4213399"/>
            <a:ext cx="381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3.</a:t>
            </a:r>
            <a:r>
              <a:rPr lang="zh-CN" altLang="en-US" sz="2400" dirty="0">
                <a:solidFill>
                  <a:schemeClr val="bg1"/>
                </a:solidFill>
              </a:rPr>
              <a:t>忘记是拿来登陆啥的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AFA826-8DF5-4347-BC71-07BC81076FC6}"/>
              </a:ext>
            </a:extLst>
          </p:cNvPr>
          <p:cNvSpPr txBox="1"/>
          <p:nvPr/>
        </p:nvSpPr>
        <p:spPr>
          <a:xfrm>
            <a:off x="1993526" y="4736619"/>
            <a:ext cx="3488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4.Linux</a:t>
            </a:r>
            <a:r>
              <a:rPr lang="zh-CN" altLang="en-US" sz="2400" dirty="0">
                <a:solidFill>
                  <a:schemeClr val="bg1"/>
                </a:solidFill>
              </a:rPr>
              <a:t>用户运行</a:t>
            </a:r>
            <a:r>
              <a:rPr lang="en-US" altLang="zh-CN" sz="2400" dirty="0">
                <a:solidFill>
                  <a:schemeClr val="bg1"/>
                </a:solidFill>
              </a:rPr>
              <a:t>C</a:t>
            </a:r>
            <a:r>
              <a:rPr lang="zh-CN" altLang="en-US" sz="2400" dirty="0">
                <a:solidFill>
                  <a:schemeClr val="bg1"/>
                </a:solidFill>
              </a:rPr>
              <a:t>程序不能进行屏幕操作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C86B4ED-3D5E-4025-A780-CDE3E843E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146" y="1261387"/>
            <a:ext cx="4931883" cy="559661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39F96C2-0134-435D-AFDB-D6A534CA9766}"/>
              </a:ext>
            </a:extLst>
          </p:cNvPr>
          <p:cNvSpPr txBox="1"/>
          <p:nvPr/>
        </p:nvSpPr>
        <p:spPr>
          <a:xfrm>
            <a:off x="7205812" y="1522446"/>
            <a:ext cx="34978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Why——</a:t>
            </a:r>
            <a:r>
              <a:rPr lang="zh-CN" altLang="en-US" sz="2400" b="1" dirty="0">
                <a:solidFill>
                  <a:schemeClr val="bg1"/>
                </a:solidFill>
              </a:rPr>
              <a:t>为什么要开发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管理账户密码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027C105-7FA4-4E29-A2C0-75AE2E37613A}"/>
              </a:ext>
            </a:extLst>
          </p:cNvPr>
          <p:cNvSpPr txBox="1"/>
          <p:nvPr/>
        </p:nvSpPr>
        <p:spPr>
          <a:xfrm>
            <a:off x="7548232" y="2395660"/>
            <a:ext cx="28027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Who——</a:t>
            </a:r>
            <a:r>
              <a:rPr lang="zh-CN" altLang="en-US" sz="2400" b="1" dirty="0">
                <a:solidFill>
                  <a:schemeClr val="bg1"/>
                </a:solidFill>
              </a:rPr>
              <a:t>为谁开发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Linux</a:t>
            </a:r>
            <a:r>
              <a:rPr lang="zh-CN" altLang="en-US" sz="2000" dirty="0">
                <a:solidFill>
                  <a:schemeClr val="bg1"/>
                </a:solidFill>
              </a:rPr>
              <a:t>用户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C0E9FDE-1433-4B93-89B4-711692B1A052}"/>
              </a:ext>
            </a:extLst>
          </p:cNvPr>
          <p:cNvSpPr txBox="1"/>
          <p:nvPr/>
        </p:nvSpPr>
        <p:spPr>
          <a:xfrm>
            <a:off x="7092986" y="3165101"/>
            <a:ext cx="3734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How——</a:t>
            </a:r>
            <a:r>
              <a:rPr lang="zh-CN" altLang="en-US" sz="2400" b="1" dirty="0">
                <a:solidFill>
                  <a:schemeClr val="bg1"/>
                </a:solidFill>
              </a:rPr>
              <a:t>如何使用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安装</a:t>
            </a:r>
            <a:r>
              <a:rPr lang="en-US" altLang="zh-CN" sz="2000" dirty="0">
                <a:solidFill>
                  <a:schemeClr val="bg1"/>
                </a:solidFill>
              </a:rPr>
              <a:t>curses</a:t>
            </a:r>
            <a:r>
              <a:rPr lang="zh-CN" altLang="en-US" sz="2000" dirty="0">
                <a:solidFill>
                  <a:schemeClr val="bg1"/>
                </a:solidFill>
              </a:rPr>
              <a:t>库后，链接编译运行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0E565AD-2B47-44A2-9BBF-47AF07B46B8C}"/>
              </a:ext>
            </a:extLst>
          </p:cNvPr>
          <p:cNvSpPr txBox="1"/>
          <p:nvPr/>
        </p:nvSpPr>
        <p:spPr>
          <a:xfrm>
            <a:off x="7138642" y="4016634"/>
            <a:ext cx="36436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When——</a:t>
            </a:r>
            <a:r>
              <a:rPr lang="zh-CN" altLang="en-US" sz="2400" b="1" dirty="0">
                <a:solidFill>
                  <a:schemeClr val="bg1"/>
                </a:solidFill>
              </a:rPr>
              <a:t>什么时候使用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忘记了原来的账密，或有新账密需要添加时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3A737DD-422B-4268-9BB4-4B8836A78878}"/>
              </a:ext>
            </a:extLst>
          </p:cNvPr>
          <p:cNvSpPr txBox="1"/>
          <p:nvPr/>
        </p:nvSpPr>
        <p:spPr>
          <a:xfrm>
            <a:off x="7092819" y="5250682"/>
            <a:ext cx="37349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What——</a:t>
            </a:r>
            <a:r>
              <a:rPr lang="zh-CN" altLang="en-US" sz="2400" b="1" dirty="0">
                <a:solidFill>
                  <a:schemeClr val="bg1"/>
                </a:solidFill>
              </a:rPr>
              <a:t>我们要开发什么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一个能够在</a:t>
            </a:r>
            <a:r>
              <a:rPr lang="en-US" altLang="zh-CN" sz="2000" dirty="0">
                <a:solidFill>
                  <a:schemeClr val="bg1"/>
                </a:solidFill>
              </a:rPr>
              <a:t>Linux</a:t>
            </a:r>
            <a:r>
              <a:rPr lang="zh-CN" altLang="en-US" sz="2000" dirty="0">
                <a:solidFill>
                  <a:schemeClr val="bg1"/>
                </a:solidFill>
              </a:rPr>
              <a:t>环境下可以实现屏幕操作的密码本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1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build="p"/>
      <p:bldP spid="3" grpId="0"/>
      <p:bldP spid="14" grpId="0"/>
      <p:bldP spid="15" grpId="0"/>
      <p:bldP spid="16" grpId="0"/>
      <p:bldP spid="20" grpId="0" build="allAtOnce"/>
      <p:bldP spid="21" grpId="0" build="p"/>
      <p:bldP spid="22" grpId="0" build="p"/>
      <p:bldP spid="23" grpId="0" build="p"/>
      <p:bldP spid="2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9"/>
          <p:cNvGrpSpPr/>
          <p:nvPr/>
        </p:nvGrpSpPr>
        <p:grpSpPr>
          <a:xfrm>
            <a:off x="669730" y="1966245"/>
            <a:ext cx="1860407" cy="643791"/>
            <a:chOff x="1593022" y="1409888"/>
            <a:chExt cx="1558675" cy="737331"/>
          </a:xfrm>
          <a:solidFill>
            <a:schemeClr val="tx1"/>
          </a:solidFill>
        </p:grpSpPr>
        <p:sp>
          <p:nvSpPr>
            <p:cNvPr id="60" name="Pentagon 50"/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61" name="Group 51"/>
            <p:cNvGrpSpPr/>
            <p:nvPr/>
          </p:nvGrpSpPr>
          <p:grpSpPr>
            <a:xfrm>
              <a:off x="1593022" y="1409889"/>
              <a:ext cx="1558675" cy="737330"/>
              <a:chOff x="1654906" y="1478227"/>
              <a:chExt cx="1654160" cy="832739"/>
            </a:xfrm>
            <a:grpFill/>
          </p:grpSpPr>
          <p:sp>
            <p:nvSpPr>
              <p:cNvPr id="62" name="Pentagon 52"/>
              <p:cNvSpPr/>
              <p:nvPr/>
            </p:nvSpPr>
            <p:spPr>
              <a:xfrm>
                <a:off x="1654906" y="1478227"/>
                <a:ext cx="1654160" cy="832739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Subtitle 2"/>
              <p:cNvSpPr txBox="1">
                <a:spLocks/>
              </p:cNvSpPr>
              <p:nvPr/>
            </p:nvSpPr>
            <p:spPr>
              <a:xfrm>
                <a:off x="1746236" y="1586315"/>
                <a:ext cx="1373386" cy="699027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UML</a:t>
                </a:r>
                <a:r>
                  <a:rPr lang="zh-CN" altLang="en-US" sz="20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用例图</a:t>
                </a:r>
                <a:endParaRPr lang="en-US" sz="2000" b="1" spc="10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0" y="-11160"/>
            <a:ext cx="12192000" cy="1346125"/>
            <a:chOff x="-1" y="-41200"/>
            <a:chExt cx="12192000" cy="1346125"/>
          </a:xfrm>
        </p:grpSpPr>
        <p:sp>
          <p:nvSpPr>
            <p:cNvPr id="33" name="矩形 32"/>
            <p:cNvSpPr/>
            <p:nvPr/>
          </p:nvSpPr>
          <p:spPr>
            <a:xfrm>
              <a:off x="-1" y="-17718"/>
              <a:ext cx="12192000" cy="130234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12"/>
            <p:cNvSpPr txBox="1"/>
            <p:nvPr/>
          </p:nvSpPr>
          <p:spPr>
            <a:xfrm>
              <a:off x="4387848" y="377727"/>
              <a:ext cx="3416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+mj-lt"/>
                </a:rPr>
                <a:t>选题与需求分析</a:t>
              </a:r>
              <a:endParaRPr lang="en-US" sz="3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4" name="直角三角形 63"/>
            <p:cNvSpPr/>
            <p:nvPr/>
          </p:nvSpPr>
          <p:spPr>
            <a:xfrm rot="10800000">
              <a:off x="10410100" y="-1"/>
              <a:ext cx="1781899" cy="130234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直角三角形 64"/>
            <p:cNvSpPr/>
            <p:nvPr/>
          </p:nvSpPr>
          <p:spPr>
            <a:xfrm>
              <a:off x="0" y="-41200"/>
              <a:ext cx="1781908" cy="134612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0D5BFA19-5FE1-42F9-9C83-0CB111393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120" y="1624971"/>
            <a:ext cx="7428321" cy="49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7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1828800"/>
            <a:ext cx="12192000" cy="5029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66495" y="1828800"/>
            <a:ext cx="8659008" cy="5029200"/>
          </a:xfrm>
          <a:prstGeom prst="rect">
            <a:avLst/>
          </a:prstGeom>
          <a:solidFill>
            <a:srgbClr val="6EA049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08767" y="5385813"/>
            <a:ext cx="6076818" cy="39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zh-CN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08767" y="2145196"/>
            <a:ext cx="2146979" cy="475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4028774" y="500688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程序设计与实现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0DFBB8-4549-4D08-A1D3-A75107ED9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686" y="3190413"/>
            <a:ext cx="8126672" cy="2651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8A479DD-0543-40A2-8497-B5726D6BAC0A}"/>
              </a:ext>
            </a:extLst>
          </p:cNvPr>
          <p:cNvSpPr txBox="1"/>
          <p:nvPr/>
        </p:nvSpPr>
        <p:spPr>
          <a:xfrm>
            <a:off x="2346690" y="2280461"/>
            <a:ext cx="2947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体系结构设计</a:t>
            </a:r>
          </a:p>
        </p:txBody>
      </p:sp>
    </p:spTree>
    <p:extLst>
      <p:ext uri="{BB962C8B-B14F-4D97-AF65-F5344CB8AC3E}">
        <p14:creationId xmlns:p14="http://schemas.microsoft.com/office/powerpoint/2010/main" val="206602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431</Words>
  <Application>Microsoft Office PowerPoint</Application>
  <PresentationFormat>宽屏</PresentationFormat>
  <Paragraphs>92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LiHei Pro</vt:lpstr>
      <vt:lpstr>Signika Negative</vt:lpstr>
      <vt:lpstr>等线</vt:lpstr>
      <vt:lpstr>等线 Light</vt:lpstr>
      <vt:lpstr>微软雅黑</vt:lpstr>
      <vt:lpstr>微软雅黑 Light</vt:lpstr>
      <vt:lpstr>张海山锐线体简</vt:lpstr>
      <vt:lpstr>Arial</vt:lpstr>
      <vt:lpstr>Arial Narrow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lenovopc</dc:creator>
  <cp:lastModifiedBy>Cui Dongchen</cp:lastModifiedBy>
  <cp:revision>233</cp:revision>
  <dcterms:created xsi:type="dcterms:W3CDTF">2016-02-24T12:07:17Z</dcterms:created>
  <dcterms:modified xsi:type="dcterms:W3CDTF">2019-12-28T11:17:42Z</dcterms:modified>
</cp:coreProperties>
</file>