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F7127-05D1-4E55-9982-FF34E0497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30FE68-A2F3-418C-8073-9141701F0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C45F5-2B79-491C-99DF-A8D1E9CC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8B2D9-9B36-4E20-85D3-13D3D83D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8CC96-69D6-487B-B649-5861C7B8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75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3B5FF-F7C8-40D5-A220-BE2E46FB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77996C-3F20-4FCB-A4C5-79B503AB5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75729-F9A4-4369-9760-B34CDAEE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7930C-133D-4664-82EF-14D58C2B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AD6F7-3237-4521-9751-E2F58748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50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CB81DE-B350-4FF0-AE42-A1B19E0B7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39BEB-3971-41F9-B90D-BFC5BF257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662EB-93A5-46CB-A3C5-DAEAD860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C99C8-4E1E-48D3-ABA8-0B6D9E0E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FA2CB-9746-4DBE-9CE7-1FA617B2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1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079A0-BE24-4CA2-AABE-542FF1B4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723F6-C939-4672-9E57-D0742D6F4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AD63C-A2E9-4B17-BE69-56E30233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75C47-43D3-4D5A-980C-412C3C00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368D5-2979-4942-926A-A1D0B9F5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81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9AEE6-FF9A-4B96-8FB5-6295654A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F15C6-B6F0-4E62-B40C-E45BF7703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70499-B56F-4F51-B83C-6CDD8507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1EC71-C790-4749-8835-9895FD18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5A669-0EC6-43E8-89C2-DB7093BE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6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DD575-D4D7-43F5-9243-AC62EE67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CF1FD-2450-49AB-94D6-B154FD5DE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1A06C3-0FCB-4FB1-97FC-8609CDD9D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DFBF9-EFF9-4FB1-9777-E495B809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864FF1-E158-41D4-90D2-DF997664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27AB02-DF47-4EEE-A142-33062761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2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AE3B3-F9F0-477D-A6A3-039E843B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795890-F664-4049-99F8-FE2B4FB42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AC8611-AD13-454A-AE4E-D83104B5B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E0A9C6-2FFB-4A65-B70B-DA013C6F6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93AC0D-9308-4514-8E9E-B3ED63E86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D3DE86-A2A4-439B-83F1-FA2299FE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1DBAA8-6BBF-4F09-8A79-515FE358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5F10A4-49BB-4583-BE15-C40ACA98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5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126D9-C783-4F30-A0FF-BF45F487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3ABA80-5EC0-44E0-95DE-2047F974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EBD19B-6E2C-41C6-9853-64EEDADC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F2E20C-AE79-4AD0-A6C4-C9492D36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99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42EFA0-ED35-424C-A5BB-CE103F01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BD51A6-5732-44AA-9A8B-B1B930E7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658B9-460D-4990-9204-0C6F2CCC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9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28224-01B9-44A7-AEF7-4F9389C9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BA75E-9035-47F6-987A-DBF5989F0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807D29-6B7E-4E87-AED4-AD88177AC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E83D59-BFCA-478F-BB58-2E2F96F5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41747-CBFD-47F1-B7C8-E72E6ED5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EB50D8-39BC-49DF-B379-73AF79A9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17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3FE9B-B646-4D08-984E-8D7940D2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5EF38A-9C72-4661-8D87-272F68F60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07542B-37AC-46B5-9494-EEC7402A1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58E229-C5C3-43F9-BF2A-8A1683B1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EC9C5E-C598-4C68-B3AC-1CD713ED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80766A-647C-4629-A883-F699460C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7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C12214-EF77-4A70-B817-E7A1752A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27ECE3-5A8C-4C1D-9C82-BEC2B6F5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4854C-39D9-4529-A89B-7A2F92C50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13FA8-0EB6-4F45-8D08-2162409A016B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674F4-D187-48C5-B9C1-00F97A42A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87D23-47F6-46CF-8115-7752FA536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0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461E5-2E22-402A-A763-B348DBFB7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EE818E-571F-434B-91BF-82C6EA696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1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57D82F-B50A-4C23-890D-7B0D76CAE51E}"/>
                  </a:ext>
                </a:extLst>
              </p:cNvPr>
              <p:cNvSpPr txBox="1"/>
              <p:nvPr/>
            </p:nvSpPr>
            <p:spPr>
              <a:xfrm>
                <a:off x="3477085" y="934264"/>
                <a:ext cx="5237825" cy="10985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57D82F-B50A-4C23-890D-7B0D76CAE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085" y="934264"/>
                <a:ext cx="5237825" cy="1098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ED551B4-9C6D-4899-808E-2CAD9BFE21D1}"/>
                  </a:ext>
                </a:extLst>
              </p:cNvPr>
              <p:cNvSpPr txBox="1"/>
              <p:nvPr/>
            </p:nvSpPr>
            <p:spPr>
              <a:xfrm>
                <a:off x="2856810" y="4825230"/>
                <a:ext cx="6478377" cy="1098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𝑓𝑖𝑏𝑜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𝑓𝑖𝑏𝑜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𝑓𝑖𝑏𝑜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&gt;2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1                                    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ED551B4-9C6D-4899-808E-2CAD9BFE2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810" y="4825230"/>
                <a:ext cx="6478377" cy="1098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30BBBCF-90D7-4317-8E1F-34C1E5D60227}"/>
                  </a:ext>
                </a:extLst>
              </p:cNvPr>
              <p:cNvSpPr txBox="1"/>
              <p:nvPr/>
            </p:nvSpPr>
            <p:spPr>
              <a:xfrm>
                <a:off x="2841868" y="2879747"/>
                <a:ext cx="6508257" cy="1098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𝑓𝑎𝑐𝑡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𝑓𝑎𝑐𝑡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1                            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30BBBCF-90D7-4317-8E1F-34C1E5D60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868" y="2879747"/>
                <a:ext cx="6508257" cy="1098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2F193F2F-7F8C-49EA-A9E6-6A75F44E0819}"/>
              </a:ext>
            </a:extLst>
          </p:cNvPr>
          <p:cNvSpPr txBox="1"/>
          <p:nvPr/>
        </p:nvSpPr>
        <p:spPr>
          <a:xfrm>
            <a:off x="781235" y="564932"/>
            <a:ext cx="222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递推公式</a:t>
            </a:r>
          </a:p>
        </p:txBody>
      </p:sp>
    </p:spTree>
    <p:extLst>
      <p:ext uri="{BB962C8B-B14F-4D97-AF65-F5344CB8AC3E}">
        <p14:creationId xmlns:p14="http://schemas.microsoft.com/office/powerpoint/2010/main" val="313019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30BBBCF-90D7-4317-8E1F-34C1E5D60227}"/>
                  </a:ext>
                </a:extLst>
              </p:cNvPr>
              <p:cNvSpPr txBox="1"/>
              <p:nvPr/>
            </p:nvSpPr>
            <p:spPr>
              <a:xfrm>
                <a:off x="2856810" y="1443673"/>
                <a:ext cx="6508257" cy="1098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𝑓𝑎𝑐𝑡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𝑓𝑎𝑐𝑡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1                            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30BBBCF-90D7-4317-8E1F-34C1E5D60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810" y="1443673"/>
                <a:ext cx="6508257" cy="1098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2F193F2F-7F8C-49EA-A9E6-6A75F44E0819}"/>
              </a:ext>
            </a:extLst>
          </p:cNvPr>
          <p:cNvSpPr txBox="1"/>
          <p:nvPr/>
        </p:nvSpPr>
        <p:spPr>
          <a:xfrm>
            <a:off x="781235" y="564932"/>
            <a:ext cx="308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递推公式：翻译成</a:t>
            </a:r>
            <a:r>
              <a:rPr lang="en-US" altLang="zh-CN" dirty="0"/>
              <a:t>C</a:t>
            </a:r>
            <a:r>
              <a:rPr lang="zh-CN" altLang="en-US" dirty="0"/>
              <a:t>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13705A-A890-4B13-9A81-24F477413DDB}"/>
              </a:ext>
            </a:extLst>
          </p:cNvPr>
          <p:cNvSpPr txBox="1"/>
          <p:nvPr/>
        </p:nvSpPr>
        <p:spPr>
          <a:xfrm>
            <a:off x="2856810" y="3752717"/>
            <a:ext cx="74235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long fact(long n)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return n &gt; 1 ? n * fact(n – 1) : 1;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6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F193F2F-7F8C-49EA-A9E6-6A75F44E0819}"/>
              </a:ext>
            </a:extLst>
          </p:cNvPr>
          <p:cNvSpPr txBox="1"/>
          <p:nvPr/>
        </p:nvSpPr>
        <p:spPr>
          <a:xfrm>
            <a:off x="781235" y="564932"/>
            <a:ext cx="308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递推公式：翻译成</a:t>
            </a:r>
            <a:r>
              <a:rPr lang="en-US" altLang="zh-CN" dirty="0"/>
              <a:t>C</a:t>
            </a:r>
            <a:r>
              <a:rPr lang="zh-CN" altLang="en-US" dirty="0"/>
              <a:t>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13705A-A890-4B13-9A81-24F477413DDB}"/>
              </a:ext>
            </a:extLst>
          </p:cNvPr>
          <p:cNvSpPr txBox="1"/>
          <p:nvPr/>
        </p:nvSpPr>
        <p:spPr>
          <a:xfrm>
            <a:off x="2321510" y="3752717"/>
            <a:ext cx="7777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long </a:t>
            </a:r>
            <a:r>
              <a:rPr lang="en-US" altLang="zh-CN" sz="2400" dirty="0" err="1">
                <a:latin typeface="Consolas" panose="020B0609020204030204" pitchFamily="49" charset="0"/>
              </a:rPr>
              <a:t>fibo</a:t>
            </a:r>
            <a:r>
              <a:rPr lang="en-US" altLang="zh-CN" sz="2400" dirty="0">
                <a:latin typeface="Consolas" panose="020B0609020204030204" pitchFamily="49" charset="0"/>
              </a:rPr>
              <a:t>(long n)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return n &lt;= 2 ? 1 : </a:t>
            </a:r>
            <a:r>
              <a:rPr lang="en-US" altLang="zh-CN" sz="2400" dirty="0" err="1">
                <a:latin typeface="Consolas" panose="020B0609020204030204" pitchFamily="49" charset="0"/>
              </a:rPr>
              <a:t>fibo</a:t>
            </a:r>
            <a:r>
              <a:rPr lang="en-US" altLang="zh-CN" sz="2400" dirty="0">
                <a:latin typeface="Consolas" panose="020B0609020204030204" pitchFamily="49" charset="0"/>
              </a:rPr>
              <a:t>(n–1) + </a:t>
            </a:r>
            <a:r>
              <a:rPr lang="en-US" altLang="zh-CN" sz="2400" dirty="0" err="1">
                <a:latin typeface="Consolas" panose="020B0609020204030204" pitchFamily="49" charset="0"/>
              </a:rPr>
              <a:t>fibo</a:t>
            </a:r>
            <a:r>
              <a:rPr lang="en-US" altLang="zh-CN" sz="2400" dirty="0">
                <a:latin typeface="Consolas" panose="020B0609020204030204" pitchFamily="49" charset="0"/>
              </a:rPr>
              <a:t>(n-2);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67B500-1012-4F72-87CD-ACC66C2AB303}"/>
                  </a:ext>
                </a:extLst>
              </p:cNvPr>
              <p:cNvSpPr txBox="1"/>
              <p:nvPr/>
            </p:nvSpPr>
            <p:spPr>
              <a:xfrm>
                <a:off x="2856811" y="1535623"/>
                <a:ext cx="6478377" cy="1098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𝑓𝑖𝑏𝑜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𝑓𝑖𝑏𝑜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𝑓𝑖𝑏𝑜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&gt;2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1                                    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67B500-1012-4F72-87CD-ACC66C2AB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811" y="1535623"/>
                <a:ext cx="6478377" cy="1098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51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618F0-BADA-464C-ADCB-77D3328B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分治法 </a:t>
            </a:r>
            <a:r>
              <a:rPr lang="en-US" altLang="zh-CN" dirty="0"/>
              <a:t>– Hanoi</a:t>
            </a:r>
            <a:r>
              <a:rPr lang="zh-CN" altLang="en-US" dirty="0"/>
              <a:t>问题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5B7CD07-FD99-4A98-90EE-5F7DED1D2A41}"/>
              </a:ext>
            </a:extLst>
          </p:cNvPr>
          <p:cNvSpPr/>
          <p:nvPr/>
        </p:nvSpPr>
        <p:spPr>
          <a:xfrm>
            <a:off x="1106749" y="5512680"/>
            <a:ext cx="9765437" cy="2130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181330-AF61-491B-A02E-EB3E91F39617}"/>
              </a:ext>
            </a:extLst>
          </p:cNvPr>
          <p:cNvSpPr/>
          <p:nvPr/>
        </p:nvSpPr>
        <p:spPr>
          <a:xfrm>
            <a:off x="2553809" y="2236818"/>
            <a:ext cx="168675" cy="32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7D2388-DCE9-4505-9F5A-8A88DD284A87}"/>
              </a:ext>
            </a:extLst>
          </p:cNvPr>
          <p:cNvSpPr/>
          <p:nvPr/>
        </p:nvSpPr>
        <p:spPr>
          <a:xfrm>
            <a:off x="5976152" y="2236818"/>
            <a:ext cx="168675" cy="32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F731A0-E2F8-45AA-9AF3-5B1A472E049E}"/>
              </a:ext>
            </a:extLst>
          </p:cNvPr>
          <p:cNvSpPr/>
          <p:nvPr/>
        </p:nvSpPr>
        <p:spPr>
          <a:xfrm>
            <a:off x="9398495" y="2236818"/>
            <a:ext cx="168675" cy="32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C5739C-844D-46E5-9B0A-12A1C10F7DAC}"/>
              </a:ext>
            </a:extLst>
          </p:cNvPr>
          <p:cNvSpPr txBox="1"/>
          <p:nvPr/>
        </p:nvSpPr>
        <p:spPr>
          <a:xfrm>
            <a:off x="5718698" y="1778001"/>
            <a:ext cx="68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56DC11-E314-40EF-BEDF-72D8568CC1A1}"/>
              </a:ext>
            </a:extLst>
          </p:cNvPr>
          <p:cNvSpPr txBox="1"/>
          <p:nvPr/>
        </p:nvSpPr>
        <p:spPr>
          <a:xfrm>
            <a:off x="9115892" y="1778001"/>
            <a:ext cx="68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75D6E2D-29C5-471E-9205-CBC369BCB892}"/>
              </a:ext>
            </a:extLst>
          </p:cNvPr>
          <p:cNvSpPr/>
          <p:nvPr/>
        </p:nvSpPr>
        <p:spPr>
          <a:xfrm>
            <a:off x="1995994" y="4204841"/>
            <a:ext cx="1322773" cy="112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6C937A6-85F6-483B-8156-6B01B95720F3}"/>
              </a:ext>
            </a:extLst>
          </p:cNvPr>
          <p:cNvSpPr/>
          <p:nvPr/>
        </p:nvSpPr>
        <p:spPr>
          <a:xfrm>
            <a:off x="1793288" y="4567947"/>
            <a:ext cx="1711910" cy="112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7FB70FB-831A-44C2-8065-1E473AD3682D}"/>
              </a:ext>
            </a:extLst>
          </p:cNvPr>
          <p:cNvSpPr/>
          <p:nvPr/>
        </p:nvSpPr>
        <p:spPr>
          <a:xfrm>
            <a:off x="1562468" y="4927291"/>
            <a:ext cx="2164672" cy="112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7DDB34E-82A6-46AF-BBA7-B5514DECE840}"/>
              </a:ext>
            </a:extLst>
          </p:cNvPr>
          <p:cNvSpPr/>
          <p:nvPr/>
        </p:nvSpPr>
        <p:spPr>
          <a:xfrm>
            <a:off x="1340525" y="5279641"/>
            <a:ext cx="2617433" cy="112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78414009-6CD1-4857-A537-29D59C90E9C9}"/>
              </a:ext>
            </a:extLst>
          </p:cNvPr>
          <p:cNvSpPr/>
          <p:nvPr/>
        </p:nvSpPr>
        <p:spPr>
          <a:xfrm>
            <a:off x="867048" y="4204841"/>
            <a:ext cx="168675" cy="11869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CA9828-69D0-4E60-A292-BD8BCC814BC5}"/>
              </a:ext>
            </a:extLst>
          </p:cNvPr>
          <p:cNvSpPr txBox="1"/>
          <p:nvPr/>
        </p:nvSpPr>
        <p:spPr>
          <a:xfrm>
            <a:off x="267804" y="4605692"/>
            <a:ext cx="68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F958016-510F-489A-9D59-83DF4A0B95F1}"/>
              </a:ext>
            </a:extLst>
          </p:cNvPr>
          <p:cNvSpPr/>
          <p:nvPr/>
        </p:nvSpPr>
        <p:spPr>
          <a:xfrm>
            <a:off x="4751771" y="5285713"/>
            <a:ext cx="2617433" cy="112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F8FE6D4-984B-4383-87A8-64A50C1ECF45}"/>
              </a:ext>
            </a:extLst>
          </p:cNvPr>
          <p:cNvSpPr/>
          <p:nvPr/>
        </p:nvSpPr>
        <p:spPr>
          <a:xfrm>
            <a:off x="8827362" y="4552151"/>
            <a:ext cx="1322773" cy="112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637619C-E45F-4677-8865-00F4375C6C7A}"/>
              </a:ext>
            </a:extLst>
          </p:cNvPr>
          <p:cNvSpPr/>
          <p:nvPr/>
        </p:nvSpPr>
        <p:spPr>
          <a:xfrm>
            <a:off x="8624656" y="4915257"/>
            <a:ext cx="1711910" cy="112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2E76128-2F8A-45DE-A287-64378CAE40A2}"/>
              </a:ext>
            </a:extLst>
          </p:cNvPr>
          <p:cNvSpPr/>
          <p:nvPr/>
        </p:nvSpPr>
        <p:spPr>
          <a:xfrm>
            <a:off x="8393836" y="5274601"/>
            <a:ext cx="2164672" cy="112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6951021-7027-4443-9E64-CB2BBB3BE378}"/>
              </a:ext>
            </a:extLst>
          </p:cNvPr>
          <p:cNvSpPr txBox="1"/>
          <p:nvPr/>
        </p:nvSpPr>
        <p:spPr>
          <a:xfrm>
            <a:off x="2321504" y="1778001"/>
            <a:ext cx="68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A63A5459-4992-47CB-A072-0877279D6D29}"/>
              </a:ext>
            </a:extLst>
          </p:cNvPr>
          <p:cNvSpPr/>
          <p:nvPr/>
        </p:nvSpPr>
        <p:spPr>
          <a:xfrm flipH="1">
            <a:off x="10874403" y="4567947"/>
            <a:ext cx="168674" cy="77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A2F4BED-3BE4-43D2-A9A8-9B574D7D95F1}"/>
              </a:ext>
            </a:extLst>
          </p:cNvPr>
          <p:cNvSpPr txBox="1"/>
          <p:nvPr/>
        </p:nvSpPr>
        <p:spPr>
          <a:xfrm>
            <a:off x="11043078" y="4526382"/>
            <a:ext cx="68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n-1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EF9874B-4673-4A55-A66F-0D1F65C01FB3}"/>
              </a:ext>
            </a:extLst>
          </p:cNvPr>
          <p:cNvSpPr/>
          <p:nvPr/>
        </p:nvSpPr>
        <p:spPr>
          <a:xfrm>
            <a:off x="5415866" y="4192807"/>
            <a:ext cx="1322773" cy="112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AB1A36E-E31A-4FF7-AD51-816C7A58DD2D}"/>
              </a:ext>
            </a:extLst>
          </p:cNvPr>
          <p:cNvSpPr/>
          <p:nvPr/>
        </p:nvSpPr>
        <p:spPr>
          <a:xfrm>
            <a:off x="5213160" y="4555913"/>
            <a:ext cx="1711910" cy="112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D4B9EEA-23F7-4231-8F40-CA9DCD437DD2}"/>
              </a:ext>
            </a:extLst>
          </p:cNvPr>
          <p:cNvSpPr/>
          <p:nvPr/>
        </p:nvSpPr>
        <p:spPr>
          <a:xfrm>
            <a:off x="4982340" y="4915257"/>
            <a:ext cx="2164672" cy="112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83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0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9" grpId="0" animBg="1"/>
      <p:bldP spid="30" grpId="0"/>
      <p:bldP spid="34" grpId="0" animBg="1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03188-D8CE-45A3-AD81-E9701C9D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分治法 </a:t>
            </a:r>
            <a:r>
              <a:rPr lang="en-US" altLang="zh-CN" dirty="0">
                <a:latin typeface="Consolas" panose="020B0609020204030204" pitchFamily="49" charset="0"/>
              </a:rPr>
              <a:t>– Hanoi</a:t>
            </a:r>
            <a:r>
              <a:rPr lang="zh-CN" altLang="en-US" dirty="0">
                <a:latin typeface="Consolas" panose="020B0609020204030204" pitchFamily="49" charset="0"/>
              </a:rPr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1B04A-4141-4173-B4F1-49BE7CB3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设问题函数为</a:t>
            </a:r>
            <a:r>
              <a:rPr lang="en-US" altLang="zh-CN" dirty="0">
                <a:latin typeface="Consolas" panose="020B0609020204030204" pitchFamily="49" charset="0"/>
              </a:rPr>
              <a:t>Hanoi(n)</a:t>
            </a:r>
            <a:r>
              <a:rPr lang="zh-CN" altLang="en-US" dirty="0">
                <a:latin typeface="Consolas" panose="020B0609020204030204" pitchFamily="49" charset="0"/>
              </a:rPr>
              <a:t>，源、目的、辅助柱为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B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C</a:t>
            </a:r>
          </a:p>
          <a:p>
            <a:pPr marL="514350" indent="-514350">
              <a:buAutoNum type="arabicPeriod"/>
            </a:pPr>
            <a:r>
              <a:rPr lang="zh-CN" altLang="en-US" dirty="0">
                <a:latin typeface="Consolas" panose="020B0609020204030204" pitchFamily="49" charset="0"/>
              </a:rPr>
              <a:t>必须先将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zh-CN" altLang="en-US" dirty="0">
                <a:latin typeface="Consolas" panose="020B0609020204030204" pitchFamily="49" charset="0"/>
              </a:rPr>
              <a:t>（源）上面的</a:t>
            </a:r>
            <a:r>
              <a:rPr lang="en-US" altLang="zh-CN" dirty="0">
                <a:latin typeface="Consolas" panose="020B0609020204030204" pitchFamily="49" charset="0"/>
              </a:rPr>
              <a:t>n-1</a:t>
            </a:r>
            <a:r>
              <a:rPr lang="zh-CN" altLang="en-US" dirty="0">
                <a:latin typeface="Consolas" panose="020B0609020204030204" pitchFamily="49" charset="0"/>
              </a:rPr>
              <a:t>片以</a:t>
            </a:r>
            <a:r>
              <a:rPr lang="en-US" altLang="zh-CN" dirty="0">
                <a:latin typeface="Consolas" panose="020B0609020204030204" pitchFamily="49" charset="0"/>
              </a:rPr>
              <a:t>B</a:t>
            </a:r>
            <a:r>
              <a:rPr lang="zh-CN" altLang="en-US" dirty="0">
                <a:latin typeface="Consolas" panose="020B0609020204030204" pitchFamily="49" charset="0"/>
              </a:rPr>
              <a:t>为辅助，移动到</a:t>
            </a:r>
            <a:r>
              <a:rPr lang="en-US" altLang="zh-CN" dirty="0">
                <a:latin typeface="Consolas" panose="020B0609020204030204" pitchFamily="49" charset="0"/>
              </a:rPr>
              <a:t>C</a:t>
            </a:r>
            <a:r>
              <a:rPr lang="zh-CN" altLang="en-US" dirty="0">
                <a:latin typeface="Consolas" panose="020B0609020204030204" pitchFamily="49" charset="0"/>
              </a:rPr>
              <a:t>（目的）上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Consolas" panose="020B0609020204030204" pitchFamily="49" charset="0"/>
              </a:rPr>
              <a:t>然后将最大片从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zh-CN" altLang="en-US" dirty="0">
                <a:latin typeface="Consolas" panose="020B0609020204030204" pitchFamily="49" charset="0"/>
              </a:rPr>
              <a:t>移到</a:t>
            </a:r>
            <a:r>
              <a:rPr lang="en-US" altLang="zh-CN" dirty="0">
                <a:latin typeface="Consolas" panose="020B0609020204030204" pitchFamily="49" charset="0"/>
              </a:rPr>
              <a:t>B</a:t>
            </a:r>
          </a:p>
          <a:p>
            <a:pPr marL="514350" indent="-514350">
              <a:buAutoNum type="arabicPeriod"/>
            </a:pPr>
            <a:r>
              <a:rPr lang="zh-CN" altLang="en-US" dirty="0">
                <a:latin typeface="Consolas" panose="020B0609020204030204" pitchFamily="49" charset="0"/>
              </a:rPr>
              <a:t>再将</a:t>
            </a:r>
            <a:r>
              <a:rPr lang="en-US" altLang="zh-CN" dirty="0">
                <a:latin typeface="Consolas" panose="020B0609020204030204" pitchFamily="49" charset="0"/>
              </a:rPr>
              <a:t>C</a:t>
            </a:r>
            <a:r>
              <a:rPr lang="zh-CN" altLang="en-US" dirty="0">
                <a:latin typeface="Consolas" panose="020B0609020204030204" pitchFamily="49" charset="0"/>
              </a:rPr>
              <a:t>（源）上的</a:t>
            </a:r>
            <a:r>
              <a:rPr lang="en-US" altLang="zh-CN" dirty="0">
                <a:latin typeface="Consolas" panose="020B0609020204030204" pitchFamily="49" charset="0"/>
              </a:rPr>
              <a:t>n-1</a:t>
            </a:r>
            <a:r>
              <a:rPr lang="zh-CN" altLang="en-US" dirty="0">
                <a:latin typeface="Consolas" panose="020B0609020204030204" pitchFamily="49" charset="0"/>
              </a:rPr>
              <a:t>片以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zh-CN" altLang="en-US" dirty="0">
                <a:latin typeface="Consolas" panose="020B0609020204030204" pitchFamily="49" charset="0"/>
              </a:rPr>
              <a:t>为辅助，移动到</a:t>
            </a:r>
            <a:r>
              <a:rPr lang="en-US" altLang="zh-CN" dirty="0">
                <a:latin typeface="Consolas" panose="020B0609020204030204" pitchFamily="49" charset="0"/>
              </a:rPr>
              <a:t>B</a:t>
            </a:r>
            <a:r>
              <a:rPr lang="zh-CN" altLang="en-US" dirty="0">
                <a:latin typeface="Consolas" panose="020B0609020204030204" pitchFamily="49" charset="0"/>
              </a:rPr>
              <a:t>（目的）上</a:t>
            </a:r>
          </a:p>
        </p:txBody>
      </p:sp>
    </p:spTree>
    <p:extLst>
      <p:ext uri="{BB962C8B-B14F-4D97-AF65-F5344CB8AC3E}">
        <p14:creationId xmlns:p14="http://schemas.microsoft.com/office/powerpoint/2010/main" val="81338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03188-D8CE-45A3-AD81-E9701C9D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分治法 </a:t>
            </a:r>
            <a:r>
              <a:rPr lang="en-US" altLang="zh-CN" dirty="0">
                <a:latin typeface="Consolas" panose="020B0609020204030204" pitchFamily="49" charset="0"/>
              </a:rPr>
              <a:t>– Hanoi</a:t>
            </a:r>
            <a:r>
              <a:rPr lang="zh-CN" altLang="en-US" dirty="0">
                <a:latin typeface="Consolas" panose="020B0609020204030204" pitchFamily="49" charset="0"/>
              </a:rPr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1B04A-4141-4173-B4F1-49BE7CB3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设问题函数为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Hanoi(n)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，源、目的、辅助柱为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</a:t>
            </a:r>
          </a:p>
          <a:p>
            <a:pPr marL="514350" indent="-514350">
              <a:buAutoNum type="arabicPeriod"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必须先将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（源）上面的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n-1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片以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为辅助，移动到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（目的）上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>
              <a:buAutoNum type="arabicPeriod"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然后将最大片从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移到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</a:t>
            </a:r>
          </a:p>
          <a:p>
            <a:pPr marL="514350" indent="-514350">
              <a:buAutoNum type="arabicPeriod"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再将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（源）上的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n-1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片以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为辅助，移动到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（目的）上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Hanoi(n, from, to, aux)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if (n == 1) { from </a:t>
            </a:r>
            <a:r>
              <a:rPr lang="en-US" altLang="zh-CN" sz="2400" dirty="0">
                <a:latin typeface="Consolas" panose="020B0609020204030204" pitchFamily="49" charset="0"/>
                <a:sym typeface="Wingdings" panose="05000000000000000000" pitchFamily="2" charset="2"/>
              </a:rPr>
              <a:t> to; return; }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endParaRPr lang="en-US" altLang="zh-CN" sz="2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sym typeface="Wingdings" panose="05000000000000000000" pitchFamily="2" charset="2"/>
              </a:rPr>
              <a:t>    Hanoi(n – 1, from, aux, to);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sym typeface="Wingdings" panose="05000000000000000000" pitchFamily="2" charset="2"/>
              </a:rPr>
              <a:t>    from  to;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sym typeface="Wingdings" panose="05000000000000000000" pitchFamily="2" charset="2"/>
              </a:rPr>
              <a:t>    Hanoi(n – 1, aux, from, to);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Hanoi(n, ‘A’, ‘B’, ‘C’);</a:t>
            </a:r>
          </a:p>
        </p:txBody>
      </p:sp>
    </p:spTree>
    <p:extLst>
      <p:ext uri="{BB962C8B-B14F-4D97-AF65-F5344CB8AC3E}">
        <p14:creationId xmlns:p14="http://schemas.microsoft.com/office/powerpoint/2010/main" val="246928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03188-D8CE-45A3-AD81-E9701C9D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分治法 </a:t>
            </a:r>
            <a:r>
              <a:rPr lang="en-US" altLang="zh-CN" dirty="0">
                <a:latin typeface="Consolas" panose="020B0609020204030204" pitchFamily="49" charset="0"/>
              </a:rPr>
              <a:t>– </a:t>
            </a:r>
            <a:r>
              <a:rPr lang="en-US" altLang="zh-CN" dirty="0" err="1">
                <a:latin typeface="Consolas" panose="020B0609020204030204" pitchFamily="49" charset="0"/>
              </a:rPr>
              <a:t>try_path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1B04A-4141-4173-B4F1-49BE7CB3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latin typeface="Consolas" panose="020B0609020204030204" pitchFamily="49" charset="0"/>
              </a:rPr>
              <a:t>try_path</a:t>
            </a:r>
            <a:r>
              <a:rPr lang="en-US" altLang="zh-CN" sz="2400" dirty="0">
                <a:latin typeface="Consolas" panose="020B0609020204030204" pitchFamily="49" charset="0"/>
              </a:rPr>
              <a:t>(path)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if (</a:t>
            </a:r>
            <a:r>
              <a:rPr lang="en-US" altLang="zh-CN" sz="2400" dirty="0" err="1">
                <a:latin typeface="Consolas" panose="020B0609020204030204" pitchFamily="49" charset="0"/>
              </a:rPr>
              <a:t>is_deadend</a:t>
            </a:r>
            <a:r>
              <a:rPr lang="en-US" altLang="zh-CN" sz="2400" dirty="0">
                <a:latin typeface="Consolas" panose="020B0609020204030204" pitchFamily="49" charset="0"/>
              </a:rPr>
              <a:t>(path)) return;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</a:rPr>
              <a:t>try_path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path.left</a:t>
            </a:r>
            <a:r>
              <a:rPr lang="en-US" altLang="zh-CN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</a:rPr>
              <a:t>try_path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path.right</a:t>
            </a:r>
            <a:r>
              <a:rPr lang="en-US" altLang="zh-CN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latin typeface="Consolas" panose="020B0609020204030204" pitchFamily="49" charset="0"/>
              </a:rPr>
              <a:t>try_path</a:t>
            </a:r>
            <a:r>
              <a:rPr lang="en-US" altLang="zh-CN" sz="2400" dirty="0">
                <a:latin typeface="Consolas" panose="020B0609020204030204" pitchFamily="49" charset="0"/>
              </a:rPr>
              <a:t>(A);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7E28BBA-039D-4C80-9692-3BC7728C08DE}"/>
              </a:ext>
            </a:extLst>
          </p:cNvPr>
          <p:cNvCxnSpPr>
            <a:cxnSpLocks/>
          </p:cNvCxnSpPr>
          <p:nvPr/>
        </p:nvCxnSpPr>
        <p:spPr>
          <a:xfrm flipV="1">
            <a:off x="8635106" y="3401134"/>
            <a:ext cx="0" cy="7009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508BA19-20F6-40F0-AEB3-65BD800D9D20}"/>
              </a:ext>
            </a:extLst>
          </p:cNvPr>
          <p:cNvCxnSpPr>
            <a:cxnSpLocks/>
          </p:cNvCxnSpPr>
          <p:nvPr/>
        </p:nvCxnSpPr>
        <p:spPr>
          <a:xfrm flipH="1" flipV="1">
            <a:off x="7839075" y="2578100"/>
            <a:ext cx="796031" cy="82303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1D078FD-BD21-4326-AF26-14275813D81A}"/>
              </a:ext>
            </a:extLst>
          </p:cNvPr>
          <p:cNvCxnSpPr>
            <a:cxnSpLocks/>
          </p:cNvCxnSpPr>
          <p:nvPr/>
        </p:nvCxnSpPr>
        <p:spPr>
          <a:xfrm flipV="1">
            <a:off x="8635106" y="2797175"/>
            <a:ext cx="594619" cy="60395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D89FDA5-B07A-4C2F-A523-8395D8C97393}"/>
              </a:ext>
            </a:extLst>
          </p:cNvPr>
          <p:cNvCxnSpPr>
            <a:cxnSpLocks/>
          </p:cNvCxnSpPr>
          <p:nvPr/>
        </p:nvCxnSpPr>
        <p:spPr>
          <a:xfrm flipH="1" flipV="1">
            <a:off x="9229725" y="1825625"/>
            <a:ext cx="1" cy="97155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EB441CB-9DB3-4E8D-920F-5F7F8C28E042}"/>
              </a:ext>
            </a:extLst>
          </p:cNvPr>
          <p:cNvCxnSpPr>
            <a:cxnSpLocks/>
          </p:cNvCxnSpPr>
          <p:nvPr/>
        </p:nvCxnSpPr>
        <p:spPr>
          <a:xfrm flipV="1">
            <a:off x="9229726" y="2387600"/>
            <a:ext cx="952499" cy="40957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AEA96ED-DC7F-44A0-9B98-0FFF53C2F633}"/>
              </a:ext>
            </a:extLst>
          </p:cNvPr>
          <p:cNvSpPr txBox="1"/>
          <p:nvPr/>
        </p:nvSpPr>
        <p:spPr>
          <a:xfrm>
            <a:off x="8686815" y="3556547"/>
            <a:ext cx="3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47DD938-E7D2-4DB1-B6A8-DF2AC4C3CE50}"/>
              </a:ext>
            </a:extLst>
          </p:cNvPr>
          <p:cNvSpPr txBox="1"/>
          <p:nvPr/>
        </p:nvSpPr>
        <p:spPr>
          <a:xfrm>
            <a:off x="8739885" y="2699028"/>
            <a:ext cx="3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95D59C9-1F9C-44A9-B57A-4AAB2CDDCA0D}"/>
              </a:ext>
            </a:extLst>
          </p:cNvPr>
          <p:cNvSpPr txBox="1"/>
          <p:nvPr/>
        </p:nvSpPr>
        <p:spPr>
          <a:xfrm>
            <a:off x="7839075" y="2989617"/>
            <a:ext cx="3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764E5D3-DD6A-4F2A-ADFC-5F1917428D10}"/>
              </a:ext>
            </a:extLst>
          </p:cNvPr>
          <p:cNvSpPr txBox="1"/>
          <p:nvPr/>
        </p:nvSpPr>
        <p:spPr>
          <a:xfrm>
            <a:off x="9643374" y="2638486"/>
            <a:ext cx="3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AAE673F-18A9-455A-886D-629FE3A8F908}"/>
              </a:ext>
            </a:extLst>
          </p:cNvPr>
          <p:cNvSpPr txBox="1"/>
          <p:nvPr/>
        </p:nvSpPr>
        <p:spPr>
          <a:xfrm>
            <a:off x="8920855" y="2125228"/>
            <a:ext cx="3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252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386</Words>
  <Application>Microsoft Office PowerPoint</Application>
  <PresentationFormat>宽屏</PresentationFormat>
  <Paragraphs>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Consolas</vt:lpstr>
      <vt:lpstr>Wingdings</vt:lpstr>
      <vt:lpstr>Office 主题​​</vt:lpstr>
      <vt:lpstr>递归</vt:lpstr>
      <vt:lpstr>PowerPoint 演示文稿</vt:lpstr>
      <vt:lpstr>PowerPoint 演示文稿</vt:lpstr>
      <vt:lpstr>PowerPoint 演示文稿</vt:lpstr>
      <vt:lpstr>分治法 – Hanoi问题</vt:lpstr>
      <vt:lpstr>分治法 – Hanoi问题</vt:lpstr>
      <vt:lpstr>分治法 – Hanoi问题</vt:lpstr>
      <vt:lpstr>分治法 – try_path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递归</dc:title>
  <dc:creator>Bai Zhongjian</dc:creator>
  <cp:lastModifiedBy>Bai Zhongjian</cp:lastModifiedBy>
  <cp:revision>30</cp:revision>
  <dcterms:created xsi:type="dcterms:W3CDTF">2020-03-31T10:48:53Z</dcterms:created>
  <dcterms:modified xsi:type="dcterms:W3CDTF">2020-03-31T11:25:51Z</dcterms:modified>
</cp:coreProperties>
</file>