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effectLst>
                  <a:outerShdw blurRad="38100" dist="38100" dir="2700000" algn="tl">
                    <a:srgbClr val="000000">
                      <a:alpha val="43137"/>
                    </a:srgbClr>
                  </a:outerShdw>
                </a:effectLst>
              </a:rPr>
              <a:t>Paging</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7669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a:t>In computer operating systems, paging is a memory management scheme by which a computer stores and retrieves data from secondary storage[a] for use in main memory</a:t>
            </a:r>
            <a:r>
              <a:rPr lang="en-US" dirty="0" smtClean="0"/>
              <a:t>.</a:t>
            </a:r>
            <a:br>
              <a:rPr lang="en-US" dirty="0" smtClean="0"/>
            </a:br>
            <a:r>
              <a:rPr lang="en-US" dirty="0" smtClean="0"/>
              <a:t> </a:t>
            </a:r>
            <a:r>
              <a:rPr lang="en-US" dirty="0"/>
              <a:t>In this scheme, the operating system retrieves data from secondary storage in same-size blocks called pages</a:t>
            </a:r>
            <a:r>
              <a:rPr lang="en-US" dirty="0" smtClean="0"/>
              <a:t>.</a:t>
            </a:r>
          </a:p>
          <a:p>
            <a:r>
              <a:rPr lang="en-US" dirty="0"/>
              <a:t>The Paging Library helps you load and display small chunks of data at a time. Loading partial data on demand reduces usage of network bandwidth and system resources.</a:t>
            </a:r>
            <a:endParaRPr lang="en-US" dirty="0"/>
          </a:p>
        </p:txBody>
      </p:sp>
    </p:spTree>
    <p:extLst>
      <p:ext uri="{BB962C8B-B14F-4D97-AF65-F5344CB8AC3E}">
        <p14:creationId xmlns:p14="http://schemas.microsoft.com/office/powerpoint/2010/main" val="23748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a:t>
            </a:r>
            <a:endParaRPr lang="en-US" dirty="0"/>
          </a:p>
        </p:txBody>
      </p:sp>
      <p:sp>
        <p:nvSpPr>
          <p:cNvPr id="3" name="Content Placeholder 2"/>
          <p:cNvSpPr>
            <a:spLocks noGrp="1"/>
          </p:cNvSpPr>
          <p:nvPr>
            <p:ph idx="1"/>
          </p:nvPr>
        </p:nvSpPr>
        <p:spPr>
          <a:xfrm>
            <a:off x="818712" y="2222288"/>
            <a:ext cx="10554574" cy="934980"/>
          </a:xfrm>
        </p:spPr>
        <p:txBody>
          <a:bodyPr/>
          <a:lstStyle/>
          <a:p>
            <a:pPr marL="0" indent="0">
              <a:buNone/>
            </a:pPr>
            <a:r>
              <a:rPr lang="en-US" dirty="0"/>
              <a:t>To import Paging components into your Android app, add the following dependencies to your app's </a:t>
            </a:r>
            <a:r>
              <a:rPr lang="en-US" dirty="0" err="1"/>
              <a:t>build.gradle</a:t>
            </a:r>
            <a:r>
              <a:rPr lang="en-US" dirty="0"/>
              <a:t> file:</a:t>
            </a:r>
          </a:p>
          <a:p>
            <a:pPr marL="0" indent="0">
              <a:buNone/>
            </a:pPr>
            <a:endParaRPr lang="en-US" dirty="0"/>
          </a:p>
          <a:p>
            <a:pPr marL="0" indent="0">
              <a:buNone/>
            </a:pPr>
            <a:endParaRPr lang="en-US" dirty="0"/>
          </a:p>
        </p:txBody>
      </p:sp>
      <p:sp>
        <p:nvSpPr>
          <p:cNvPr id="8" name="Rectangle 5"/>
          <p:cNvSpPr>
            <a:spLocks noChangeArrowheads="1"/>
          </p:cNvSpPr>
          <p:nvPr/>
        </p:nvSpPr>
        <p:spPr bwMode="auto">
          <a:xfrm>
            <a:off x="1518247" y="2931846"/>
            <a:ext cx="7832787" cy="3016210"/>
          </a:xfrm>
          <a:prstGeom prst="rect">
            <a:avLst/>
          </a:prstGeom>
          <a:solidFill>
            <a:srgbClr val="D7D4D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E5A5E"/>
                </a:solidFill>
                <a:effectLst/>
                <a:latin typeface="Roboto Mono"/>
              </a:rPr>
              <a:t>dependencies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64799F"/>
                </a:solidFill>
                <a:effectLst/>
                <a:latin typeface="Roboto Mono"/>
              </a:rPr>
              <a:t>def</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paging_version</a:t>
            </a:r>
            <a:r>
              <a:rPr kumimoji="0" lang="en-US" altLang="en-US" sz="1400" b="0" i="0" u="none" strike="noStrike" cap="none" normalizeH="0" baseline="0" dirty="0" smtClean="0">
                <a:ln>
                  <a:noFill/>
                </a:ln>
                <a:solidFill>
                  <a:srgbClr val="4E5A5E"/>
                </a:solidFill>
                <a:effectLst/>
                <a:latin typeface="Roboto Mono"/>
              </a:rPr>
              <a:t> = </a:t>
            </a:r>
            <a:r>
              <a:rPr kumimoji="0" lang="en-US" altLang="en-US" sz="1400" b="0" i="0" u="none" strike="noStrike" cap="none" normalizeH="0" baseline="0" dirty="0" smtClean="0">
                <a:ln>
                  <a:noFill/>
                </a:ln>
                <a:solidFill>
                  <a:srgbClr val="5A7063"/>
                </a:solidFill>
                <a:effectLst/>
                <a:latin typeface="Roboto Mono"/>
              </a:rPr>
              <a:t>"2.1.2"</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implementation </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err="1" smtClean="0">
                <a:ln>
                  <a:noFill/>
                </a:ln>
                <a:solidFill>
                  <a:srgbClr val="5A7063"/>
                </a:solidFill>
                <a:effectLst/>
                <a:latin typeface="Roboto Mono"/>
              </a:rPr>
              <a:t>androidx.paging:paging-runtime</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err="1" smtClean="0">
                <a:ln>
                  <a:noFill/>
                </a:ln>
                <a:solidFill>
                  <a:srgbClr val="5A7063"/>
                </a:solidFill>
                <a:effectLst/>
                <a:latin typeface="Roboto Mono"/>
              </a:rPr>
              <a:t>paging_version</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For </a:t>
            </a:r>
            <a:r>
              <a:rPr kumimoji="0" lang="en-US" altLang="en-US" sz="1400" b="0" i="0" u="none" strike="noStrike" cap="none" normalizeH="0" baseline="0" dirty="0" err="1" smtClean="0">
                <a:ln>
                  <a:noFill/>
                </a:ln>
                <a:solidFill>
                  <a:srgbClr val="885566"/>
                </a:solidFill>
                <a:effectLst/>
                <a:latin typeface="Roboto Mono"/>
              </a:rPr>
              <a:t>Kotlin</a:t>
            </a:r>
            <a:r>
              <a:rPr kumimoji="0" lang="en-US" altLang="en-US" sz="1400" b="0" i="0" u="none" strike="noStrike" cap="none" normalizeH="0" baseline="0" dirty="0" smtClean="0">
                <a:ln>
                  <a:noFill/>
                </a:ln>
                <a:solidFill>
                  <a:srgbClr val="885566"/>
                </a:solidFill>
                <a:effectLst/>
                <a:latin typeface="Roboto Mono"/>
              </a:rPr>
              <a:t> use paging-runtime-</a:t>
            </a:r>
            <a:r>
              <a:rPr kumimoji="0" lang="en-US" altLang="en-US" sz="1400" b="0" i="0" u="none" strike="noStrike" cap="none" normalizeH="0" baseline="0" dirty="0" err="1" smtClean="0">
                <a:ln>
                  <a:noFill/>
                </a:ln>
                <a:solidFill>
                  <a:srgbClr val="885566"/>
                </a:solidFill>
                <a:effectLst/>
                <a:latin typeface="Roboto Mono"/>
              </a:rPr>
              <a:t>ktx</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alternatively - without Android dependencies for testing</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testImplementation</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err="1" smtClean="0">
                <a:ln>
                  <a:noFill/>
                </a:ln>
                <a:solidFill>
                  <a:srgbClr val="5A7063"/>
                </a:solidFill>
                <a:effectLst/>
                <a:latin typeface="Roboto Mono"/>
              </a:rPr>
              <a:t>androidx.paging:paging-common</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err="1" smtClean="0">
                <a:ln>
                  <a:noFill/>
                </a:ln>
                <a:solidFill>
                  <a:srgbClr val="5A7063"/>
                </a:solidFill>
                <a:effectLst/>
                <a:latin typeface="Roboto Mono"/>
              </a:rPr>
              <a:t>paging_version</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For </a:t>
            </a:r>
            <a:r>
              <a:rPr kumimoji="0" lang="en-US" altLang="en-US" sz="1400" b="0" i="0" u="none" strike="noStrike" cap="none" normalizeH="0" baseline="0" dirty="0" err="1" smtClean="0">
                <a:ln>
                  <a:noFill/>
                </a:ln>
                <a:solidFill>
                  <a:srgbClr val="885566"/>
                </a:solidFill>
                <a:effectLst/>
                <a:latin typeface="Roboto Mono"/>
              </a:rPr>
              <a:t>Kotlin</a:t>
            </a:r>
            <a:r>
              <a:rPr kumimoji="0" lang="en-US" altLang="en-US" sz="1400" b="0" i="0" u="none" strike="noStrike" cap="none" normalizeH="0" baseline="0" dirty="0" smtClean="0">
                <a:ln>
                  <a:noFill/>
                </a:ln>
                <a:solidFill>
                  <a:srgbClr val="885566"/>
                </a:solidFill>
                <a:effectLst/>
                <a:latin typeface="Roboto Mono"/>
              </a:rPr>
              <a:t> use paging-common-</a:t>
            </a:r>
            <a:r>
              <a:rPr kumimoji="0" lang="en-US" altLang="en-US" sz="1400" b="0" i="0" u="none" strike="noStrike" cap="none" normalizeH="0" baseline="0" dirty="0" err="1" smtClean="0">
                <a:ln>
                  <a:noFill/>
                </a:ln>
                <a:solidFill>
                  <a:srgbClr val="885566"/>
                </a:solidFill>
                <a:effectLst/>
                <a:latin typeface="Roboto Mono"/>
              </a:rPr>
              <a:t>ktx</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optional - </a:t>
            </a:r>
            <a:r>
              <a:rPr kumimoji="0" lang="en-US" altLang="en-US" sz="1400" b="0" i="0" u="none" strike="noStrike" cap="none" normalizeH="0" baseline="0" dirty="0" err="1" smtClean="0">
                <a:ln>
                  <a:noFill/>
                </a:ln>
                <a:solidFill>
                  <a:srgbClr val="885566"/>
                </a:solidFill>
                <a:effectLst/>
                <a:latin typeface="Roboto Mono"/>
              </a:rPr>
              <a:t>RxJava</a:t>
            </a:r>
            <a:r>
              <a:rPr kumimoji="0" lang="en-US" altLang="en-US" sz="1400" b="0" i="0" u="none" strike="noStrike" cap="none" normalizeH="0" baseline="0" dirty="0" smtClean="0">
                <a:ln>
                  <a:noFill/>
                </a:ln>
                <a:solidFill>
                  <a:srgbClr val="885566"/>
                </a:solidFill>
                <a:effectLst/>
                <a:latin typeface="Roboto Mono"/>
              </a:rPr>
              <a:t> support</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implementation </a:t>
            </a:r>
            <a:r>
              <a:rPr kumimoji="0" lang="en-US" altLang="en-US" sz="1400" b="0" i="0" u="none" strike="noStrike" cap="none" normalizeH="0" baseline="0" dirty="0" smtClean="0">
                <a:ln>
                  <a:noFill/>
                </a:ln>
                <a:solidFill>
                  <a:srgbClr val="5A7063"/>
                </a:solidFill>
                <a:effectLst/>
                <a:latin typeface="Roboto Mono"/>
              </a:rPr>
              <a:t>"androidx.paging:paging-rxjava2:$</a:t>
            </a:r>
            <a:r>
              <a:rPr kumimoji="0" lang="en-US" altLang="en-US" sz="1400" b="0" i="0" u="none" strike="noStrike" cap="none" normalizeH="0" baseline="0" dirty="0" err="1" smtClean="0">
                <a:ln>
                  <a:noFill/>
                </a:ln>
                <a:solidFill>
                  <a:srgbClr val="5A7063"/>
                </a:solidFill>
                <a:effectLst/>
                <a:latin typeface="Roboto Mono"/>
              </a:rPr>
              <a:t>paging_version</a:t>
            </a:r>
            <a:r>
              <a:rPr kumimoji="0" lang="en-US" altLang="en-US" sz="1400" b="0" i="0" u="none" strike="noStrike" cap="none" normalizeH="0" baseline="0" dirty="0" smtClean="0">
                <a:ln>
                  <a:noFill/>
                </a:ln>
                <a:solidFill>
                  <a:srgbClr val="5A7063"/>
                </a:solidFill>
                <a:effectLst/>
                <a:latin typeface="Roboto Mono"/>
              </a:rPr>
              <a:t>"</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For </a:t>
            </a:r>
            <a:r>
              <a:rPr kumimoji="0" lang="en-US" altLang="en-US" sz="1400" b="0" i="0" u="none" strike="noStrike" cap="none" normalizeH="0" baseline="0" dirty="0" err="1" smtClean="0">
                <a:ln>
                  <a:noFill/>
                </a:ln>
                <a:solidFill>
                  <a:srgbClr val="885566"/>
                </a:solidFill>
                <a:effectLst/>
                <a:latin typeface="Roboto Mono"/>
              </a:rPr>
              <a:t>Kotlin</a:t>
            </a:r>
            <a:r>
              <a:rPr kumimoji="0" lang="en-US" altLang="en-US" sz="1400" b="0" i="0" u="none" strike="noStrike" cap="none" normalizeH="0" baseline="0" dirty="0" smtClean="0">
                <a:ln>
                  <a:noFill/>
                </a:ln>
                <a:solidFill>
                  <a:srgbClr val="885566"/>
                </a:solidFill>
                <a:effectLst/>
                <a:latin typeface="Roboto Mono"/>
              </a:rPr>
              <a:t> use paging-rxjava2-ktx</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538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different data architectures</a:t>
            </a:r>
          </a:p>
        </p:txBody>
      </p:sp>
      <p:sp>
        <p:nvSpPr>
          <p:cNvPr id="3" name="Content Placeholder 2"/>
          <p:cNvSpPr>
            <a:spLocks noGrp="1"/>
          </p:cNvSpPr>
          <p:nvPr>
            <p:ph idx="1"/>
          </p:nvPr>
        </p:nvSpPr>
        <p:spPr>
          <a:xfrm>
            <a:off x="818712" y="2216987"/>
            <a:ext cx="7419514" cy="3676315"/>
          </a:xfrm>
        </p:spPr>
        <p:txBody>
          <a:bodyPr/>
          <a:lstStyle/>
          <a:p>
            <a:r>
              <a:rPr lang="en-US" dirty="0"/>
              <a:t>The Paging Library supports the following data architectures:</a:t>
            </a:r>
          </a:p>
          <a:p>
            <a:r>
              <a:rPr lang="en-US" dirty="0"/>
              <a:t>Served only from a backend server.</a:t>
            </a:r>
          </a:p>
          <a:p>
            <a:r>
              <a:rPr lang="en-US" dirty="0"/>
              <a:t>Stored only in an on-device database.</a:t>
            </a:r>
          </a:p>
          <a:p>
            <a:r>
              <a:rPr lang="en-US" dirty="0"/>
              <a:t>A combination of the other sources, using the on-device database as a cache.</a:t>
            </a:r>
          </a:p>
          <a:p>
            <a:endParaRPr lang="en-US" dirty="0"/>
          </a:p>
        </p:txBody>
      </p:sp>
      <p:pic>
        <p:nvPicPr>
          <p:cNvPr id="2051" name="Picture 3" descr="Diagrams of data f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611" y="2277301"/>
            <a:ext cx="3614470" cy="4145797"/>
          </a:xfrm>
          <a:prstGeom prst="roundRect">
            <a:avLst>
              <a:gd name="adj" fmla="val 7508"/>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8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list</a:t>
            </a:r>
            <a:endParaRPr lang="en-US" dirty="0"/>
          </a:p>
        </p:txBody>
      </p:sp>
      <p:sp>
        <p:nvSpPr>
          <p:cNvPr id="3" name="Content Placeholder 2"/>
          <p:cNvSpPr>
            <a:spLocks noGrp="1"/>
          </p:cNvSpPr>
          <p:nvPr>
            <p:ph idx="1"/>
          </p:nvPr>
        </p:nvSpPr>
        <p:spPr>
          <a:xfrm>
            <a:off x="818717" y="2096218"/>
            <a:ext cx="6582750" cy="4201063"/>
          </a:xfrm>
        </p:spPr>
        <p:txBody>
          <a:bodyPr/>
          <a:lstStyle/>
          <a:p>
            <a:r>
              <a:rPr lang="en-US" dirty="0"/>
              <a:t>The Paging Library's key component is the </a:t>
            </a:r>
            <a:r>
              <a:rPr lang="en-US" dirty="0" err="1"/>
              <a:t>PagedList</a:t>
            </a:r>
            <a:r>
              <a:rPr lang="en-US" dirty="0"/>
              <a:t> class, which loads chunks of your app's data, or pages. As more data is needed, it's paged into the existing </a:t>
            </a:r>
            <a:r>
              <a:rPr lang="en-US" dirty="0" err="1"/>
              <a:t>PagedList</a:t>
            </a:r>
            <a:r>
              <a:rPr lang="en-US" dirty="0"/>
              <a:t> object. If any loaded data changes, a new instance of </a:t>
            </a:r>
            <a:r>
              <a:rPr lang="en-US" dirty="0" err="1"/>
              <a:t>PagedList</a:t>
            </a:r>
            <a:r>
              <a:rPr lang="en-US" dirty="0"/>
              <a:t> is emitted to the observable data holder from a </a:t>
            </a:r>
            <a:r>
              <a:rPr lang="en-US" dirty="0" err="1"/>
              <a:t>LiveData</a:t>
            </a:r>
            <a:r>
              <a:rPr lang="en-US" dirty="0"/>
              <a:t> or RxJava2-based object. As </a:t>
            </a:r>
            <a:r>
              <a:rPr lang="en-US" dirty="0" err="1"/>
              <a:t>PagedList</a:t>
            </a:r>
            <a:r>
              <a:rPr lang="en-US" dirty="0"/>
              <a:t> objects are generated, your app's UI presents their contents, all while respecting your UI controllers' lifecycles.</a:t>
            </a:r>
          </a:p>
        </p:txBody>
      </p:sp>
      <p:sp>
        <p:nvSpPr>
          <p:cNvPr id="5" name="Rectangle 2"/>
          <p:cNvSpPr>
            <a:spLocks noChangeArrowheads="1"/>
          </p:cNvSpPr>
          <p:nvPr/>
        </p:nvSpPr>
        <p:spPr bwMode="auto">
          <a:xfrm>
            <a:off x="7401467" y="3029999"/>
            <a:ext cx="4643887" cy="2369880"/>
          </a:xfrm>
          <a:prstGeom prst="rect">
            <a:avLst/>
          </a:prstGeom>
          <a:ln/>
        </p:spPr>
        <p:style>
          <a:lnRef idx="3">
            <a:schemeClr val="lt1"/>
          </a:lnRef>
          <a:fillRef idx="1">
            <a:schemeClr val="accent1"/>
          </a:fillRef>
          <a:effectRef idx="1">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4799F"/>
                </a:solidFill>
                <a:effectLst/>
                <a:latin typeface="Roboto Mono"/>
              </a:rPr>
              <a:t>public</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class</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ConcertViewModel</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extends</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ViewModel</a:t>
            </a:r>
            <a:r>
              <a:rPr kumimoji="0" lang="en-US" altLang="en-US" sz="1400" b="0" i="0" u="none" strike="noStrike" cap="none" normalizeH="0" baseline="0" dirty="0" smtClean="0">
                <a:ln>
                  <a:noFill/>
                </a:ln>
                <a:solidFill>
                  <a:srgbClr val="4E5A5E"/>
                </a:solidFill>
                <a:effectLst/>
                <a:latin typeface="Roboto Mono"/>
              </a:rPr>
              <a:t>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private</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public</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final</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LiveData</a:t>
            </a:r>
            <a:r>
              <a:rPr kumimoji="0" lang="en-US" altLang="en-US" sz="1400" b="0" i="0" u="none" strike="noStrike" cap="none" normalizeH="0" baseline="0" dirty="0" smtClean="0">
                <a:ln>
                  <a:noFill/>
                </a:ln>
                <a:solidFill>
                  <a:srgbClr val="4E5A5E"/>
                </a:solidFill>
                <a:effectLst/>
                <a:latin typeface="Roboto Mono"/>
              </a:rPr>
              <a:t>&lt;</a:t>
            </a:r>
            <a:r>
              <a:rPr kumimoji="0" lang="en-US" altLang="en-US" sz="1400" b="0" i="0" u="none" strike="noStrike" cap="none" normalizeH="0" baseline="0" dirty="0" err="1" smtClean="0">
                <a:ln>
                  <a:noFill/>
                </a:ln>
                <a:solidFill>
                  <a:srgbClr val="77547A"/>
                </a:solidFill>
                <a:effectLst/>
                <a:latin typeface="Roboto Mono"/>
              </a:rPr>
              <a:t>PagedList</a:t>
            </a:r>
            <a:r>
              <a:rPr kumimoji="0" lang="en-US" altLang="en-US" sz="1400" b="0" i="0" u="none" strike="noStrike" cap="none" normalizeH="0" baseline="0" dirty="0" smtClean="0">
                <a:ln>
                  <a:noFill/>
                </a:ln>
                <a:solidFill>
                  <a:srgbClr val="4E5A5E"/>
                </a:solidFill>
                <a:effectLst/>
                <a:latin typeface="Roboto Mono"/>
              </a:rPr>
              <a:t>&lt;</a:t>
            </a:r>
            <a:r>
              <a:rPr kumimoji="0" lang="en-US" altLang="en-US" sz="1400" b="0" i="0" u="none" strike="noStrike" cap="none" normalizeH="0" baseline="0" dirty="0" smtClean="0">
                <a:ln>
                  <a:noFill/>
                </a:ln>
                <a:solidFill>
                  <a:srgbClr val="77547A"/>
                </a:solidFill>
                <a:effectLst/>
                <a:latin typeface="Roboto Mono"/>
              </a:rPr>
              <a:t>Concert</a:t>
            </a:r>
            <a:r>
              <a:rPr kumimoji="0" lang="en-US" altLang="en-US" sz="1400" b="0" i="0" u="none" strike="noStrike" cap="none" normalizeH="0" baseline="0" dirty="0" smtClean="0">
                <a:ln>
                  <a:noFill/>
                </a:ln>
                <a:solidFill>
                  <a:srgbClr val="4E5A5E"/>
                </a:solidFill>
                <a:effectLst/>
                <a:latin typeface="Roboto Mono"/>
              </a:rPr>
              <a:t>&gt;&gt; </a:t>
            </a:r>
            <a:r>
              <a:rPr kumimoji="0" lang="en-US" altLang="en-US" sz="1400" b="0" i="0" u="none" strike="noStrike" cap="none" normalizeH="0" baseline="0" dirty="0" err="1" smtClean="0">
                <a:ln>
                  <a:noFill/>
                </a:ln>
                <a:solidFill>
                  <a:srgbClr val="4E5A5E"/>
                </a:solidFill>
                <a:effectLst/>
                <a:latin typeface="Roboto Mono"/>
              </a:rPr>
              <a:t>concertList</a:t>
            </a:r>
            <a:r>
              <a:rPr kumimoji="0" lang="en-US" altLang="en-US" sz="1400" b="0" i="0" u="none" strike="noStrike" cap="none" normalizeH="0" baseline="0" dirty="0" smtClean="0">
                <a:ln>
                  <a:noFill/>
                </a:ln>
                <a:solidFill>
                  <a:srgbClr val="4E5A5E"/>
                </a:solidFill>
                <a:effectLst/>
                <a:latin typeface="Roboto Mono"/>
              </a:rPr>
              <a:t>;</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566"/>
                </a:solidFill>
                <a:effectLst/>
                <a:latin typeface="Roboto Mono"/>
              </a:rPr>
              <a:t>// Creates a </a:t>
            </a:r>
            <a:r>
              <a:rPr kumimoji="0" lang="en-US" altLang="en-US" sz="1400" b="0" i="0" u="none" strike="noStrike" cap="none" normalizeH="0" baseline="0" dirty="0" err="1" smtClean="0">
                <a:ln>
                  <a:noFill/>
                </a:ln>
                <a:solidFill>
                  <a:srgbClr val="885566"/>
                </a:solidFill>
                <a:effectLst/>
                <a:latin typeface="Roboto Mono"/>
              </a:rPr>
              <a:t>PagedList</a:t>
            </a:r>
            <a:r>
              <a:rPr kumimoji="0" lang="en-US" altLang="en-US" sz="1400" b="0" i="0" u="none" strike="noStrike" cap="none" normalizeH="0" baseline="0" dirty="0" smtClean="0">
                <a:ln>
                  <a:noFill/>
                </a:ln>
                <a:solidFill>
                  <a:srgbClr val="885566"/>
                </a:solidFill>
                <a:effectLst/>
                <a:latin typeface="Roboto Mono"/>
              </a:rPr>
              <a:t> object with 50 items per page.</a:t>
            </a:r>
            <a:r>
              <a:rPr kumimoji="0" lang="en-US" altLang="en-US" sz="1400" b="0" i="0" u="none" strike="noStrike" cap="none" normalizeH="0" baseline="0" dirty="0" smtClean="0">
                <a:ln>
                  <a:noFill/>
                </a:ln>
                <a:solidFill>
                  <a:srgbClr val="4E5A5E"/>
                </a:solidFill>
                <a:effectLst/>
                <a:latin typeface="Roboto Mono"/>
              </a:rPr>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64799F"/>
                </a:solidFill>
                <a:effectLst/>
                <a:latin typeface="Roboto Mono"/>
              </a:rPr>
              <a:t>public</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ConcertViewModel</a:t>
            </a:r>
            <a:r>
              <a:rPr kumimoji="0" lang="en-US" altLang="en-US" sz="1400" b="0" i="0" u="none" strike="noStrike" cap="none" normalizeH="0" baseline="0" dirty="0" smtClean="0">
                <a:ln>
                  <a:noFill/>
                </a:ln>
                <a:solidFill>
                  <a:srgbClr val="4E5A5E"/>
                </a:solidFill>
                <a:effectLst/>
                <a:latin typeface="Roboto Mono"/>
              </a:rPr>
              <a:t>(</a:t>
            </a:r>
            <a:r>
              <a:rPr kumimoji="0" lang="en-US" altLang="en-US" sz="1400" b="0" i="0" u="none" strike="noStrike" cap="none" normalizeH="0" baseline="0" dirty="0" err="1" smtClean="0">
                <a:ln>
                  <a:noFill/>
                </a:ln>
                <a:solidFill>
                  <a:srgbClr val="77547A"/>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64799F"/>
                </a:solidFill>
                <a:effectLst/>
                <a:latin typeface="Roboto Mono"/>
              </a:rPr>
              <a:t>this</a:t>
            </a:r>
            <a:r>
              <a:rPr kumimoji="0" lang="en-US" altLang="en-US" sz="1400" b="0" i="0" u="none" strike="noStrike" cap="none" normalizeH="0" baseline="0" dirty="0" err="1" smtClean="0">
                <a:ln>
                  <a:noFill/>
                </a:ln>
                <a:solidFill>
                  <a:srgbClr val="4E5A5E"/>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 = </a:t>
            </a:r>
            <a:r>
              <a:rPr kumimoji="0" lang="en-US" altLang="en-US" sz="1400" b="0" i="0" u="none" strike="noStrike" cap="none" normalizeH="0" baseline="0" dirty="0" err="1" smtClean="0">
                <a:ln>
                  <a:noFill/>
                </a:ln>
                <a:solidFill>
                  <a:srgbClr val="4E5A5E"/>
                </a:solidFill>
                <a:effectLst/>
                <a:latin typeface="Roboto Mono"/>
              </a:rPr>
              <a:t>concertDao</a:t>
            </a:r>
            <a:r>
              <a:rPr kumimoji="0" lang="en-US" altLang="en-US" sz="1400" b="0" i="0" u="none" strike="noStrike" cap="none" normalizeH="0" baseline="0" dirty="0" smtClean="0">
                <a:ln>
                  <a:noFill/>
                </a:ln>
                <a:solidFill>
                  <a:srgbClr val="4E5A5E"/>
                </a:solidFill>
                <a:effectLst/>
                <a:latin typeface="Roboto Mono"/>
              </a:rPr>
              <a:t>;</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concertList</a:t>
            </a:r>
            <a:r>
              <a:rPr kumimoji="0" lang="en-US" altLang="en-US" sz="1400" b="0" i="0" u="none" strike="noStrike" cap="none" normalizeH="0" baseline="0" dirty="0" smtClean="0">
                <a:ln>
                  <a:noFill/>
                </a:ln>
                <a:solidFill>
                  <a:srgbClr val="4E5A5E"/>
                </a:solidFill>
                <a:effectLst/>
                <a:latin typeface="Roboto Mono"/>
              </a:rPr>
              <a:t> = </a:t>
            </a:r>
            <a:r>
              <a:rPr kumimoji="0" lang="en-US" altLang="en-US" sz="1400" b="0" i="0" u="none" strike="noStrike" cap="none" normalizeH="0" baseline="0" dirty="0" smtClean="0">
                <a:ln>
                  <a:noFill/>
                </a:ln>
                <a:solidFill>
                  <a:srgbClr val="64799F"/>
                </a:solidFill>
                <a:effectLst/>
                <a:latin typeface="Roboto Mono"/>
              </a:rPr>
              <a:t>new</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77547A"/>
                </a:solidFill>
                <a:effectLst/>
                <a:latin typeface="Roboto Mono"/>
              </a:rPr>
              <a:t>LivePagedListBuilder</a:t>
            </a:r>
            <a:r>
              <a:rPr kumimoji="0" lang="en-US" altLang="en-US" sz="1400" b="0" i="0" u="none" strike="noStrike" cap="none" normalizeH="0" baseline="0" dirty="0" smtClean="0">
                <a:ln>
                  <a:noFill/>
                </a:ln>
                <a:solidFill>
                  <a:srgbClr val="4E5A5E"/>
                </a:solidFill>
                <a:effectLst/>
                <a:latin typeface="Roboto Mono"/>
              </a:rPr>
              <a:t>&lt;&gt;(</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err="1" smtClean="0">
                <a:ln>
                  <a:noFill/>
                </a:ln>
                <a:solidFill>
                  <a:srgbClr val="4E5A5E"/>
                </a:solidFill>
                <a:effectLst/>
                <a:latin typeface="Roboto Mono"/>
              </a:rPr>
              <a:t>concertDao.concertsByDate</a:t>
            </a:r>
            <a:r>
              <a:rPr kumimoji="0" lang="en-US" altLang="en-US" sz="1400" b="0" i="0" u="none" strike="noStrike" cap="none" normalizeH="0" baseline="0" dirty="0" smtClean="0">
                <a:ln>
                  <a:noFill/>
                </a:ln>
                <a:solidFill>
                  <a:srgbClr val="4E5A5E"/>
                </a:solidFill>
                <a:effectLst/>
                <a:latin typeface="Roboto Mono"/>
              </a:rPr>
              <a:t>(), </a:t>
            </a:r>
            <a:r>
              <a:rPr kumimoji="0" lang="en-US" altLang="en-US" sz="1400" b="0" i="0" u="none" strike="noStrike" cap="none" normalizeH="0" baseline="0" dirty="0" smtClean="0">
                <a:ln>
                  <a:noFill/>
                </a:ln>
                <a:solidFill>
                  <a:srgbClr val="885C56"/>
                </a:solidFill>
                <a:effectLst/>
                <a:latin typeface="Roboto Mono"/>
              </a:rPr>
              <a:t>50</a:t>
            </a:r>
            <a:r>
              <a:rPr kumimoji="0" lang="en-US" altLang="en-US" sz="1400" b="0" i="0" u="none" strike="noStrike" cap="none" normalizeH="0" baseline="0" dirty="0" smtClean="0">
                <a:ln>
                  <a:noFill/>
                </a:ln>
                <a:solidFill>
                  <a:srgbClr val="4E5A5E"/>
                </a:solidFill>
                <a:effectLst/>
                <a:latin typeface="Roboto Mono"/>
              </a:rPr>
              <a:t>).build();</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    }</a:t>
            </a:r>
            <a:br>
              <a:rPr kumimoji="0" lang="en-US" altLang="en-US" sz="1400" b="0" i="0" u="none" strike="noStrike" cap="none" normalizeH="0" baseline="0" dirty="0" smtClean="0">
                <a:ln>
                  <a:noFill/>
                </a:ln>
                <a:solidFill>
                  <a:srgbClr val="4E5A5E"/>
                </a:solidFill>
                <a:effectLst/>
                <a:latin typeface="Roboto Mono"/>
              </a:rPr>
            </a:br>
            <a:r>
              <a:rPr kumimoji="0" lang="en-US" altLang="en-US" sz="1400" b="0" i="0" u="none" strike="noStrike" cap="none" normalizeH="0" baseline="0" dirty="0" smtClean="0">
                <a:ln>
                  <a:noFill/>
                </a:ln>
                <a:solidFill>
                  <a:srgbClr val="4E5A5E"/>
                </a:solidFill>
                <a:effectLst/>
                <a:latin typeface="Roboto Mono"/>
              </a:rPr>
              <a:t>}</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66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Each instance of </a:t>
            </a:r>
            <a:r>
              <a:rPr lang="en-US" dirty="0" err="1"/>
              <a:t>PagedList</a:t>
            </a:r>
            <a:r>
              <a:rPr lang="en-US" dirty="0"/>
              <a:t> loads an up-to-date snapshot of your app's data from its corresponding </a:t>
            </a:r>
            <a:r>
              <a:rPr lang="en-US" dirty="0" err="1"/>
              <a:t>DataSource</a:t>
            </a:r>
            <a:r>
              <a:rPr lang="en-US" dirty="0"/>
              <a:t> object. Data flows from your app's backend or database into the </a:t>
            </a:r>
            <a:r>
              <a:rPr lang="en-US" dirty="0" err="1"/>
              <a:t>PagedList</a:t>
            </a:r>
            <a:r>
              <a:rPr lang="en-US" dirty="0"/>
              <a:t> object</a:t>
            </a:r>
            <a:r>
              <a:rPr lang="en-US" dirty="0" smtClean="0"/>
              <a:t>.</a:t>
            </a:r>
          </a:p>
          <a:p>
            <a:r>
              <a:rPr lang="en-US" dirty="0" smtClean="0"/>
              <a:t>It can </a:t>
            </a:r>
            <a:r>
              <a:rPr lang="en-US" dirty="0"/>
              <a:t>bee </a:t>
            </a:r>
            <a:r>
              <a:rPr lang="en-US" dirty="0" smtClean="0"/>
              <a:t>easily sync with Room as data source</a:t>
            </a:r>
          </a:p>
          <a:p>
            <a:r>
              <a:rPr lang="en-US" dirty="0" smtClean="0"/>
              <a:t>But for more you need to implement the </a:t>
            </a:r>
            <a:r>
              <a:rPr lang="en-US" dirty="0" err="1" smtClean="0"/>
              <a:t>DataSource</a:t>
            </a:r>
            <a:endParaRPr lang="en-US" dirty="0"/>
          </a:p>
        </p:txBody>
      </p:sp>
    </p:spTree>
    <p:extLst>
      <p:ext uri="{BB962C8B-B14F-4D97-AF65-F5344CB8AC3E}">
        <p14:creationId xmlns:p14="http://schemas.microsoft.com/office/powerpoint/2010/main" val="243204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implement, extend one of the subclasses: </a:t>
            </a:r>
            <a:r>
              <a:rPr lang="en-US" dirty="0" err="1"/>
              <a:t>PageKeyedDataSource</a:t>
            </a:r>
            <a:r>
              <a:rPr lang="en-US" dirty="0"/>
              <a:t>, </a:t>
            </a:r>
            <a:r>
              <a:rPr lang="en-US" dirty="0" err="1"/>
              <a:t>ItemKeyedDataSource</a:t>
            </a:r>
            <a:r>
              <a:rPr lang="en-US" dirty="0"/>
              <a:t>, or </a:t>
            </a:r>
            <a:r>
              <a:rPr lang="en-US" dirty="0" err="1"/>
              <a:t>PositionalDataSource</a:t>
            </a:r>
            <a:r>
              <a:rPr lang="en-US" dirty="0"/>
              <a:t>.</a:t>
            </a:r>
          </a:p>
          <a:p>
            <a:r>
              <a:rPr lang="en-US" dirty="0"/>
              <a:t>Use </a:t>
            </a:r>
            <a:r>
              <a:rPr lang="en-US" b="1" dirty="0" err="1"/>
              <a:t>PageKeyedDataSource</a:t>
            </a:r>
            <a:r>
              <a:rPr lang="en-US" dirty="0"/>
              <a:t> if pages you load embed keys for loading adjacent pages. For example a network response that returns some items, and a next/previous page links.</a:t>
            </a:r>
          </a:p>
          <a:p>
            <a:endParaRPr lang="en-US" dirty="0"/>
          </a:p>
          <a:p>
            <a:r>
              <a:rPr lang="en-US" dirty="0"/>
              <a:t>Use</a:t>
            </a:r>
            <a:r>
              <a:rPr lang="en-US" b="1" dirty="0"/>
              <a:t> </a:t>
            </a:r>
            <a:r>
              <a:rPr lang="en-US" b="1" dirty="0" err="1"/>
              <a:t>ItemKeyedDataSource</a:t>
            </a:r>
            <a:r>
              <a:rPr lang="en-US" b="1" dirty="0"/>
              <a:t> </a:t>
            </a:r>
            <a:r>
              <a:rPr lang="en-US" dirty="0"/>
              <a:t>if you need to use data from item N-1 to load item N. For example, if requesting the backend for the next comments in the list requires the ID or timestamp of the most recent loaded comment, or if querying the next users from a name-sorted database query requires the name and unique ID of the previous.</a:t>
            </a:r>
          </a:p>
          <a:p>
            <a:endParaRPr lang="en-US" dirty="0"/>
          </a:p>
          <a:p>
            <a:r>
              <a:rPr lang="en-US" dirty="0"/>
              <a:t>Use </a:t>
            </a:r>
            <a:r>
              <a:rPr lang="en-US" b="1" dirty="0" err="1"/>
              <a:t>PositionalDataSource</a:t>
            </a:r>
            <a:r>
              <a:rPr lang="en-US" dirty="0"/>
              <a:t> if you can load pages of a requested size at arbitrary positions, and provide a fixed item count. </a:t>
            </a:r>
            <a:r>
              <a:rPr lang="en-US" dirty="0" err="1"/>
              <a:t>PositionalDataSource</a:t>
            </a:r>
            <a:r>
              <a:rPr lang="en-US" dirty="0"/>
              <a:t> supports querying pages at arbitrary positions, so can provide data to </a:t>
            </a:r>
            <a:r>
              <a:rPr lang="en-US" dirty="0" err="1"/>
              <a:t>PagedLists</a:t>
            </a:r>
            <a:r>
              <a:rPr lang="en-US" dirty="0"/>
              <a:t> in arbitrary order.</a:t>
            </a:r>
          </a:p>
        </p:txBody>
      </p:sp>
    </p:spTree>
    <p:extLst>
      <p:ext uri="{BB962C8B-B14F-4D97-AF65-F5344CB8AC3E}">
        <p14:creationId xmlns:p14="http://schemas.microsoft.com/office/powerpoint/2010/main" val="295795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Data</a:t>
            </a:r>
            <a:endParaRPr lang="en-US" dirty="0"/>
          </a:p>
        </p:txBody>
      </p:sp>
      <p:sp>
        <p:nvSpPr>
          <p:cNvPr id="7" name="Content Placeholder 6"/>
          <p:cNvSpPr>
            <a:spLocks noGrp="1"/>
          </p:cNvSpPr>
          <p:nvPr>
            <p:ph idx="1"/>
          </p:nvPr>
        </p:nvSpPr>
        <p:spPr/>
        <p:txBody>
          <a:bodyPr/>
          <a:lstStyle/>
          <a:p>
            <a:r>
              <a:rPr lang="en-US" dirty="0"/>
              <a:t>A </a:t>
            </a:r>
            <a:r>
              <a:rPr lang="en-US" dirty="0" err="1"/>
              <a:t>PagedList</a:t>
            </a:r>
            <a:r>
              <a:rPr lang="en-US" dirty="0"/>
              <a:t> / </a:t>
            </a:r>
            <a:r>
              <a:rPr lang="en-US" dirty="0" err="1"/>
              <a:t>DataSource</a:t>
            </a:r>
            <a:r>
              <a:rPr lang="en-US" dirty="0"/>
              <a:t> pair are a snapshot of the data set. A new pair of </a:t>
            </a:r>
            <a:r>
              <a:rPr lang="en-US" dirty="0" err="1"/>
              <a:t>PagedList</a:t>
            </a:r>
            <a:r>
              <a:rPr lang="en-US" dirty="0"/>
              <a:t> / </a:t>
            </a:r>
            <a:r>
              <a:rPr lang="en-US" dirty="0" err="1"/>
              <a:t>DataSource</a:t>
            </a:r>
            <a:r>
              <a:rPr lang="en-US" dirty="0"/>
              <a:t> must be created if an update occurs, such as a reorder, insert, delete, or content update occurs. A </a:t>
            </a:r>
            <a:r>
              <a:rPr lang="en-US" dirty="0" err="1"/>
              <a:t>DataSource</a:t>
            </a:r>
            <a:r>
              <a:rPr lang="en-US" dirty="0"/>
              <a:t> must detect that it cannot continue loading its snapshot (for instance, when Database query notices a table being invalidated), and call invalidate(). Then a new </a:t>
            </a:r>
            <a:r>
              <a:rPr lang="en-US" dirty="0" err="1"/>
              <a:t>PagedList</a:t>
            </a:r>
            <a:r>
              <a:rPr lang="en-US" dirty="0"/>
              <a:t> / </a:t>
            </a:r>
            <a:r>
              <a:rPr lang="en-US" dirty="0" err="1"/>
              <a:t>DataSource</a:t>
            </a:r>
            <a:r>
              <a:rPr lang="en-US" dirty="0"/>
              <a:t> pair would be created to load data from the new state of the Database query.</a:t>
            </a:r>
          </a:p>
        </p:txBody>
      </p:sp>
    </p:spTree>
    <p:extLst>
      <p:ext uri="{BB962C8B-B14F-4D97-AF65-F5344CB8AC3E}">
        <p14:creationId xmlns:p14="http://schemas.microsoft.com/office/powerpoint/2010/main" val="244791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3</a:t>
            </a:r>
            <a:endParaRPr lang="en-US" dirty="0"/>
          </a:p>
        </p:txBody>
      </p:sp>
      <p:sp>
        <p:nvSpPr>
          <p:cNvPr id="3" name="Content Placeholder 2"/>
          <p:cNvSpPr>
            <a:spLocks noGrp="1"/>
          </p:cNvSpPr>
          <p:nvPr>
            <p:ph idx="1"/>
          </p:nvPr>
        </p:nvSpPr>
        <p:spPr/>
        <p:txBody>
          <a:bodyPr/>
          <a:lstStyle/>
          <a:p>
            <a:r>
              <a:rPr lang="en-US" dirty="0"/>
              <a:t>In-memory caching for your paged data. This ensures that your app uses system resources efficiently while working with paged data.</a:t>
            </a:r>
          </a:p>
          <a:p>
            <a:r>
              <a:rPr lang="en-US" dirty="0"/>
              <a:t>Built-in request deduplication, ensuring that your app uses network bandwidth and system resources efficiently.</a:t>
            </a:r>
          </a:p>
          <a:p>
            <a:r>
              <a:rPr lang="en-US" dirty="0"/>
              <a:t>Configurable </a:t>
            </a:r>
            <a:r>
              <a:rPr lang="en-US" dirty="0" err="1"/>
              <a:t>RecyclerView</a:t>
            </a:r>
            <a:r>
              <a:rPr lang="en-US" dirty="0"/>
              <a:t> adapters that automatically request data as the user scrolls toward the end of the loaded data.</a:t>
            </a:r>
          </a:p>
          <a:p>
            <a:r>
              <a:rPr lang="en-US" dirty="0"/>
              <a:t>First-class support for </a:t>
            </a:r>
            <a:r>
              <a:rPr lang="en-US" dirty="0" err="1"/>
              <a:t>Kotlin</a:t>
            </a:r>
            <a:r>
              <a:rPr lang="en-US" dirty="0"/>
              <a:t> </a:t>
            </a:r>
            <a:r>
              <a:rPr lang="en-US" dirty="0" err="1"/>
              <a:t>coroutines</a:t>
            </a:r>
            <a:r>
              <a:rPr lang="en-US" dirty="0"/>
              <a:t> and Flow, as well as </a:t>
            </a:r>
            <a:r>
              <a:rPr lang="en-US" dirty="0" err="1"/>
              <a:t>LiveData</a:t>
            </a:r>
            <a:r>
              <a:rPr lang="en-US" dirty="0"/>
              <a:t> and </a:t>
            </a:r>
            <a:r>
              <a:rPr lang="en-US" dirty="0" err="1"/>
              <a:t>RxJava</a:t>
            </a:r>
            <a:r>
              <a:rPr lang="en-US" dirty="0"/>
              <a:t>.</a:t>
            </a:r>
          </a:p>
          <a:p>
            <a:r>
              <a:rPr lang="en-US" dirty="0"/>
              <a:t>Built-in support for error handling, including refresh and retry capabilities.</a:t>
            </a:r>
          </a:p>
        </p:txBody>
      </p:sp>
    </p:spTree>
    <p:extLst>
      <p:ext uri="{BB962C8B-B14F-4D97-AF65-F5344CB8AC3E}">
        <p14:creationId xmlns:p14="http://schemas.microsoft.com/office/powerpoint/2010/main" val="2760776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43</TotalTime>
  <Words>568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Roboto Mono</vt:lpstr>
      <vt:lpstr>Wingdings 2</vt:lpstr>
      <vt:lpstr>Quotable</vt:lpstr>
      <vt:lpstr>Paging</vt:lpstr>
      <vt:lpstr>What?</vt:lpstr>
      <vt:lpstr>Set up</vt:lpstr>
      <vt:lpstr>Support different data architectures</vt:lpstr>
      <vt:lpstr>Paged list</vt:lpstr>
      <vt:lpstr>Data</vt:lpstr>
      <vt:lpstr>Data Source</vt:lpstr>
      <vt:lpstr>Immutable Data</vt:lpstr>
      <vt:lpstr>Paging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dc:title>
  <dc:creator>ErfanDP</dc:creator>
  <cp:lastModifiedBy>ErfanDP</cp:lastModifiedBy>
  <cp:revision>3</cp:revision>
  <dcterms:created xsi:type="dcterms:W3CDTF">2020-12-02T03:58:24Z</dcterms:created>
  <dcterms:modified xsi:type="dcterms:W3CDTF">2020-12-02T04:41:29Z</dcterms:modified>
</cp:coreProperties>
</file>