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Vazirmatn" panose="020B0604020202020204" charset="-78"/>
      <p:regular r:id="rId42"/>
      <p:bold r:id="rId43"/>
    </p:embeddedFont>
    <p:embeddedFont>
      <p:font typeface="Vazirmatn Light" panose="020B0604020202020204" charset="-78"/>
      <p:regular r:id="rId44"/>
      <p:bold r:id="rId45"/>
    </p:embeddedFont>
    <p:embeddedFont>
      <p:font typeface="Vazirmatn Medium" panose="020B0604020202020204" charset="-78"/>
      <p:regular r:id="rId46"/>
      <p:bold r:id="rId47"/>
    </p:embeddedFont>
    <p:embeddedFont>
      <p:font typeface="Vazirmatn SemiBold" panose="020B0604020202020204" charset="-78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B Nazanin" panose="00000400000000000000" pitchFamily="2" charset="-78"/>
        <a:cs typeface="B Nazanin" panose="00000400000000000000" pitchFamily="2" charset="-78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a0aa9834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a0aa9834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a0aa983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a0aa983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a0aa9834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a0aa9834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a0aa9834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a0aa9834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a0aa9834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a0aa9834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a0aa9834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a0aa9834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nested loop iterates over each unique token in the </a:t>
            </a:r>
            <a:r>
              <a:rPr lang="en" dirty="0">
                <a:solidFill>
                  <a:srgbClr val="188038"/>
                </a:solidFill>
                <a:latin typeface="Abadi" panose="020F0502020204030204" pitchFamily="34" charset="0"/>
                <a:ea typeface="Roboto Mono"/>
                <a:cs typeface="Roboto Mono"/>
                <a:sym typeface="Roboto Mono"/>
              </a:rPr>
              <a:t>generated</a:t>
            </a:r>
            <a:r>
              <a:rPr lang="en" dirty="0">
                <a:solidFill>
                  <a:schemeClr val="dk1"/>
                </a:solidFill>
              </a:rPr>
              <a:t> sequence at index </a:t>
            </a:r>
            <a:r>
              <a:rPr lang="en" dirty="0">
                <a:solidFill>
                  <a:srgbClr val="188038"/>
                </a:solidFill>
                <a:latin typeface="Abadi" panose="020F0502020204030204" pitchFamily="34" charset="0"/>
                <a:ea typeface="Roboto Mono"/>
                <a:cs typeface="Roboto Mono"/>
                <a:sym typeface="Roboto Mono"/>
              </a:rPr>
              <a:t>i</a:t>
            </a:r>
            <a:r>
              <a:rPr lang="en" dirty="0">
                <a:solidFill>
                  <a:schemeClr val="dk1"/>
                </a:solidFill>
              </a:rPr>
              <a:t>. The purpose of this loop is to apply a repetition penalty, which discourages the model from repeating the same token excessively in the generated text.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If the temperature is not 0, the code uses the </a:t>
            </a:r>
            <a:r>
              <a:rPr lang="en" dirty="0">
                <a:solidFill>
                  <a:srgbClr val="188038"/>
                </a:solidFill>
                <a:latin typeface="Abadi" panose="020F0502020204030204" pitchFamily="34" charset="0"/>
                <a:ea typeface="Roboto Mono"/>
                <a:cs typeface="Roboto Mono"/>
                <a:sym typeface="Roboto Mono"/>
              </a:rPr>
              <a:t>torch.multinomial</a:t>
            </a:r>
            <a:r>
              <a:rPr lang="en" dirty="0">
                <a:solidFill>
                  <a:schemeClr val="dk1"/>
                </a:solidFill>
              </a:rPr>
              <a:t> function to sample a token from the probability distribution generated by applying softmax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a0aa983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a0aa983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a0aa9834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a0aa9834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a0aa9834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a0aa9834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a0aa983d0_8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a0aa983d0_8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0aa983d0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0aa983d0_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a0aa9834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a0aa9834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a0aa983d0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a0aa983d0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a0aa983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a0aa983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a0aa983d0_8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a0aa983d0_8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a0aa983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a0aa983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a0aa983d0_8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a0aa983d0_8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a0aa983d0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a0aa983d0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a0aa983d0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a0aa983d0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a0aa983d0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a0aa983d0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a0aa983d0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a0aa983d0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a0aa983d0_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a0aa983d0_8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a0aa983d0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a0aa983d0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a0aa983d0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a0aa983d0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a0aa983d0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a0aa983d0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a0aa983d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a0aa983d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a0aa983d0_8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a0aa983d0_8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9d3089f5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9d3089f5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a0aa983d0_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a0aa983d0_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a0aa983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a0aa983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a0aa983d0_8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a0aa983d0_8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9d3089f5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9d3089f5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a0aa9834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a0aa9834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B Nazanin" panose="00000400000000000000" pitchFamily="2" charset="-78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cs typeface="B Nazanin" panose="00000400000000000000" pitchFamily="2" charset="-78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B Nazanin" panose="00000400000000000000" pitchFamily="2" charset="-78"/>
          <a:cs typeface="B Nazanin" panose="00000400000000000000" pitchFamily="2" charset="-78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B Nazanin" panose="00000400000000000000" pitchFamily="2" charset="-78"/>
          <a:cs typeface="B Nazanin" panose="00000400000000000000" pitchFamily="2" charset="-78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ngbaolin/SC-GPT/issues/1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ErfanMoosaviMonazzah/T5-Task-Dialogue-Pretraine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ErfanMoosaviMonazzah/T5-Task-Dialogue-FineTuned-Train-20-1e-05" TargetMode="External"/><Relationship Id="rId3" Type="http://schemas.openxmlformats.org/officeDocument/2006/relationships/hyperlink" Target="https://huggingface.co/ErfanMoosaviMonazzah/T5-Task-Dialogue-FineTuned-Restaurant-20-1e-05" TargetMode="External"/><Relationship Id="rId7" Type="http://schemas.openxmlformats.org/officeDocument/2006/relationships/hyperlink" Target="https://huggingface.co/ErfanMoosaviMonazzah/T5-Task-Dialogue-FineTuned-Attraction-20-1e-0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uggingface.co/ErfanMoosaviMonazzah/T5-Task-Dialogue-FineTuned-Tv-20-1e-05" TargetMode="External"/><Relationship Id="rId5" Type="http://schemas.openxmlformats.org/officeDocument/2006/relationships/hyperlink" Target="https://huggingface.co/ErfanMoosaviMonazzah/T5-Task-Dialogue-FineTuned-Hotel-20-1e-05" TargetMode="External"/><Relationship Id="rId4" Type="http://schemas.openxmlformats.org/officeDocument/2006/relationships/hyperlink" Target="https://huggingface.co/ErfanMoosaviMonazzah/T5-Task-Dialogue-FineTuned-Laptop-20-1e-05" TargetMode="External"/><Relationship Id="rId9" Type="http://schemas.openxmlformats.org/officeDocument/2006/relationships/hyperlink" Target="https://huggingface.co/ErfanMoosaviMonazzah/T5-Task-Dialogue-FineTuned-Taxi-20-1e-05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mmadmostafarostamkhani/SC-GP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uggingface.co/ErfanMoosaviMonazza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etehergul/scgp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dirty="0">
                <a:latin typeface="Vazirmatn SemiBold"/>
                <a:ea typeface="Vazirmatn SemiBold"/>
                <a:sym typeface="Vazirmatn SemiBold"/>
              </a:rPr>
              <a:t>تولید زبان طبیعی با تعداد نمونه‌های محدود برای گفتگوی مبتنی بر وظیفه</a:t>
            </a:r>
            <a:endParaRPr sz="3600" dirty="0">
              <a:latin typeface="Vazirmatn SemiBold"/>
              <a:ea typeface="Vazirmatn SemiBold"/>
              <a:sym typeface="Vazirmatn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98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779" dirty="0"/>
          </a:p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79" dirty="0"/>
              <a:t>محمد مصطفی رستم خانی</a:t>
            </a:r>
            <a:r>
              <a:rPr lang="fa-IR" sz="1779" dirty="0"/>
              <a:t> - </a:t>
            </a:r>
            <a:r>
              <a:rPr lang="en" sz="1779" dirty="0"/>
              <a:t>غزل زمانی نژاد</a:t>
            </a:r>
            <a:r>
              <a:rPr lang="fa-IR" sz="1779" dirty="0"/>
              <a:t> - </a:t>
            </a:r>
            <a:r>
              <a:rPr lang="en" sz="1779" dirty="0"/>
              <a:t>سید محمد عرفان موسوی منزه</a:t>
            </a:r>
            <a:endParaRPr lang="fa-IR" sz="1779" dirty="0"/>
          </a:p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lang="fa-IR" sz="1779" dirty="0"/>
          </a:p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a-IR" sz="1779" dirty="0"/>
              <a:t>401722235 - 401722244 - 401722199</a:t>
            </a:r>
            <a:endParaRPr sz="1779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255300"/>
            <a:ext cx="8520600" cy="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بررسی کد train.py</a:t>
            </a: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کلاس TextSeqDataset</a:t>
            </a: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5100525" y="1228675"/>
            <a:ext cx="373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قالب داده ورودی: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انجام پیش پردازش: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120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اسپلیت و توکنایز کردن داده  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پد کردن طول به اندازه max_seq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grpSp>
        <p:nvGrpSpPr>
          <p:cNvPr id="126" name="Google Shape;126;p22"/>
          <p:cNvGrpSpPr/>
          <p:nvPr/>
        </p:nvGrpSpPr>
        <p:grpSpPr>
          <a:xfrm>
            <a:off x="56400" y="55775"/>
            <a:ext cx="4993899" cy="5000204"/>
            <a:chOff x="-36725" y="54475"/>
            <a:chExt cx="5466775" cy="5331276"/>
          </a:xfrm>
        </p:grpSpPr>
        <p:pic>
          <p:nvPicPr>
            <p:cNvPr id="127" name="Google Shape;127;p22"/>
            <p:cNvPicPr preferRelativeResize="0"/>
            <p:nvPr/>
          </p:nvPicPr>
          <p:blipFill rotWithShape="1">
            <a:blip r:embed="rId3">
              <a:alphaModFix/>
            </a:blip>
            <a:srcRect t="-860" b="859"/>
            <a:stretch/>
          </p:blipFill>
          <p:spPr>
            <a:xfrm>
              <a:off x="-900" y="54475"/>
              <a:ext cx="5307459" cy="4143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2"/>
            <p:cNvPicPr preferRelativeResize="0"/>
            <p:nvPr/>
          </p:nvPicPr>
          <p:blipFill rotWithShape="1">
            <a:blip r:embed="rId4">
              <a:alphaModFix/>
            </a:blip>
            <a:srcRect t="8975" b="80922"/>
            <a:stretch/>
          </p:blipFill>
          <p:spPr>
            <a:xfrm>
              <a:off x="0" y="4264075"/>
              <a:ext cx="5430050" cy="42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2"/>
            <p:cNvPicPr preferRelativeResize="0"/>
            <p:nvPr/>
          </p:nvPicPr>
          <p:blipFill rotWithShape="1">
            <a:blip r:embed="rId4">
              <a:alphaModFix/>
            </a:blip>
            <a:srcRect l="-563" t="48912" b="33576"/>
            <a:stretch/>
          </p:blipFill>
          <p:spPr>
            <a:xfrm>
              <a:off x="-36725" y="4692275"/>
              <a:ext cx="5101424" cy="6934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6850" y="1381075"/>
            <a:ext cx="2892176" cy="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222075"/>
            <a:ext cx="8520600" cy="9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بررسی کد train.py</a:t>
            </a: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تابع train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5179325" y="1152475"/>
            <a:ext cx="365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استفاده از: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120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 بهینه‌ساز AdamW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کلیپ کردن گرادیان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scheduler with warmup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برای نرخ یادگیری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grpSp>
        <p:nvGrpSpPr>
          <p:cNvPr id="138" name="Google Shape;138;p23"/>
          <p:cNvGrpSpPr/>
          <p:nvPr/>
        </p:nvGrpSpPr>
        <p:grpSpPr>
          <a:xfrm>
            <a:off x="168675" y="409200"/>
            <a:ext cx="5414426" cy="4450650"/>
            <a:chOff x="168675" y="409200"/>
            <a:chExt cx="5414426" cy="4450650"/>
          </a:xfrm>
        </p:grpSpPr>
        <p:pic>
          <p:nvPicPr>
            <p:cNvPr id="139" name="Google Shape;13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8675" y="409200"/>
              <a:ext cx="5196525" cy="2312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8675" y="2764125"/>
              <a:ext cx="5414425" cy="2095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243575"/>
            <a:ext cx="85206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بررسی کد train.py</a:t>
            </a: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تابع evaluate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0" y="1152475"/>
            <a:ext cx="5646299" cy="35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5100525" y="1304875"/>
            <a:ext cx="373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بررسی مدل بر روی داده ارزیابی 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(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 در اینجا مطابق با اجراهای مقاله اصلی، از همان داده آموزش استفاده شده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)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گزارش مقدار perplexity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تولید متن از روی داده آزمون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مشخص کردن آرگومان‌های تولید متن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25" y="1860102"/>
            <a:ext cx="6736351" cy="21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66050"/>
            <a:ext cx="8520600" cy="9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بررسی کد generate.py</a:t>
            </a: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تابع main</a:t>
            </a: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grpSp>
        <p:nvGrpSpPr>
          <p:cNvPr id="163" name="Google Shape;163;p26"/>
          <p:cNvGrpSpPr/>
          <p:nvPr/>
        </p:nvGrpSpPr>
        <p:grpSpPr>
          <a:xfrm>
            <a:off x="39600" y="66043"/>
            <a:ext cx="4588120" cy="5011430"/>
            <a:chOff x="53924" y="148125"/>
            <a:chExt cx="4901314" cy="5776199"/>
          </a:xfrm>
        </p:grpSpPr>
        <p:pic>
          <p:nvPicPr>
            <p:cNvPr id="164" name="Google Shape;16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936" y="780825"/>
              <a:ext cx="4901302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24" y="148125"/>
              <a:ext cx="4590074" cy="63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4334000" y="1152475"/>
            <a:ext cx="449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AutoNum type="arabicPeriod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پیش‌پردازش داده آزمون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AutoNum type="arabicPeriod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پیش‌بینی خروجی با دادن داده آزمون به عنوان ورودی مدل 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(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با استفاده از تابع sample_sequence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)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AutoNum type="arabicPeriod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کدگشایی خروجی‌های مدل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AutoNum type="arabicPeriod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ذخیره در فایل json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7"/>
          <p:cNvGrpSpPr/>
          <p:nvPr/>
        </p:nvGrpSpPr>
        <p:grpSpPr>
          <a:xfrm>
            <a:off x="1" y="543575"/>
            <a:ext cx="7092087" cy="3641590"/>
            <a:chOff x="109400" y="10818"/>
            <a:chExt cx="9144001" cy="4810554"/>
          </a:xfrm>
        </p:grpSpPr>
        <p:pic>
          <p:nvPicPr>
            <p:cNvPr id="173" name="Google Shape;17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9400" y="1830428"/>
              <a:ext cx="9144001" cy="2990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9400" y="10818"/>
              <a:ext cx="9144001" cy="1792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بررسی کد generate.py</a:t>
            </a: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تابع sample_sequene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5675850" y="1132275"/>
            <a:ext cx="3233100" cy="3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AutoNum type="arabicPeriod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گرفتن خروجی از مدل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AutoNum type="arabicPeriod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محاسبه logit 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های توکن بعدی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AutoNum type="arabicPeriod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فیلتر کردن توکن‌ها بر اساس top k و top p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AutoNum type="arabicPeriod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نمونه‌برداری حریصانه به شرط temperature = 0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AutoNum type="arabicPeriod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در غیر این صورت، نمونه‌برداری بر اساس توزیع احتمالی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sp>
        <p:nvSpPr>
          <p:cNvPr id="177" name="Google Shape;17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50" y="836500"/>
            <a:ext cx="6345941" cy="399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11700" y="164775"/>
            <a:ext cx="85206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بررسی کد generate.py</a:t>
            </a: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تابع top_k_top_p_filtering</a:t>
            </a: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4455800" y="1152475"/>
            <a:ext cx="437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اگر top k باشد: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نگه داشتنk 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توکن با بیشترین احتمال و حذف سایر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اگر top p 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باشد: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حذف توکن‌هایی که مقدار احتمال تجمعی کمتر از حد آستانه دارند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ارزیابی عملکرد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مشخص کردن آرگومان‌های ارزیابی عملکرد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38" y="1905475"/>
            <a:ext cx="593407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311700" y="207750"/>
            <a:ext cx="85206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بررسی کد evaluator.py</a:t>
            </a: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640388"/>
            <a:ext cx="5736425" cy="27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استفاده ازDataReader </a:t>
            </a:r>
            <a:r>
              <a:rPr lang="fa-IR" dirty="0">
                <a:latin typeface="Times New Roman" panose="02020603050405020304" pitchFamily="18" charset="0"/>
                <a:ea typeface="Vazirmatn Light"/>
                <a:sym typeface="Vazirmatn Light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برای خواندن فایل مربوط به خروجی مدل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استفاده از تابعGentScorer </a:t>
            </a:r>
            <a:r>
              <a:rPr lang="fa-IR" dirty="0">
                <a:latin typeface="Times New Roman" panose="02020603050405020304" pitchFamily="18" charset="0"/>
                <a:ea typeface="Vazirmatn Light"/>
                <a:sym typeface="Vazirmatn Light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برای به دست</a:t>
            </a:r>
            <a:b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</a:b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آوردنBLEUScore </a:t>
            </a:r>
            <a:r>
              <a:rPr lang="fa-IR" dirty="0">
                <a:latin typeface="Times New Roman" panose="02020603050405020304" pitchFamily="18" charset="0"/>
                <a:ea typeface="Vazirmatn Light"/>
                <a:sym typeface="Vazirmatn Light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و ERR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ذخیرهdialog act </a:t>
            </a:r>
            <a:r>
              <a:rPr lang="fa-IR" dirty="0">
                <a:latin typeface="Times New Roman" panose="02020603050405020304" pitchFamily="18" charset="0"/>
                <a:ea typeface="Vazirmatn Light"/>
                <a:sym typeface="Vazirmatn Light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ها و جملات متناظر </a:t>
            </a:r>
            <a:b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</a:b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در دیکشنری da2sents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محاسبه معیارهای مورد نیاز و چاپ آنها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آزمایش‌های انجام شده و تغییرات در ابرپارامترها</a:t>
            </a:r>
            <a:endParaRPr dirty="0"/>
          </a:p>
        </p:txBody>
      </p:sp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فهرست مطالب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آشنایی اولیه با SC-GPT</a:t>
            </a:r>
            <a:endParaRPr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تنظیمات پروژه</a:t>
            </a:r>
            <a:endParaRPr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اجرا و بررسی کدهای پروژه</a:t>
            </a:r>
            <a:endParaRPr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آزمایش‌های انجام شده و تغییرات در ابرپارامترها</a:t>
            </a:r>
            <a:endParaRPr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نتایج به دست آمده</a:t>
            </a:r>
            <a:endParaRPr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چالش‌ها</a:t>
            </a:r>
            <a:endParaRPr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تلاش برای بهبود نتایج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انجام آزمایش‌ با ابرپارامترهای گوناگون بر روی تمامی دامنه‌ها</a:t>
            </a:r>
            <a:endParaRPr dirty="0">
              <a:latin typeface="Vazirmatn Medium"/>
              <a:ea typeface="Vazirmatn Medium"/>
              <a:sym typeface="Vazirmatn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2"/>
          </p:nvPr>
        </p:nvSpPr>
        <p:spPr>
          <a:xfrm>
            <a:off x="606950" y="1152475"/>
            <a:ext cx="822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1200"/>
              </a:spcBef>
              <a:spcAft>
                <a:spcPts val="0"/>
              </a:spcAft>
              <a:buSzPts val="1800"/>
              <a:buFont typeface="Vazirmatn"/>
              <a:buAutoNum type="arabicPeriod"/>
            </a:pPr>
            <a:r>
              <a:rPr lang="en" sz="1800" dirty="0">
                <a:latin typeface="Times New Roman" panose="02020603050405020304" pitchFamily="18" charset="0"/>
                <a:ea typeface="Vazirmatn"/>
                <a:sym typeface="Vazirmatn"/>
              </a:rPr>
              <a:t>آزمایش اول</a:t>
            </a:r>
            <a:endParaRPr sz="1800"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Char char="○"/>
            </a:pPr>
            <a:r>
              <a:rPr lang="en" sz="1400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Learning rate = 1e-5</a:t>
            </a:r>
            <a:endParaRPr sz="1400" dirty="0">
              <a:latin typeface="Times New Roman" panose="02020603050405020304" pitchFamily="18" charset="0"/>
              <a:ea typeface="Vazirmatn"/>
              <a:cs typeface="B Nazanin" panose="00000400000000000000" pitchFamily="2" charset="-78"/>
              <a:sym typeface="Vazirmat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Char char="○"/>
            </a:pPr>
            <a:r>
              <a:rPr lang="en" sz="1400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Training epochs = 5</a:t>
            </a:r>
            <a:endParaRPr sz="1400" dirty="0">
              <a:latin typeface="Times New Roman" panose="02020603050405020304" pitchFamily="18" charset="0"/>
              <a:ea typeface="Vazirmatn"/>
              <a:cs typeface="B Nazanin" panose="00000400000000000000" pitchFamily="2" charset="-78"/>
              <a:sym typeface="Vazirmat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Char char="○"/>
            </a:pPr>
            <a:r>
              <a:rPr lang="en" sz="1400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Decoding strategy: top_p = 0.9</a:t>
            </a:r>
            <a:endParaRPr sz="1400" dirty="0">
              <a:latin typeface="Times New Roman" panose="02020603050405020304" pitchFamily="18" charset="0"/>
              <a:ea typeface="Vazirmatn"/>
              <a:cs typeface="B Nazanin" panose="00000400000000000000" pitchFamily="2" charset="-78"/>
              <a:sym typeface="Vazirmatn"/>
            </a:endParaRPr>
          </a:p>
          <a:p>
            <a:pPr marL="457200" lvl="0" indent="-317500" algn="r" rtl="1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AutoNum type="arabicPeriod"/>
            </a:pPr>
            <a:r>
              <a:rPr lang="en" sz="1800" dirty="0">
                <a:latin typeface="Times New Roman" panose="02020603050405020304" pitchFamily="18" charset="0"/>
                <a:sym typeface="Vazirmatn"/>
              </a:rPr>
              <a:t>آزمایش دوم</a:t>
            </a:r>
            <a:endParaRPr sz="1800" dirty="0">
              <a:latin typeface="Times New Roman" panose="02020603050405020304" pitchFamily="18" charset="0"/>
              <a:sym typeface="Vazirmatn"/>
            </a:endParaRPr>
          </a:p>
          <a:p>
            <a:pPr lvl="1" indent="-317500">
              <a:buSzPts val="1400"/>
              <a:buFont typeface="Vazirmatn"/>
              <a:buChar char="○"/>
            </a:pPr>
            <a:r>
              <a:rPr lang="en" sz="1400" dirty="0">
                <a:latin typeface="Times New Roman" panose="02020603050405020304" pitchFamily="18" charset="0"/>
                <a:cs typeface="B Nazanin" panose="00000400000000000000" pitchFamily="2" charset="-78"/>
                <a:sym typeface="Vazirmatn"/>
              </a:rPr>
              <a:t>Learning rate = 1e-5</a:t>
            </a:r>
            <a:endParaRPr sz="1400" dirty="0">
              <a:latin typeface="Times New Roman" panose="02020603050405020304" pitchFamily="18" charset="0"/>
              <a:cs typeface="B Nazanin" panose="00000400000000000000" pitchFamily="2" charset="-78"/>
              <a:sym typeface="Vazirmatn"/>
            </a:endParaRPr>
          </a:p>
          <a:p>
            <a:pPr lvl="1" indent="-317500">
              <a:buSzPts val="1400"/>
              <a:buFont typeface="Vazirmatn"/>
              <a:buChar char="○"/>
            </a:pPr>
            <a:r>
              <a:rPr lang="en" sz="1400" dirty="0">
                <a:latin typeface="Times New Roman" panose="02020603050405020304" pitchFamily="18" charset="0"/>
                <a:cs typeface="B Nazanin" panose="00000400000000000000" pitchFamily="2" charset="-78"/>
                <a:sym typeface="Vazirmatn"/>
              </a:rPr>
              <a:t>Training epochs = 20</a:t>
            </a:r>
            <a:endParaRPr sz="1400" dirty="0">
              <a:latin typeface="Times New Roman" panose="02020603050405020304" pitchFamily="18" charset="0"/>
              <a:cs typeface="B Nazanin" panose="00000400000000000000" pitchFamily="2" charset="-78"/>
              <a:sym typeface="Vazirmatn"/>
            </a:endParaRPr>
          </a:p>
          <a:p>
            <a:pPr lvl="1" indent="-317500">
              <a:buSzPts val="1400"/>
              <a:buFont typeface="Vazirmatn"/>
              <a:buChar char="○"/>
            </a:pPr>
            <a:r>
              <a:rPr lang="en" sz="1400" dirty="0">
                <a:latin typeface="Times New Roman" panose="02020603050405020304" pitchFamily="18" charset="0"/>
                <a:cs typeface="B Nazanin" panose="00000400000000000000" pitchFamily="2" charset="-78"/>
                <a:sym typeface="Vazirmatn"/>
              </a:rPr>
              <a:t>Decoding strategy: top_p = 0.9</a:t>
            </a:r>
            <a:endParaRPr sz="1400" dirty="0">
              <a:latin typeface="Times New Roman" panose="02020603050405020304" pitchFamily="18" charset="0"/>
              <a:cs typeface="B Nazanin" panose="00000400000000000000" pitchFamily="2" charset="-78"/>
              <a:sym typeface="Vazirmatn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773675" y="3708175"/>
            <a:ext cx="79518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برای دستیابی به نتایج مقاله، در آزمایش دوم ابرپارامترها مطابق با </a:t>
            </a:r>
            <a:r>
              <a:rPr lang="en" u="sng" dirty="0">
                <a:solidFill>
                  <a:schemeClr val="hlink"/>
                </a:solidFill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  <a:hlinkClick r:id="rId3"/>
              </a:rPr>
              <a:t>لینک</a:t>
            </a:r>
            <a:r>
              <a:rPr lang="en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 تنظیم شدند</a:t>
            </a:r>
            <a:r>
              <a:rPr lang="fa-IR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.</a:t>
            </a:r>
            <a:endParaRPr dirty="0">
              <a:latin typeface="Times New Roman" panose="02020603050405020304" pitchFamily="18" charset="0"/>
              <a:ea typeface="Vazirmatn"/>
              <a:cs typeface="B Nazanin" panose="00000400000000000000" pitchFamily="2" charset="-78"/>
              <a:sym typeface="Vazirmatn"/>
            </a:endParaRPr>
          </a:p>
        </p:txBody>
      </p:sp>
      <p:sp>
        <p:nvSpPr>
          <p:cNvPr id="215" name="Google Shape;21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نتایج به دست آمده</a:t>
            </a:r>
            <a:endParaRPr dirty="0"/>
          </a:p>
        </p:txBody>
      </p:sp>
      <p:sp>
        <p:nvSpPr>
          <p:cNvPr id="221" name="Google Shape;22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نتایج به دست آمده و مقایسه با نتایج مقاله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نتایج مقاله: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نتایج پیاده سازی: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8846"/>
            <a:ext cx="9144001" cy="78280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5" y="3145565"/>
            <a:ext cx="9144001" cy="79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چالش‌ها</a:t>
            </a:r>
            <a:endParaRPr dirty="0"/>
          </a:p>
        </p:txBody>
      </p:sp>
      <p:sp>
        <p:nvSpPr>
          <p:cNvPr id="236" name="Google Shape;23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چالش‌ها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بزرگترین چالش مربوط به راه‌اندازی تنظیمات اولیه پروژه بود: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914400" lvl="1" indent="-317500" algn="r" rtl="1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Char char="○"/>
            </a:pPr>
            <a:r>
              <a:rPr lang="en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عدم همخوانی نسخه‌های پکیج‌ها با آخرین نسخه پایتون</a:t>
            </a:r>
            <a:endParaRPr dirty="0">
              <a:latin typeface="Times New Roman" panose="02020603050405020304" pitchFamily="18" charset="0"/>
              <a:ea typeface="Vazirmatn"/>
              <a:cs typeface="B Nazanin" panose="00000400000000000000" pitchFamily="2" charset="-78"/>
              <a:sym typeface="Vazirmatn"/>
            </a:endParaRPr>
          </a:p>
          <a:p>
            <a:pPr marL="914400" lvl="1" indent="-317500" algn="r" rtl="1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Char char="○"/>
            </a:pPr>
            <a:r>
              <a:rPr lang="en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نبود برخی پکیج‌ها </a:t>
            </a:r>
            <a:r>
              <a:rPr lang="fa-IR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(</a:t>
            </a:r>
            <a:r>
              <a:rPr lang="en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مثلا absl</a:t>
            </a:r>
            <a:r>
              <a:rPr lang="fa-IR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)</a:t>
            </a:r>
            <a:endParaRPr dirty="0">
              <a:latin typeface="Times New Roman" panose="02020603050405020304" pitchFamily="18" charset="0"/>
              <a:ea typeface="Vazirmatn"/>
              <a:cs typeface="B Nazanin" panose="00000400000000000000" pitchFamily="2" charset="-78"/>
              <a:sym typeface="Vazirmatn"/>
            </a:endParaRPr>
          </a:p>
          <a:p>
            <a:pPr marL="914400" lvl="1" indent="-317500" algn="r" rtl="1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Char char="○"/>
            </a:pPr>
            <a:r>
              <a:rPr lang="en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نصب conda </a:t>
            </a:r>
            <a:r>
              <a:rPr lang="fa-IR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و ساختنenvironment</a:t>
            </a:r>
            <a:r>
              <a:rPr lang="fa-IR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 روی google colab</a:t>
            </a:r>
            <a:endParaRPr dirty="0">
              <a:latin typeface="Times New Roman" panose="02020603050405020304" pitchFamily="18" charset="0"/>
              <a:ea typeface="Vazirmatn"/>
              <a:cs typeface="B Nazanin" panose="00000400000000000000" pitchFamily="2" charset="-78"/>
              <a:sym typeface="Vazirmatn"/>
            </a:endParaRPr>
          </a:p>
          <a:p>
            <a:pPr marL="914400" lvl="1" indent="-317500" algn="r" rtl="1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Char char="○"/>
            </a:pPr>
            <a:r>
              <a:rPr lang="en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عدم همخوانی پکیج transformers </a:t>
            </a:r>
            <a:r>
              <a:rPr lang="fa-IR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با کد های موجود</a:t>
            </a:r>
            <a:endParaRPr dirty="0">
              <a:latin typeface="Times New Roman" panose="02020603050405020304" pitchFamily="18" charset="0"/>
              <a:ea typeface="Vazirmatn"/>
              <a:cs typeface="B Nazanin" panose="00000400000000000000" pitchFamily="2" charset="-78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عدم دسترسی به وزن‌های مدل پیش آموخته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عدم توانایی استفاده از مدل موجود درHugging Face 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به دلیل اشتباه در فایل config 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در model_type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برخی اشتباهات موجود در پیش پردازش داده ها برای دادن به مدل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تلاش برای بهبود نتایج</a:t>
            </a:r>
            <a:endParaRPr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ایده برای بهبود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مقاله اصلی از معماری مربوط به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GPT-2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به عنوان معماری پایه برای SC-GPT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استفاده کرده بود و آن را بر روی 400k 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داده، پیش آموزش داده بود.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ما از مدلT5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برای معماری پایه استفاده کردیم و آن را بر روی100k 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از داده های موجود پیش آموزش داده و مدل خود را بر روی </a:t>
            </a:r>
            <a:r>
              <a:rPr lang="en" u="sng" dirty="0">
                <a:solidFill>
                  <a:schemeClr val="hlink"/>
                </a:solidFill>
                <a:latin typeface="Times New Roman" panose="02020603050405020304" pitchFamily="18" charset="0"/>
                <a:ea typeface="Vazirmatn"/>
                <a:sym typeface="Vazirmatn"/>
                <a:hlinkClick r:id="rId3"/>
              </a:rPr>
              <a:t>Hugging Face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آپلود کردیم.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00" y="2848372"/>
            <a:ext cx="5264325" cy="19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تنظیم دقیق T5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سپس مدل به دست آمده را بر رویdomain 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های موجود درFEWSHOTWOZ 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تنظیم دقیق کرده و آنها را نیز در Hugging Face 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آپلود کردیم.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u="sng" dirty="0">
                <a:solidFill>
                  <a:schemeClr val="hlink"/>
                </a:solidFill>
                <a:latin typeface="Times New Roman" panose="02020603050405020304" pitchFamily="18" charset="0"/>
                <a:ea typeface="Vazirmatn"/>
                <a:sym typeface="Vazirmatn"/>
                <a:hlinkClick r:id="rId3"/>
              </a:rPr>
              <a:t>Restaurant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u="sng" dirty="0">
                <a:solidFill>
                  <a:schemeClr val="hlink"/>
                </a:solidFill>
                <a:latin typeface="Times New Roman" panose="02020603050405020304" pitchFamily="18" charset="0"/>
                <a:ea typeface="Vazirmatn"/>
                <a:sym typeface="Vazirmatn"/>
                <a:hlinkClick r:id="rId4"/>
              </a:rPr>
              <a:t>Laptop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u="sng" dirty="0">
                <a:solidFill>
                  <a:schemeClr val="hlink"/>
                </a:solidFill>
                <a:latin typeface="Times New Roman" panose="02020603050405020304" pitchFamily="18" charset="0"/>
                <a:ea typeface="Vazirmatn"/>
                <a:sym typeface="Vazirmatn"/>
                <a:hlinkClick r:id="rId5"/>
              </a:rPr>
              <a:t>Hotel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u="sng" dirty="0">
                <a:solidFill>
                  <a:schemeClr val="hlink"/>
                </a:solidFill>
                <a:latin typeface="Times New Roman" panose="02020603050405020304" pitchFamily="18" charset="0"/>
                <a:ea typeface="Vazirmatn"/>
                <a:sym typeface="Vazirmatn"/>
                <a:hlinkClick r:id="rId6"/>
              </a:rPr>
              <a:t>TV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u="sng" dirty="0">
                <a:solidFill>
                  <a:schemeClr val="hlink"/>
                </a:solidFill>
                <a:latin typeface="Times New Roman" panose="02020603050405020304" pitchFamily="18" charset="0"/>
                <a:ea typeface="Vazirmatn"/>
                <a:sym typeface="Vazirmatn"/>
                <a:hlinkClick r:id="rId7"/>
              </a:rPr>
              <a:t>Attraction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u="sng" dirty="0">
                <a:solidFill>
                  <a:schemeClr val="hlink"/>
                </a:solidFill>
                <a:latin typeface="Times New Roman" panose="02020603050405020304" pitchFamily="18" charset="0"/>
                <a:ea typeface="Vazirmatn"/>
                <a:sym typeface="Vazirmatn"/>
                <a:hlinkClick r:id="rId8"/>
              </a:rPr>
              <a:t>Train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u="sng" dirty="0">
                <a:solidFill>
                  <a:schemeClr val="hlink"/>
                </a:solidFill>
                <a:latin typeface="Times New Roman" panose="02020603050405020304" pitchFamily="18" charset="0"/>
                <a:ea typeface="Vazirmatn"/>
                <a:sym typeface="Vazirmatn"/>
                <a:hlinkClick r:id="rId9"/>
              </a:rPr>
              <a:t>Taxi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sp>
        <p:nvSpPr>
          <p:cNvPr id="264" name="Google Shape;26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بررسی کد T5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5013"/>
            <a:ext cx="5171124" cy="37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311700" y="1215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توکنایز کردن ورودی و خروجی متناظر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استفاده از DataCollatorWithPadding</a:t>
            </a:r>
            <a:b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</a:b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برای استفاده از Trainer مربوط به Hugging Face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</p:txBody>
      </p:sp>
      <p:sp>
        <p:nvSpPr>
          <p:cNvPr id="272" name="Google Shape;27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بررسی کد T5</a:t>
            </a:r>
            <a:br>
              <a:rPr lang="en" dirty="0">
                <a:latin typeface="Vazirmatn Medium"/>
                <a:ea typeface="Vazirmatn Medium"/>
                <a:sym typeface="Vazirmatn Medium"/>
              </a:rPr>
            </a:br>
            <a:r>
              <a:rPr lang="en" dirty="0">
                <a:latin typeface="Vazirmatn Medium"/>
                <a:ea typeface="Vazirmatn Medium"/>
                <a:sym typeface="Vazirmatn Medium"/>
              </a:rPr>
              <a:t>pre-training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742175"/>
            <a:ext cx="5970150" cy="4125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 txBox="1">
            <a:spLocks noGrp="1"/>
          </p:cNvSpPr>
          <p:nvPr>
            <p:ph type="body" idx="1"/>
          </p:nvPr>
        </p:nvSpPr>
        <p:spPr>
          <a:xfrm>
            <a:off x="311700" y="1363550"/>
            <a:ext cx="8520600" cy="32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"/>
              <a:buChar char="●"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استفاده از Trainerمربوط به Hugging Face</a:t>
            </a:r>
            <a:b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</a:b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برای آموزشT5</a:t>
            </a:r>
            <a:r>
              <a:rPr lang="fa-IR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بر روی مجموعه داده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sp>
        <p:nvSpPr>
          <p:cNvPr id="280" name="Google Shape;28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آشنایی با SC-GPT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بررسی کد T5</a:t>
            </a:r>
            <a:br>
              <a:rPr lang="en" dirty="0">
                <a:latin typeface="Vazirmatn Medium"/>
                <a:ea typeface="Vazirmatn Medium"/>
                <a:sym typeface="Vazirmatn Medium"/>
              </a:rPr>
            </a:br>
            <a:r>
              <a:rPr lang="en" dirty="0">
                <a:latin typeface="Vazirmatn Medium"/>
                <a:ea typeface="Vazirmatn Medium"/>
                <a:sym typeface="Vazirmatn Medium"/>
              </a:rPr>
              <a:t>fine-tuning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767888"/>
            <a:ext cx="5472575" cy="41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2"/>
          <p:cNvSpPr txBox="1">
            <a:spLocks noGrp="1"/>
          </p:cNvSpPr>
          <p:nvPr>
            <p:ph type="body" idx="1"/>
          </p:nvPr>
        </p:nvSpPr>
        <p:spPr>
          <a:xfrm>
            <a:off x="2507275" y="1389425"/>
            <a:ext cx="6324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استفاده از داده های FEWSHOTWOZ</a:t>
            </a:r>
            <a:r>
              <a:rPr lang="fa-IR" dirty="0">
                <a:latin typeface="Times New Roman" panose="02020603050405020304" pitchFamily="18" charset="0"/>
                <a:ea typeface="Vazirmatn Light"/>
                <a:sym typeface="Vazirmatn Light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برای </a:t>
            </a:r>
            <a:b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</a:b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fine-tuning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لود کردن مدل پیش آموخته در قسمت قبل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استفاده از trainer</a:t>
            </a:r>
            <a:r>
              <a:rPr lang="fa-IR" dirty="0">
                <a:latin typeface="Times New Roman" panose="02020603050405020304" pitchFamily="18" charset="0"/>
                <a:ea typeface="Vazirmatn Light"/>
                <a:sym typeface="Vazirmatn Light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برای آموزش مدل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ذخیره مدل تنظیم دقیق شده بر روی Hugging Face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</p:txBody>
      </p:sp>
      <p:sp>
        <p:nvSpPr>
          <p:cNvPr id="288" name="Google Shape;28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>
            <a:spLocks noGrp="1"/>
          </p:cNvSpPr>
          <p:nvPr>
            <p:ph type="title"/>
          </p:nvPr>
        </p:nvSpPr>
        <p:spPr>
          <a:xfrm>
            <a:off x="311700" y="222075"/>
            <a:ext cx="85206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بررسی کد T5</a:t>
            </a:r>
            <a:br>
              <a:rPr lang="en" dirty="0">
                <a:latin typeface="Vazirmatn Medium"/>
                <a:ea typeface="Vazirmatn Medium"/>
                <a:sym typeface="Vazirmatn Medium"/>
              </a:rPr>
            </a:br>
            <a:r>
              <a:rPr lang="en" dirty="0">
                <a:latin typeface="Vazirmatn Medium"/>
                <a:ea typeface="Vazirmatn Medium"/>
                <a:sym typeface="Vazirmatn Medium"/>
              </a:rPr>
              <a:t>T5_Generate</a:t>
            </a:r>
            <a:br>
              <a:rPr lang="en" dirty="0">
                <a:latin typeface="Vazirmatn Medium"/>
                <a:ea typeface="Vazirmatn Medium"/>
                <a:sym typeface="Vazirmatn Medium"/>
              </a:rPr>
            </a:b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8238"/>
            <a:ext cx="5910949" cy="45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>
            <a:spLocks noGrp="1"/>
          </p:cNvSpPr>
          <p:nvPr>
            <p:ph type="body" idx="1"/>
          </p:nvPr>
        </p:nvSpPr>
        <p:spPr>
          <a:xfrm>
            <a:off x="311700" y="1354925"/>
            <a:ext cx="8520600" cy="32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خواندن داده های مربوط به هر دامنه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لود کردن مدل تنظیم دقیق شده بر روی همان دامنه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شکاندن داده های مربوط به هر دامنه به بازه های 300</a:t>
            </a:r>
            <a:r>
              <a:rPr lang="fa-IR" dirty="0">
                <a:latin typeface="Times New Roman" panose="02020603050405020304" pitchFamily="18" charset="0"/>
                <a:ea typeface="Vazirmatn Light"/>
                <a:sym typeface="Vazirmatn Light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تایی</a:t>
            </a:r>
            <a:b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</a:b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برای جلوگیری از پر شدن RAM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تولید چند جمله خروجی مدل برای هر داده تست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ذخیره داده های تولید شده در فایلjson </a:t>
            </a:r>
            <a:r>
              <a:rPr lang="fa-IR" dirty="0">
                <a:latin typeface="Times New Roman" panose="02020603050405020304" pitchFamily="18" charset="0"/>
                <a:ea typeface="Vazirmatn Light"/>
                <a:sym typeface="Vazirmatn Light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برای evaluate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</p:txBody>
      </p:sp>
      <p:sp>
        <p:nvSpPr>
          <p:cNvPr id="296" name="Google Shape;29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بررسی کد T5</a:t>
            </a:r>
            <a:br>
              <a:rPr lang="en" dirty="0">
                <a:latin typeface="Vazirmatn Medium"/>
                <a:ea typeface="Vazirmatn Medium"/>
                <a:sym typeface="Vazirmatn Medium"/>
              </a:rPr>
            </a:br>
            <a:r>
              <a:rPr lang="en" dirty="0">
                <a:latin typeface="Vazirmatn Medium"/>
                <a:ea typeface="Vazirmatn Medium"/>
                <a:sym typeface="Vazirmatn Medium"/>
              </a:rPr>
              <a:t>evaluate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pic>
        <p:nvPicPr>
          <p:cNvPr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50" y="2086100"/>
            <a:ext cx="67627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/>
          <p:cNvSpPr txBox="1">
            <a:spLocks noGrp="1"/>
          </p:cNvSpPr>
          <p:nvPr>
            <p:ph type="body" idx="1"/>
          </p:nvPr>
        </p:nvSpPr>
        <p:spPr>
          <a:xfrm>
            <a:off x="311700" y="1562025"/>
            <a:ext cx="8520600" cy="30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استفاده از فایل های json</a:t>
            </a:r>
            <a:r>
              <a:rPr lang="fa-IR" dirty="0">
                <a:latin typeface="Times New Roman" panose="02020603050405020304" pitchFamily="18" charset="0"/>
                <a:ea typeface="Vazirmatn Light"/>
                <a:sym typeface="Vazirmatn Light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تولید شده در قسمت قبل برای ارزیابی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</p:txBody>
      </p:sp>
      <p:sp>
        <p:nvSpPr>
          <p:cNvPr id="304" name="Google Shape;30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نتایج T5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310" name="Google Shape;31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علت‌های احتمالی نتایج ضعیف T5</a:t>
            </a:r>
            <a:r>
              <a:rPr lang="fa-IR" dirty="0">
                <a:latin typeface="Times New Roman" panose="02020603050405020304" pitchFamily="18" charset="0"/>
                <a:ea typeface="Vazirmatn Light"/>
                <a:sym typeface="Vazirmatn Light"/>
              </a:rPr>
              <a:t>: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120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تعدادepoch </a:t>
            </a:r>
            <a:r>
              <a:rPr lang="fa-IR" dirty="0">
                <a:latin typeface="Times New Roman" panose="02020603050405020304" pitchFamily="18" charset="0"/>
                <a:ea typeface="Vazirmatn Light"/>
                <a:sym typeface="Vazirmatn Light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های کم برای pretrain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تعداد داده‌های کمتر از مدل اصلی برای pretrain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استفاده از condition</a:t>
            </a:r>
            <a:r>
              <a:rPr lang="fa-IR" dirty="0">
                <a:latin typeface="Times New Roman" panose="02020603050405020304" pitchFamily="18" charset="0"/>
                <a:ea typeface="Vazirmatn Light"/>
                <a:sym typeface="Vazirmatn Light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ممکن است باعث افزایش کارایی مدل شود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استفاده از K</a:t>
            </a:r>
            <a:r>
              <a:rPr lang="fa-IR" dirty="0">
                <a:latin typeface="Times New Roman" panose="02020603050405020304" pitchFamily="18" charset="0"/>
                <a:ea typeface="Vazirmatn Light"/>
                <a:sym typeface="Vazirmatn Light"/>
              </a:rPr>
              <a:t> </a:t>
            </a: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کوچک برای تولید جمله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Font typeface="Vazirmatn Light"/>
              <a:buChar char="●"/>
            </a:pPr>
            <a:r>
              <a:rPr lang="en" dirty="0">
                <a:latin typeface="Times New Roman" panose="02020603050405020304" pitchFamily="18" charset="0"/>
                <a:ea typeface="Vazirmatn Light"/>
                <a:sym typeface="Vazirmatn Light"/>
              </a:rPr>
              <a:t>تمایل مدل به تولید جمله های طولانی تر از حداکثر قابل قبول مدل</a:t>
            </a:r>
            <a:endParaRPr dirty="0">
              <a:latin typeface="Times New Roman" panose="02020603050405020304" pitchFamily="18" charset="0"/>
              <a:ea typeface="Vazirmatn Light"/>
              <a:sym typeface="Vazirmatn Light"/>
            </a:endParaRPr>
          </a:p>
        </p:txBody>
      </p:sp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06530"/>
            <a:ext cx="9143998" cy="80274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>
            <a:spLocks noGrp="1"/>
          </p:cNvSpPr>
          <p:nvPr>
            <p:ph type="body" idx="1"/>
          </p:nvPr>
        </p:nvSpPr>
        <p:spPr>
          <a:xfrm>
            <a:off x="914400" y="2746876"/>
            <a:ext cx="7364819" cy="1328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کد ها و نتایج در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https://github.com/mohammadmostafarostamkhani/SC-GPT</a:t>
            </a:r>
            <a:r>
              <a:rPr lang="en" dirty="0"/>
              <a:t> موجود است</a:t>
            </a:r>
            <a:r>
              <a:rPr lang="fa-IR" dirty="0"/>
              <a:t>.</a:t>
            </a:r>
          </a:p>
          <a:p>
            <a:pPr marL="0" lvl="0" indent="0" algn="ct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fa-IR" dirty="0"/>
              <a:t>مدل ها و مجموعه داده در </a:t>
            </a:r>
            <a:r>
              <a:rPr lang="en-US" b="0" i="0" u="sng" dirty="0">
                <a:solidFill>
                  <a:srgbClr val="1967D2"/>
                </a:solidFill>
                <a:effectLst/>
                <a:latin typeface="Roboto" panose="02000000000000000000" pitchFamily="2" charset="0"/>
                <a:hlinkClick r:id="rId4"/>
              </a:rPr>
              <a:t>https://huggingface.co/ErfanMoosaviMonazzah</a:t>
            </a:r>
            <a:r>
              <a:rPr lang="fa-IR" u="sng" dirty="0">
                <a:solidFill>
                  <a:srgbClr val="1967D2"/>
                </a:solidFill>
                <a:latin typeface="Roboto" panose="02000000000000000000" pitchFamily="2" charset="0"/>
              </a:rPr>
              <a:t> </a:t>
            </a:r>
            <a:r>
              <a:rPr lang="fa-IR" dirty="0"/>
              <a:t>موجود است.</a:t>
            </a:r>
            <a:endParaRPr dirty="0"/>
          </a:p>
        </p:txBody>
      </p:sp>
      <p:sp>
        <p:nvSpPr>
          <p:cNvPr id="318" name="Google Shape;31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sp>
        <p:nvSpPr>
          <p:cNvPr id="319" name="Google Shape;319;p46"/>
          <p:cNvSpPr txBox="1">
            <a:spLocks noGrp="1"/>
          </p:cNvSpPr>
          <p:nvPr>
            <p:ph type="body" idx="2"/>
          </p:nvPr>
        </p:nvSpPr>
        <p:spPr>
          <a:xfrm>
            <a:off x="2650300" y="1204725"/>
            <a:ext cx="3999900" cy="11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900" b="1" dirty="0"/>
              <a:t>با تشکر از توجه شما</a:t>
            </a:r>
            <a:endParaRPr sz="39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  <a:latin typeface="Vazirmatn Medium"/>
                <a:ea typeface="Vazirmatn Medium"/>
                <a:sym typeface="Vazirmatn Medium"/>
              </a:rPr>
              <a:t>آموزش مدل SC-GPT</a:t>
            </a:r>
            <a:r>
              <a:rPr lang="fa-IR" sz="1800" dirty="0">
                <a:solidFill>
                  <a:schemeClr val="dk2"/>
                </a:solidFill>
                <a:latin typeface="Vazirmatn Medium"/>
                <a:ea typeface="Vazirmatn Medium"/>
                <a:sym typeface="Vazirmatn Medium"/>
              </a:rPr>
              <a:t> </a:t>
            </a:r>
            <a:r>
              <a:rPr lang="en" sz="1800" dirty="0">
                <a:solidFill>
                  <a:schemeClr val="dk2"/>
                </a:solidFill>
                <a:latin typeface="Vazirmatn Medium"/>
                <a:ea typeface="Vazirmatn Medium"/>
                <a:sym typeface="Vazirmatn Medium"/>
              </a:rPr>
              <a:t>در سه مرحله</a:t>
            </a:r>
            <a:endParaRPr sz="1800"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r" rtl="1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sym typeface="Vazirmatn"/>
              </a:rPr>
              <a:t>پیش آموزش بر روی حجم زیادی از متن‌های ساده</a:t>
            </a:r>
            <a:endParaRPr sz="1600" dirty="0"/>
          </a:p>
          <a:p>
            <a:pPr marL="457200" lvl="0" indent="-330200" algn="r" rtl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sym typeface="Vazirmatn"/>
              </a:rPr>
              <a:t>پیش آموزش بر روی مقدار زیادی داده برچسب‌گذاری شده برای کنش-گفتگو (dialog-act)</a:t>
            </a:r>
            <a:r>
              <a:rPr lang="fa-IR" sz="1600" dirty="0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sym typeface="Vazirmatn"/>
              </a:rPr>
              <a:t>:</a:t>
            </a:r>
            <a:br>
              <a:rPr lang="fa-IR" sz="1600" dirty="0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sym typeface="Vazirmatn"/>
              </a:rPr>
            </a:br>
            <a:r>
              <a:rPr lang="fa-IR" sz="1400" dirty="0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بر روی مجموعه </a:t>
            </a:r>
            <a:r>
              <a:rPr lang="fa-IR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دادگان</a:t>
            </a:r>
            <a:r>
              <a:rPr lang="fa-IR" sz="1400" dirty="0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Schema-guided Dialog corpus،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MultiWOZ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 corpus، Frame corpus </a:t>
            </a:r>
            <a:r>
              <a:rPr lang="fa-IR" sz="1400" dirty="0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و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cs typeface="B Nazanin" panose="00000400000000000000" pitchFamily="2" charset="-78"/>
                <a:sym typeface="Vazirmatn"/>
              </a:rPr>
              <a:t>Facebook Multilingual Dialog corpus</a:t>
            </a:r>
            <a:endParaRPr lang="fa-IR" sz="1600" dirty="0">
              <a:solidFill>
                <a:schemeClr val="dk1"/>
              </a:solidFill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indent="-330200" algn="just" rtl="1">
              <a:lnSpc>
                <a:spcPct val="120000"/>
              </a:lnSpc>
              <a:spcBef>
                <a:spcPts val="1200"/>
              </a:spcBef>
              <a:buSzPts val="1600"/>
              <a:buFont typeface="Arial"/>
              <a:buAutoNum type="arabicPeriod"/>
            </a:pPr>
            <a:r>
              <a:rPr lang="fa-IR" sz="1600" dirty="0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sym typeface="Vazirmatn"/>
              </a:rPr>
              <a:t>تنظیم دقیق در زمینه مورد نظر با تعداد محدودی داده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0" algn="just" rtl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Vazirmatn"/>
                <a:sym typeface="Vazirmatn"/>
              </a:rPr>
              <a:t>بر روی مجموعه داده FEWSHOTWOZ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76" name="Google Shape;76;p16"/>
          <p:cNvSpPr/>
          <p:nvPr/>
        </p:nvSpPr>
        <p:spPr>
          <a:xfrm>
            <a:off x="967650" y="3690475"/>
            <a:ext cx="2032200" cy="8784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cs typeface="B Nazanin" panose="00000400000000000000" pitchFamily="2" charset="-78"/>
              </a:rPr>
              <a:t>Massive Plain Language Pre-training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747600" y="3690475"/>
            <a:ext cx="2032200" cy="87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cs typeface="B Nazanin" panose="00000400000000000000" pitchFamily="2" charset="-78"/>
              </a:rPr>
              <a:t>Dialog-Act Controlled Pre-training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415950" y="3690475"/>
            <a:ext cx="2032200" cy="8784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cs typeface="B Nazanin" panose="00000400000000000000" pitchFamily="2" charset="-78"/>
              </a:rPr>
              <a:t>Fine-tuning</a:t>
            </a:r>
            <a:endParaRPr dirty="0">
              <a:cs typeface="B Nazanin" panose="00000400000000000000" pitchFamily="2" charset="-78"/>
            </a:endParaRPr>
          </a:p>
        </p:txBody>
      </p:sp>
      <p:cxnSp>
        <p:nvCxnSpPr>
          <p:cNvPr id="79" name="Google Shape;79;p16"/>
          <p:cNvCxnSpPr>
            <a:stCxn id="76" idx="3"/>
            <a:endCxn id="77" idx="1"/>
          </p:cNvCxnSpPr>
          <p:nvPr/>
        </p:nvCxnSpPr>
        <p:spPr>
          <a:xfrm>
            <a:off x="2999850" y="4129675"/>
            <a:ext cx="7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6"/>
          <p:cNvCxnSpPr>
            <a:stCxn id="77" idx="3"/>
            <a:endCxn id="78" idx="1"/>
          </p:cNvCxnSpPr>
          <p:nvPr/>
        </p:nvCxnSpPr>
        <p:spPr>
          <a:xfrm>
            <a:off x="5779800" y="4129675"/>
            <a:ext cx="6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تنظیمات پروژه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  <a:latin typeface="Vazirmatn Medium"/>
                <a:ea typeface="Vazirmatn Medium"/>
                <a:sym typeface="Vazirmatn Medium"/>
              </a:rPr>
              <a:t>راه‌اندازی تنظیمات اولیه برای اجرای پروژه</a:t>
            </a:r>
            <a:endParaRPr sz="1800"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r" rtl="1">
              <a:spcBef>
                <a:spcPts val="0"/>
              </a:spcBef>
              <a:spcAft>
                <a:spcPts val="0"/>
              </a:spcAft>
              <a:buSzPts val="1600"/>
              <a:buFont typeface="Vazirmatn"/>
              <a:buChar char="●"/>
            </a:pPr>
            <a:r>
              <a:rPr lang="en" sz="1600" dirty="0">
                <a:latin typeface="Times New Roman" panose="02020603050405020304" pitchFamily="18" charset="0"/>
                <a:ea typeface="Vazirmatn"/>
                <a:sym typeface="Vazirmatn"/>
              </a:rPr>
              <a:t>نصب conda</a:t>
            </a:r>
            <a:r>
              <a:rPr lang="fa-IR" sz="1600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sz="1600" dirty="0">
                <a:latin typeface="Times New Roman" panose="02020603050405020304" pitchFamily="18" charset="0"/>
                <a:ea typeface="Vazirmatn"/>
                <a:sym typeface="Vazirmatn"/>
              </a:rPr>
              <a:t> روی colab </a:t>
            </a:r>
            <a:r>
              <a:rPr lang="fa-IR" sz="1600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sz="1600" dirty="0">
                <a:latin typeface="Times New Roman" panose="02020603050405020304" pitchFamily="18" charset="0"/>
                <a:ea typeface="Vazirmatn"/>
                <a:sym typeface="Vazirmatn"/>
              </a:rPr>
              <a:t>برای استفاده از پایتون ۳.۷ و نصب بقیه پیش نیازها بدون conflict</a:t>
            </a:r>
            <a:endParaRPr sz="1600"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30200" algn="r" rtl="1">
              <a:spcBef>
                <a:spcPts val="0"/>
              </a:spcBef>
              <a:spcAft>
                <a:spcPts val="0"/>
              </a:spcAft>
              <a:buSzPts val="1600"/>
              <a:buFont typeface="Vazirmatn"/>
              <a:buChar char="●"/>
            </a:pPr>
            <a:r>
              <a:rPr lang="en" sz="1600" dirty="0">
                <a:latin typeface="Times New Roman" panose="02020603050405020304" pitchFamily="18" charset="0"/>
                <a:ea typeface="Vazirmatn"/>
                <a:sym typeface="Vazirmatn"/>
              </a:rPr>
              <a:t>نصب پکیج‌ها و نیازمندی‌ها </a:t>
            </a:r>
            <a:r>
              <a:rPr lang="fa-IR" sz="1600" dirty="0">
                <a:latin typeface="Times New Roman" panose="02020603050405020304" pitchFamily="18" charset="0"/>
                <a:ea typeface="Vazirmatn"/>
                <a:sym typeface="Vazirmatn"/>
              </a:rPr>
              <a:t>(</a:t>
            </a:r>
            <a:r>
              <a:rPr lang="en" sz="1600" dirty="0">
                <a:latin typeface="Times New Roman" panose="02020603050405020304" pitchFamily="18" charset="0"/>
                <a:ea typeface="Vazirmatn"/>
                <a:sym typeface="Vazirmatn"/>
              </a:rPr>
              <a:t>در این مرحله تغییراتی در فایلrequirement.txt </a:t>
            </a:r>
            <a:r>
              <a:rPr lang="fa-IR" sz="1600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sz="1600" dirty="0">
                <a:latin typeface="Times New Roman" panose="02020603050405020304" pitchFamily="18" charset="0"/>
                <a:ea typeface="Vazirmatn"/>
                <a:sym typeface="Vazirmatn"/>
              </a:rPr>
              <a:t>اعمال شد</a:t>
            </a:r>
            <a:r>
              <a:rPr lang="fa-IR" sz="1600" dirty="0">
                <a:latin typeface="Times New Roman" panose="02020603050405020304" pitchFamily="18" charset="0"/>
                <a:ea typeface="Vazirmatn"/>
                <a:sym typeface="Vazirmatn"/>
              </a:rPr>
              <a:t>)</a:t>
            </a:r>
            <a:endParaRPr sz="1600"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30200" algn="r" rtl="1">
              <a:spcBef>
                <a:spcPts val="0"/>
              </a:spcBef>
              <a:spcAft>
                <a:spcPts val="0"/>
              </a:spcAft>
              <a:buSzPts val="1600"/>
              <a:buFont typeface="Vazirmatn"/>
              <a:buChar char="●"/>
            </a:pPr>
            <a:r>
              <a:rPr lang="en" sz="1600" dirty="0">
                <a:latin typeface="Times New Roman" panose="02020603050405020304" pitchFamily="18" charset="0"/>
                <a:ea typeface="Vazirmatn"/>
                <a:sym typeface="Vazirmatn"/>
              </a:rPr>
              <a:t>مرحله سخت و چالشی به دلیل هماهنگ نبودن نسخه بعضی از پکیج‌ها و همچنین موجود نبودن برخی پکیج‌ها </a:t>
            </a:r>
            <a:r>
              <a:rPr lang="fa-IR" sz="1600" dirty="0">
                <a:latin typeface="Times New Roman" panose="02020603050405020304" pitchFamily="18" charset="0"/>
                <a:ea typeface="Vazirmatn"/>
                <a:sym typeface="Vazirmatn"/>
              </a:rPr>
              <a:t>(</a:t>
            </a:r>
            <a:r>
              <a:rPr lang="en" sz="1600" dirty="0">
                <a:latin typeface="Times New Roman" panose="02020603050405020304" pitchFamily="18" charset="0"/>
                <a:ea typeface="Vazirmatn"/>
                <a:sym typeface="Vazirmatn"/>
              </a:rPr>
              <a:t>مانند پکیج transformers </a:t>
            </a:r>
            <a:r>
              <a:rPr lang="fa-IR" sz="1600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sz="1600" dirty="0">
                <a:latin typeface="Times New Roman" panose="02020603050405020304" pitchFamily="18" charset="0"/>
                <a:ea typeface="Vazirmatn"/>
                <a:sym typeface="Vazirmatn"/>
              </a:rPr>
              <a:t>که از نسخه قدیمی استفاده شده بود</a:t>
            </a:r>
            <a:r>
              <a:rPr lang="fa-IR" sz="1600" dirty="0">
                <a:latin typeface="Times New Roman" panose="02020603050405020304" pitchFamily="18" charset="0"/>
                <a:ea typeface="Vazirmatn"/>
                <a:sym typeface="Vazirmatn"/>
              </a:rPr>
              <a:t>)</a:t>
            </a:r>
            <a:endParaRPr sz="1600"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30200" algn="r" rtl="1">
              <a:spcBef>
                <a:spcPts val="0"/>
              </a:spcBef>
              <a:spcAft>
                <a:spcPts val="0"/>
              </a:spcAft>
              <a:buSzPts val="1600"/>
              <a:buFont typeface="Vazirmatn"/>
              <a:buChar char="●"/>
            </a:pPr>
            <a:r>
              <a:rPr lang="en" sz="1600" dirty="0">
                <a:latin typeface="Times New Roman" panose="02020603050405020304" pitchFamily="18" charset="0"/>
                <a:ea typeface="Vazirmatn"/>
                <a:sym typeface="Vazirmatn"/>
              </a:rPr>
              <a:t>بعضی خطوط کد نیاز بود تا تغییر داده شوند زیرا کار نمی کردند.</a:t>
            </a:r>
            <a:endParaRPr sz="1600"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30200" algn="r" rtl="1">
              <a:spcBef>
                <a:spcPts val="0"/>
              </a:spcBef>
              <a:spcAft>
                <a:spcPts val="0"/>
              </a:spcAft>
              <a:buSzPts val="1600"/>
              <a:buFont typeface="Vazirmatn"/>
              <a:buChar char="●"/>
            </a:pPr>
            <a:r>
              <a:rPr lang="en" sz="1600" dirty="0">
                <a:latin typeface="Times New Roman" panose="02020603050405020304" pitchFamily="18" charset="0"/>
                <a:ea typeface="Vazirmatn"/>
                <a:sym typeface="Vazirmatn"/>
              </a:rPr>
              <a:t>عوض کردن کد مربوط بهgeneration </a:t>
            </a:r>
            <a:r>
              <a:rPr lang="fa-IR" sz="1600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sz="1600" dirty="0">
                <a:latin typeface="Times New Roman" panose="02020603050405020304" pitchFamily="18" charset="0"/>
                <a:ea typeface="Vazirmatn"/>
                <a:sym typeface="Vazirmatn"/>
              </a:rPr>
              <a:t>زیرا دارای اشتباه مربوط به&amp; </a:t>
            </a:r>
            <a:r>
              <a:rPr lang="fa-IR" sz="1600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sz="1600" dirty="0">
                <a:latin typeface="Times New Roman" panose="02020603050405020304" pitchFamily="18" charset="0"/>
                <a:ea typeface="Vazirmatn"/>
                <a:sym typeface="Vazirmatn"/>
              </a:rPr>
              <a:t>بود.</a:t>
            </a:r>
            <a:endParaRPr sz="1600"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r="41965"/>
          <a:stretch/>
        </p:blipFill>
        <p:spPr>
          <a:xfrm>
            <a:off x="311695" y="3025225"/>
            <a:ext cx="41735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70325"/>
            <a:ext cx="3320850" cy="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اجرا و بررسی کدهای پروژه</a:t>
            </a:r>
            <a:endParaRPr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گرفتن وزن های SC-GPT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r" rtl="1">
              <a:spcBef>
                <a:spcPts val="0"/>
              </a:spcBef>
              <a:spcAft>
                <a:spcPts val="0"/>
              </a:spcAft>
              <a:buSzPts val="1700"/>
              <a:buFont typeface="Vazirmatn"/>
              <a:buChar char="●"/>
            </a:pPr>
            <a:r>
              <a:rPr lang="en" sz="1700" dirty="0">
                <a:latin typeface="Times New Roman" panose="02020603050405020304" pitchFamily="18" charset="0"/>
                <a:ea typeface="Vazirmatn"/>
                <a:sym typeface="Vazirmatn"/>
              </a:rPr>
              <a:t>استفاده از مدل SC-GPT</a:t>
            </a:r>
            <a:r>
              <a:rPr lang="fa-IR" sz="1700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en" sz="1700" dirty="0">
                <a:latin typeface="Times New Roman" panose="02020603050405020304" pitchFamily="18" charset="0"/>
                <a:ea typeface="Vazirmatn"/>
                <a:sym typeface="Vazirmatn"/>
              </a:rPr>
              <a:t>که بر روی حجم زیادی داده پیش آموزش داده شده</a:t>
            </a:r>
            <a:endParaRPr sz="1700"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-336550" algn="r" rtl="1">
              <a:spcBef>
                <a:spcPts val="1200"/>
              </a:spcBef>
              <a:spcAft>
                <a:spcPts val="0"/>
              </a:spcAft>
              <a:buSzPts val="1700"/>
              <a:buFont typeface="Vazirmatn"/>
              <a:buChar char="●"/>
            </a:pPr>
            <a:r>
              <a:rPr lang="en" sz="1700" dirty="0">
                <a:latin typeface="Times New Roman" panose="02020603050405020304" pitchFamily="18" charset="0"/>
                <a:ea typeface="Vazirmatn"/>
                <a:sym typeface="Vazirmatn"/>
              </a:rPr>
              <a:t>لود کردن وزن‌های مدل پیش آموخته بر روی داده برچسب‌گذاری شده از </a:t>
            </a:r>
            <a:r>
              <a:rPr lang="en" sz="1700" u="sng" dirty="0">
                <a:solidFill>
                  <a:schemeClr val="hlink"/>
                </a:solidFill>
                <a:latin typeface="Times New Roman" panose="02020603050405020304" pitchFamily="18" charset="0"/>
                <a:ea typeface="Vazirmatn"/>
                <a:sym typeface="Vazirmatn"/>
                <a:hlinkClick r:id="rId3"/>
              </a:rPr>
              <a:t>Hugging Face</a:t>
            </a:r>
            <a:r>
              <a:rPr lang="en" sz="1700" dirty="0">
                <a:latin typeface="Times New Roman" panose="02020603050405020304" pitchFamily="18" charset="0"/>
                <a:ea typeface="Vazirmatn"/>
                <a:sym typeface="Vazirmatn"/>
              </a:rPr>
              <a:t> </a:t>
            </a:r>
            <a:r>
              <a:rPr lang="fa-IR" sz="1700" dirty="0">
                <a:latin typeface="Times New Roman" panose="02020603050405020304" pitchFamily="18" charset="0"/>
                <a:ea typeface="Vazirmatn"/>
                <a:sym typeface="Vazirmatn"/>
              </a:rPr>
              <a:t> (</a:t>
            </a:r>
            <a:r>
              <a:rPr lang="en" sz="1700" dirty="0">
                <a:latin typeface="Times New Roman" panose="02020603050405020304" pitchFamily="18" charset="0"/>
                <a:ea typeface="Vazirmatn"/>
                <a:sym typeface="Vazirmatn"/>
              </a:rPr>
              <a:t>به دلیل عمومی نبودن لینک checkpoint موجود در ریپازیتوری</a:t>
            </a:r>
            <a:r>
              <a:rPr lang="fa-IR" sz="1700" dirty="0">
                <a:latin typeface="Times New Roman" panose="02020603050405020304" pitchFamily="18" charset="0"/>
                <a:ea typeface="Vazirmatn"/>
                <a:sym typeface="Vazirmatn"/>
              </a:rPr>
              <a:t>)</a:t>
            </a:r>
            <a:endParaRPr sz="1700" dirty="0">
              <a:latin typeface="Times New Roman" panose="02020603050405020304" pitchFamily="18" charset="0"/>
              <a:ea typeface="Vazirmatn"/>
              <a:sym typeface="Vazirmatn"/>
            </a:endParaRPr>
          </a:p>
          <a:p>
            <a:pPr marL="45720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51375"/>
            <a:ext cx="5538950" cy="10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00" y="3864025"/>
            <a:ext cx="61817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azirmatn Medium"/>
                <a:ea typeface="Vazirmatn Medium"/>
                <a:sym typeface="Vazirmatn Medium"/>
              </a:rPr>
              <a:t>تنظیم دقیق با نمونه‌های محدود بر روی دامنه‌های مختلف</a:t>
            </a:r>
            <a:endParaRPr dirty="0">
              <a:latin typeface="Vazirmatn Medium"/>
              <a:ea typeface="Vazirmatn Medium"/>
              <a:sym typeface="Vazirmatn Medium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Vazirmatn"/>
                <a:sym typeface="Vazirmatn"/>
              </a:rPr>
              <a:t>مشخص کردن آرگومان‌های آموزش</a:t>
            </a:r>
            <a:endParaRPr dirty="0">
              <a:latin typeface="Times New Roman" panose="02020603050405020304" pitchFamily="18" charset="0"/>
              <a:ea typeface="Vazirmatn"/>
              <a:sym typeface="Vazirmatn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25" y="1702438"/>
            <a:ext cx="516255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1174</Words>
  <Application>Microsoft Office PowerPoint</Application>
  <PresentationFormat>On-screen Show (16:9)</PresentationFormat>
  <Paragraphs>188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Vazirmatn</vt:lpstr>
      <vt:lpstr>Vazirmatn SemiBold</vt:lpstr>
      <vt:lpstr>Vazirmatn Medium</vt:lpstr>
      <vt:lpstr>Abadi</vt:lpstr>
      <vt:lpstr>Roboto</vt:lpstr>
      <vt:lpstr>Vazirmatn Light</vt:lpstr>
      <vt:lpstr>Times New Roman</vt:lpstr>
      <vt:lpstr>Simple Light</vt:lpstr>
      <vt:lpstr>تولید زبان طبیعی با تعداد نمونه‌های محدود برای گفتگوی مبتنی بر وظیفه</vt:lpstr>
      <vt:lpstr>فهرست مطالب</vt:lpstr>
      <vt:lpstr>آشنایی با SC-GPT</vt:lpstr>
      <vt:lpstr>آموزش مدل SC-GPT در سه مرحله</vt:lpstr>
      <vt:lpstr>تنظیمات پروژه</vt:lpstr>
      <vt:lpstr>راه‌اندازی تنظیمات اولیه برای اجرای پروژه</vt:lpstr>
      <vt:lpstr>اجرا و بررسی کدهای پروژه</vt:lpstr>
      <vt:lpstr>گرفتن وزن های SC-GPT</vt:lpstr>
      <vt:lpstr>تنظیم دقیق با نمونه‌های محدود بر روی دامنه‌های مختلف</vt:lpstr>
      <vt:lpstr>بررسی کد train.py کلاس TextSeqDataset </vt:lpstr>
      <vt:lpstr>بررسی کد train.py تابع train</vt:lpstr>
      <vt:lpstr>بررسی کد train.py تابع evaluate</vt:lpstr>
      <vt:lpstr>تولید متن از روی داده آزمون</vt:lpstr>
      <vt:lpstr>بررسی کد generate.py تابع main  </vt:lpstr>
      <vt:lpstr>بررسی کد generate.py تابع sample_sequene</vt:lpstr>
      <vt:lpstr>بررسی کد generate.py تابع top_k_top_p_filtering </vt:lpstr>
      <vt:lpstr>ارزیابی عملکرد</vt:lpstr>
      <vt:lpstr>بررسی کد evaluator.py   </vt:lpstr>
      <vt:lpstr>آزمایش‌های انجام شده و تغییرات در ابرپارامترها</vt:lpstr>
      <vt:lpstr>انجام آزمایش‌ با ابرپارامترهای گوناگون بر روی تمامی دامنه‌ها </vt:lpstr>
      <vt:lpstr>نتایج به دست آمده</vt:lpstr>
      <vt:lpstr>نتایج به دست آمده و مقایسه با نتایج مقاله</vt:lpstr>
      <vt:lpstr>چالش‌ها</vt:lpstr>
      <vt:lpstr>چالش‌ها</vt:lpstr>
      <vt:lpstr>تلاش برای بهبود نتایج</vt:lpstr>
      <vt:lpstr>ایده برای بهبود</vt:lpstr>
      <vt:lpstr>تنظیم دقیق T5</vt:lpstr>
      <vt:lpstr>بررسی کد T5</vt:lpstr>
      <vt:lpstr>بررسی کد T5 pre-training</vt:lpstr>
      <vt:lpstr>بررسی کد T5 fine-tuning</vt:lpstr>
      <vt:lpstr>بررسی کد T5 T5_Generate </vt:lpstr>
      <vt:lpstr>بررسی کد T5 evaluate</vt:lpstr>
      <vt:lpstr>نتایج T5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تولید زبان طبیعی با تعداد نمونه‌های محدود برای گفتگوی مبتنی بر وظیفه</dc:title>
  <cp:lastModifiedBy>97521306 mmr</cp:lastModifiedBy>
  <cp:revision>22</cp:revision>
  <dcterms:modified xsi:type="dcterms:W3CDTF">2023-07-18T20:15:36Z</dcterms:modified>
</cp:coreProperties>
</file>