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76" r:id="rId3"/>
    <p:sldId id="278" r:id="rId4"/>
    <p:sldId id="279" r:id="rId5"/>
    <p:sldId id="280" r:id="rId6"/>
    <p:sldId id="281" r:id="rId7"/>
    <p:sldId id="277" r:id="rId8"/>
    <p:sldId id="282" r:id="rId9"/>
    <p:sldId id="260" r:id="rId10"/>
  </p:sldIdLst>
  <p:sldSz cx="9144000" cy="5143500" type="screen16x9"/>
  <p:notesSz cx="6858000" cy="9144000"/>
  <p:embeddedFontLs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Raleway" pitchFamily="2" charset="0"/>
      <p:regular r:id="rId16"/>
      <p:bold r:id="rId17"/>
      <p:italic r:id="rId18"/>
      <p:boldItalic r:id="rId19"/>
    </p:embeddedFont>
    <p:embeddedFont>
      <p:font typeface="Raleway Black" pitchFamily="2" charset="0"/>
      <p:bold r:id="rId20"/>
      <p:boldItalic r:id="rId21"/>
    </p:embeddedFont>
    <p:embeddedFont>
      <p:font typeface="Raleway ExtraBold" pitchFamily="2" charset="0"/>
      <p:bold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78E021-1F45-4E9E-A56A-8E259561ABDA}">
  <a:tblStyle styleId="{0F78E021-1F45-4E9E-A56A-8E259561AB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702F4-CF20-4C07-AB04-756FD2F66CA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B375D911-0226-45E0-FEBE-073E63199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5012F041-A29A-A4F4-B7D8-A6220A71C8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37F38C43-7E44-632A-E649-71C4E2816D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470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BB8C23C9-E764-A095-8BDC-DF450390F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475C36E2-E1B8-976E-E86D-668601226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D443045A-E57D-531B-AB2E-5D1C7382A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60939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19218310-6CD0-4CD4-D35B-A549B5114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EDFACB0D-F2E2-4F16-8736-C35B5E3E1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41F8BD93-6236-C766-861B-601622CE98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4503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3EA78579-B539-80BD-C38B-9D6FB0EDD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91F27213-E779-6730-1E8F-24F62B8720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33686E1F-3042-BE62-7B6A-E607344820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99335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C4E377D6-C695-E121-E88F-4A3D8EF5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BE629766-E189-48EC-EDE8-00EC8BA7C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C1F51EF4-EF2D-1FE0-B118-B0B271D46B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168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DD333716-0D05-5A6F-C600-BDD9B6D31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C9A86D12-A0E4-3176-E2C0-B72714FF52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CC22C274-6B51-A97A-AC5A-4796E4BF4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20685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>
          <a:extLst>
            <a:ext uri="{FF2B5EF4-FFF2-40B4-BE49-F238E27FC236}">
              <a16:creationId xmlns:a16="http://schemas.microsoft.com/office/drawing/2014/main" id="{9FF386E6-531A-5413-BCCC-95FCB3700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>
            <a:extLst>
              <a:ext uri="{FF2B5EF4-FFF2-40B4-BE49-F238E27FC236}">
                <a16:creationId xmlns:a16="http://schemas.microsoft.com/office/drawing/2014/main" id="{EBC773BB-7A12-490D-903B-FBCE82D732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>
            <a:extLst>
              <a:ext uri="{FF2B5EF4-FFF2-40B4-BE49-F238E27FC236}">
                <a16:creationId xmlns:a16="http://schemas.microsoft.com/office/drawing/2014/main" id="{6A81C489-963A-4880-D802-9BA1C9B32A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26019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0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76634" y="1977593"/>
            <a:ext cx="4384800" cy="71126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Thread Pools</a:t>
            </a:r>
            <a:endParaRPr sz="4400"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76634" y="2986782"/>
            <a:ext cx="4345066" cy="1415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aleway" pitchFamily="2" charset="0"/>
              </a:rPr>
              <a:t>Author</a:t>
            </a:r>
            <a:r>
              <a:rPr lang="en-US" dirty="0">
                <a:latin typeface="Raleway" pitchFamily="2" charset="0"/>
              </a:rPr>
              <a:t>: </a:t>
            </a:r>
            <a:r>
              <a:rPr lang="en-US" dirty="0" err="1">
                <a:latin typeface="Raleway" pitchFamily="2" charset="0"/>
              </a:rPr>
              <a:t>Erfan</a:t>
            </a:r>
            <a:r>
              <a:rPr lang="en-US" dirty="0">
                <a:latin typeface="Raleway" pitchFamily="2" charset="0"/>
              </a:rPr>
              <a:t> Rezaei</a:t>
            </a:r>
            <a:br>
              <a:rPr lang="en-US" dirty="0">
                <a:latin typeface="Raleway" pitchFamily="2" charset="0"/>
              </a:rPr>
            </a:br>
            <a:r>
              <a:rPr lang="en-US" b="1" dirty="0">
                <a:latin typeface="Raleway" pitchFamily="2" charset="0"/>
              </a:rPr>
              <a:t>Course</a:t>
            </a:r>
            <a:r>
              <a:rPr lang="en-US" dirty="0">
                <a:latin typeface="Raleway" pitchFamily="2" charset="0"/>
              </a:rPr>
              <a:t>: Operating Systems</a:t>
            </a:r>
            <a:br>
              <a:rPr lang="en-US" dirty="0">
                <a:latin typeface="Raleway" pitchFamily="2" charset="0"/>
              </a:rPr>
            </a:br>
            <a:r>
              <a:rPr lang="en-US" b="1" dirty="0">
                <a:latin typeface="Raleway" pitchFamily="2" charset="0"/>
              </a:rPr>
              <a:t>Instructor</a:t>
            </a:r>
            <a:r>
              <a:rPr lang="en-US" dirty="0">
                <a:latin typeface="Raleway" pitchFamily="2" charset="0"/>
              </a:rPr>
              <a:t>: Alireza </a:t>
            </a:r>
            <a:r>
              <a:rPr lang="en-US" dirty="0" err="1">
                <a:latin typeface="Raleway" pitchFamily="2" charset="0"/>
              </a:rPr>
              <a:t>Nikian</a:t>
            </a:r>
            <a:endParaRPr lang="en-US" dirty="0">
              <a:latin typeface="Raleway" pitchFamily="2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Raleway" pitchFamily="2" charset="0"/>
              </a:rPr>
              <a:t>University</a:t>
            </a:r>
            <a:r>
              <a:rPr lang="en-US" dirty="0">
                <a:latin typeface="Raleway" pitchFamily="2" charset="0"/>
              </a:rPr>
              <a:t>: Islamic Azad University, </a:t>
            </a:r>
            <a:r>
              <a:rPr lang="en-US" dirty="0" err="1">
                <a:latin typeface="Raleway" pitchFamily="2" charset="0"/>
              </a:rPr>
              <a:t>Najafabad</a:t>
            </a:r>
            <a:r>
              <a:rPr lang="en-US" dirty="0">
                <a:latin typeface="Raleway" pitchFamily="2" charset="0"/>
              </a:rPr>
              <a:t> Branch</a:t>
            </a:r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6A2F3DAC-7B95-7A79-E130-E62A3C287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9890AD68-1256-2F33-A0D1-B6A1624B4BCC}"/>
              </a:ext>
            </a:extLst>
          </p:cNvPr>
          <p:cNvSpPr txBox="1">
            <a:spLocks/>
          </p:cNvSpPr>
          <p:nvPr/>
        </p:nvSpPr>
        <p:spPr>
          <a:xfrm>
            <a:off x="635614" y="274320"/>
            <a:ext cx="438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Why do we need Threa</a:t>
            </a:r>
            <a:r>
              <a:rPr lang="en-US" sz="2400" b="1" dirty="0">
                <a:solidFill>
                  <a:srgbClr val="FFFFFF"/>
                </a:solidFill>
                <a:latin typeface="Raleway Black" pitchFamily="2" charset="0"/>
              </a:rPr>
              <a:t>d Pools? 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181161A-3152-B4B4-136E-F6C059341676}"/>
              </a:ext>
            </a:extLst>
          </p:cNvPr>
          <p:cNvSpPr txBox="1"/>
          <p:nvPr/>
        </p:nvSpPr>
        <p:spPr>
          <a:xfrm>
            <a:off x="635614" y="1693656"/>
            <a:ext cx="66795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aleway" pitchFamily="2" charset="0"/>
              </a:rPr>
              <a:t>1- Thread Creation Is Expensive</a:t>
            </a:r>
          </a:p>
          <a:p>
            <a:endParaRPr lang="en-US" sz="1800" b="1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Creating a thread takes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time and system resources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(e.g., memory for the call stack, OS scheduling overhead).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In high-performance or real-time systems,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creating a new thread for each task is inefficient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🧨 Problem: Creating/destroying threads frequently = performance bottlenecks.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599B2B-4F16-463B-674C-0B31FBEAE5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779256"/>
            <a:ext cx="325645" cy="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950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30D445FA-8B4B-7663-E349-A65D4CA7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AE36600C-CA9B-5EF9-3857-1B65D661C447}"/>
              </a:ext>
            </a:extLst>
          </p:cNvPr>
          <p:cNvSpPr txBox="1">
            <a:spLocks/>
          </p:cNvSpPr>
          <p:nvPr/>
        </p:nvSpPr>
        <p:spPr>
          <a:xfrm>
            <a:off x="635614" y="274320"/>
            <a:ext cx="438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Why do we need Threa</a:t>
            </a:r>
            <a:r>
              <a:rPr lang="en-US" sz="2400" b="1" dirty="0">
                <a:solidFill>
                  <a:srgbClr val="FFFFFF"/>
                </a:solidFill>
                <a:latin typeface="Raleway Black" pitchFamily="2" charset="0"/>
              </a:rPr>
              <a:t>d Pools? 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A8EB06-96B7-C378-5CB6-6C3A1E46E559}"/>
              </a:ext>
            </a:extLst>
          </p:cNvPr>
          <p:cNvSpPr txBox="1"/>
          <p:nvPr/>
        </p:nvSpPr>
        <p:spPr>
          <a:xfrm>
            <a:off x="635614" y="1452860"/>
            <a:ext cx="667958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aleway" pitchFamily="2" charset="0"/>
              </a:rPr>
              <a:t>2- Too Many Threads = System Crash or Thrashing</a:t>
            </a:r>
          </a:p>
          <a:p>
            <a:endParaRPr lang="en-US" sz="1800" b="1" dirty="0">
              <a:solidFill>
                <a:schemeClr val="tx1"/>
              </a:solidFill>
              <a:latin typeface="Raleway" pitchFamily="2" charset="0"/>
            </a:endParaRPr>
          </a:p>
          <a:p>
            <a:pPr>
              <a:buNone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If you create too many threads (e.g., thousands of users), the system may:</a:t>
            </a:r>
          </a:p>
          <a:p>
            <a:pPr>
              <a:buNone/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rgbClr val="FFFF00"/>
                </a:solidFill>
                <a:latin typeface="Raleway" pitchFamily="2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Run out of memory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(each thread needs its own stack).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 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Spend all time context-switching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between threads      (called CPU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thrashing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).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🧨 Problem: Uncontrolled thread creation can degrade or crash the system.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628DD0D-83BA-DB77-AC57-408C5E813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779256"/>
            <a:ext cx="325645" cy="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584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BB87D408-C4C9-6C83-2540-A40E9A592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7C78FE74-D4D8-DEE8-41C9-8CDED3325361}"/>
              </a:ext>
            </a:extLst>
          </p:cNvPr>
          <p:cNvSpPr txBox="1">
            <a:spLocks/>
          </p:cNvSpPr>
          <p:nvPr/>
        </p:nvSpPr>
        <p:spPr>
          <a:xfrm>
            <a:off x="635614" y="274320"/>
            <a:ext cx="438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Why do we need Threa</a:t>
            </a:r>
            <a:r>
              <a:rPr lang="en-US" sz="2400" b="1" dirty="0">
                <a:solidFill>
                  <a:srgbClr val="FFFFFF"/>
                </a:solidFill>
                <a:latin typeface="Raleway Black" pitchFamily="2" charset="0"/>
              </a:rPr>
              <a:t>d Pools? 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30C9FE-BB93-4827-4FB7-86B33E5B822E}"/>
              </a:ext>
            </a:extLst>
          </p:cNvPr>
          <p:cNvSpPr txBox="1"/>
          <p:nvPr/>
        </p:nvSpPr>
        <p:spPr>
          <a:xfrm>
            <a:off x="635614" y="1693656"/>
            <a:ext cx="667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aleway" pitchFamily="2" charset="0"/>
              </a:rPr>
              <a:t>3- No Reuse of Threads</a:t>
            </a:r>
          </a:p>
          <a:p>
            <a:endParaRPr lang="en-US" sz="1800" b="1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Without pooling, each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task gets a new thread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When a task finishes, the thread dies —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wasted effort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🧨 Problem: Threads not reused → inefficient resource usage.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27575DC-04FC-D65E-1FB4-C597A0870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779256"/>
            <a:ext cx="325645" cy="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85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4BD9F128-0884-5F90-7C71-4EB809853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B26A9037-A5EB-7ED1-138F-B5A72B638E99}"/>
              </a:ext>
            </a:extLst>
          </p:cNvPr>
          <p:cNvSpPr txBox="1">
            <a:spLocks/>
          </p:cNvSpPr>
          <p:nvPr/>
        </p:nvSpPr>
        <p:spPr>
          <a:xfrm>
            <a:off x="635614" y="274320"/>
            <a:ext cx="438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Why do we need Threa</a:t>
            </a:r>
            <a:r>
              <a:rPr lang="en-US" sz="2400" b="1" dirty="0">
                <a:solidFill>
                  <a:srgbClr val="FFFFFF"/>
                </a:solidFill>
                <a:latin typeface="Raleway Black" pitchFamily="2" charset="0"/>
              </a:rPr>
              <a:t>d Pools? 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5DEF3-EF0F-CD64-7AA0-0FEAC3C9A7FF}"/>
              </a:ext>
            </a:extLst>
          </p:cNvPr>
          <p:cNvSpPr txBox="1"/>
          <p:nvPr/>
        </p:nvSpPr>
        <p:spPr>
          <a:xfrm>
            <a:off x="635614" y="1693656"/>
            <a:ext cx="667958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Raleway" pitchFamily="2" charset="0"/>
              </a:rPr>
              <a:t>4- Hard to Manage Thread Lifecycle</a:t>
            </a:r>
          </a:p>
          <a:p>
            <a:endParaRPr lang="en-US" sz="1800" b="1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Manually managing threads (start, interrupt, kill) is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complex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and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error-prone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  <a:p>
            <a:pPr>
              <a:buClr>
                <a:schemeClr val="tx1"/>
              </a:buClr>
            </a:pP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Developers had to deal with: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Race conditions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,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Deadlocks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, and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Manual synchronization.</a:t>
            </a:r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🧨 Problem: Manual thread management = high risk of bugs.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AD0B9A-6475-95BD-A5D2-10C162E60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779256"/>
            <a:ext cx="325645" cy="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86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A48D5FC5-2C4C-2B62-B17D-5A218495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980753BC-2CEC-2B21-4E2B-4F7A5F1E3CFC}"/>
              </a:ext>
            </a:extLst>
          </p:cNvPr>
          <p:cNvSpPr txBox="1">
            <a:spLocks/>
          </p:cNvSpPr>
          <p:nvPr/>
        </p:nvSpPr>
        <p:spPr>
          <a:xfrm>
            <a:off x="635614" y="274320"/>
            <a:ext cx="43848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Why do we need Threa</a:t>
            </a:r>
            <a:r>
              <a:rPr lang="en-US" sz="2400" b="1" dirty="0">
                <a:solidFill>
                  <a:srgbClr val="FFFFFF"/>
                </a:solidFill>
                <a:latin typeface="Raleway Black" pitchFamily="2" charset="0"/>
              </a:rPr>
              <a:t>d Pools? 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8CBDB1-6887-3D58-70AB-43C7F06603CE}"/>
              </a:ext>
            </a:extLst>
          </p:cNvPr>
          <p:cNvSpPr txBox="1"/>
          <p:nvPr/>
        </p:nvSpPr>
        <p:spPr>
          <a:xfrm>
            <a:off x="635614" y="1693656"/>
            <a:ext cx="667958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>
                <a:solidFill>
                  <a:schemeClr val="tx1"/>
                </a:solidFill>
                <a:latin typeface="Raleway" pitchFamily="2" charset="0"/>
              </a:rPr>
              <a:t>5- Lack </a:t>
            </a:r>
            <a:r>
              <a:rPr lang="en-US" sz="1800" b="1" dirty="0">
                <a:solidFill>
                  <a:schemeClr val="tx1"/>
                </a:solidFill>
                <a:latin typeface="Raleway" pitchFamily="2" charset="0"/>
              </a:rPr>
              <a:t>of Task Scheduling or Throttling</a:t>
            </a:r>
          </a:p>
          <a:p>
            <a:endParaRPr lang="en-US" sz="1800" b="1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No way to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Limit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the number of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concurrent threads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, delay or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schedule execution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, and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queue tasks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in a managed way</a:t>
            </a: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endParaRPr lang="en-US" sz="1800" dirty="0">
              <a:solidFill>
                <a:schemeClr val="tx1"/>
              </a:solidFill>
              <a:latin typeface="Raleway" pitchFamily="2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🧨 Problem: No control over execution policies or workload limits.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6111C41-7D3A-69EA-B34D-56874D79A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799" y="779256"/>
            <a:ext cx="325645" cy="325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5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A0A68F36-56C2-EFDB-3D3C-966BBCF21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62;p28">
            <a:extLst>
              <a:ext uri="{FF2B5EF4-FFF2-40B4-BE49-F238E27FC236}">
                <a16:creationId xmlns:a16="http://schemas.microsoft.com/office/drawing/2014/main" id="{F8CF0BC2-DA1A-17C8-7505-CD32186C547D}"/>
              </a:ext>
            </a:extLst>
          </p:cNvPr>
          <p:cNvSpPr txBox="1">
            <a:spLocks/>
          </p:cNvSpPr>
          <p:nvPr/>
        </p:nvSpPr>
        <p:spPr>
          <a:xfrm>
            <a:off x="635614" y="609600"/>
            <a:ext cx="4384800" cy="57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 Black"/>
              <a:buNone/>
              <a:defRPr sz="34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1" i="0" dirty="0">
                <a:solidFill>
                  <a:srgbClr val="FFFFFF"/>
                </a:solidFill>
                <a:effectLst/>
                <a:latin typeface="Raleway Black" pitchFamily="2" charset="0"/>
              </a:rPr>
              <a:t>What is Thread Pool?</a:t>
            </a:r>
            <a:endParaRPr lang="en-US" sz="2400" dirty="0">
              <a:latin typeface="Raleway Black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B02A5B-67A6-D692-8ADD-9FBC005C2A2B}"/>
              </a:ext>
            </a:extLst>
          </p:cNvPr>
          <p:cNvSpPr txBox="1"/>
          <p:nvPr/>
        </p:nvSpPr>
        <p:spPr>
          <a:xfrm>
            <a:off x="635614" y="1803332"/>
            <a:ext cx="6679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A thread pool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reuses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previously created threads to execute current tasks and offers a solution to the problem of thread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cycle overhead 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and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resource thrashing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 Since the thread is already existing when the request arrives, the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delay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 introduced by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thread creation is eliminated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, making the application </a:t>
            </a:r>
            <a:r>
              <a:rPr lang="en-US" sz="1800" dirty="0">
                <a:solidFill>
                  <a:srgbClr val="FFFF00"/>
                </a:solidFill>
                <a:latin typeface="Raleway" pitchFamily="2" charset="0"/>
              </a:rPr>
              <a:t>more responsive</a:t>
            </a:r>
            <a:r>
              <a:rPr lang="en-US" sz="1800" dirty="0">
                <a:solidFill>
                  <a:schemeClr val="tx1"/>
                </a:solidFill>
                <a:latin typeface="Raleway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47320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>
          <a:extLst>
            <a:ext uri="{FF2B5EF4-FFF2-40B4-BE49-F238E27FC236}">
              <a16:creationId xmlns:a16="http://schemas.microsoft.com/office/drawing/2014/main" id="{CD1683E0-6445-B4FD-D446-FA55CDDC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B2860E-59FC-84FC-3810-2A24BCAB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853" y="656878"/>
            <a:ext cx="8476293" cy="38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02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The End</a:t>
            </a:r>
            <a:endParaRPr sz="6000"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367</Words>
  <Application>Microsoft Office PowerPoint</Application>
  <PresentationFormat>On-screen Show (16:9)</PresentationFormat>
  <Paragraphs>48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Raleway</vt:lpstr>
      <vt:lpstr>Hanken Grotesk</vt:lpstr>
      <vt:lpstr>Raleway ExtraBold</vt:lpstr>
      <vt:lpstr>Arial</vt:lpstr>
      <vt:lpstr>Raleway Black</vt:lpstr>
      <vt:lpstr>Technology Market Research Pitch Deck by Slidesgo</vt:lpstr>
      <vt:lpstr>Thread Pools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ERFAN</dc:creator>
  <cp:lastModifiedBy>ERFAN R</cp:lastModifiedBy>
  <cp:revision>23</cp:revision>
  <dcterms:modified xsi:type="dcterms:W3CDTF">2025-05-30T23:31:54Z</dcterms:modified>
</cp:coreProperties>
</file>