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24"/>
  </p:notesMasterIdLst>
  <p:sldIdLst>
    <p:sldId id="347" r:id="rId2"/>
    <p:sldId id="257" r:id="rId3"/>
    <p:sldId id="348" r:id="rId4"/>
    <p:sldId id="349" r:id="rId5"/>
    <p:sldId id="353" r:id="rId6"/>
    <p:sldId id="352" r:id="rId7"/>
    <p:sldId id="354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5" r:id="rId17"/>
    <p:sldId id="364" r:id="rId18"/>
    <p:sldId id="368" r:id="rId19"/>
    <p:sldId id="366" r:id="rId20"/>
    <p:sldId id="367" r:id="rId21"/>
    <p:sldId id="370" r:id="rId22"/>
    <p:sldId id="369" r:id="rId2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Playfair Display" panose="00000500000000000000" pitchFamily="2" charset="0"/>
      <p:regular r:id="rId29"/>
      <p:bold r:id="rId30"/>
      <p:italic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B75586-DBD1-4E4C-9650-0C3E29426631}">
  <a:tblStyle styleId="{A6B75586-DBD1-4E4C-9650-0C3E29426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8a2bc4f44_0_40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8a2bc4f44_0_40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>
          <a:extLst>
            <a:ext uri="{FF2B5EF4-FFF2-40B4-BE49-F238E27FC236}">
              <a16:creationId xmlns:a16="http://schemas.microsoft.com/office/drawing/2014/main" id="{787EE285-6D23-1C68-F740-6F5DB4A4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8a2bc4f44_0_40957:notes">
            <a:extLst>
              <a:ext uri="{FF2B5EF4-FFF2-40B4-BE49-F238E27FC236}">
                <a16:creationId xmlns:a16="http://schemas.microsoft.com/office/drawing/2014/main" id="{05FA4A2E-7380-BC9B-1CD9-4CA39EFAE7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8a2bc4f44_0_40957:notes">
            <a:extLst>
              <a:ext uri="{FF2B5EF4-FFF2-40B4-BE49-F238E27FC236}">
                <a16:creationId xmlns:a16="http://schemas.microsoft.com/office/drawing/2014/main" id="{3A6DEDF7-8539-6A7D-B25A-C379DE889D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37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6600" y="1697150"/>
            <a:ext cx="2607600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4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5226600" y="2393950"/>
            <a:ext cx="2607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MAIN_POINT_1">
    <p:bg>
      <p:bgPr>
        <a:solidFill>
          <a:schemeClr val="dk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404875" y="1021350"/>
            <a:ext cx="6334200" cy="31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10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8" r:id="rId3"/>
    <p:sldLayoutId id="2147483667" r:id="rId4"/>
    <p:sldLayoutId id="2147483697" r:id="rId5"/>
    <p:sldLayoutId id="214748369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AF18C-5CFF-EC38-F53C-211323EE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956" y="1470503"/>
            <a:ext cx="3629073" cy="2202494"/>
          </a:xfrm>
          <a:prstGeom prst="rect">
            <a:avLst/>
          </a:prstGeom>
        </p:spPr>
      </p:pic>
      <p:sp>
        <p:nvSpPr>
          <p:cNvPr id="6" name="Google Shape;337;p57">
            <a:extLst>
              <a:ext uri="{FF2B5EF4-FFF2-40B4-BE49-F238E27FC236}">
                <a16:creationId xmlns:a16="http://schemas.microsoft.com/office/drawing/2014/main" id="{07783C66-373F-F9C9-EB7D-B449A0117C24}"/>
              </a:ext>
            </a:extLst>
          </p:cNvPr>
          <p:cNvSpPr txBox="1">
            <a:spLocks/>
          </p:cNvSpPr>
          <p:nvPr/>
        </p:nvSpPr>
        <p:spPr>
          <a:xfrm>
            <a:off x="266420" y="989850"/>
            <a:ext cx="3900600" cy="15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4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5000" b="0" dirty="0">
                <a:solidFill>
                  <a:schemeClr val="bg1"/>
                </a:solidFill>
              </a:rPr>
              <a:t>AVL Tree</a:t>
            </a:r>
          </a:p>
        </p:txBody>
      </p:sp>
      <p:sp>
        <p:nvSpPr>
          <p:cNvPr id="9" name="Google Shape;338;p57">
            <a:extLst>
              <a:ext uri="{FF2B5EF4-FFF2-40B4-BE49-F238E27FC236}">
                <a16:creationId xmlns:a16="http://schemas.microsoft.com/office/drawing/2014/main" id="{D12248E4-8EC0-AF84-9A30-2FA5E2E0D6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6420" y="2571749"/>
            <a:ext cx="4008400" cy="2137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Author: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Erfan Rezaei</a:t>
            </a:r>
            <a:b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Course: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Data Structures</a:t>
            </a:r>
            <a:b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b="1" i="0" dirty="0">
                <a:solidFill>
                  <a:srgbClr val="F0F6FC"/>
                </a:solidFill>
                <a:effectLst/>
                <a:latin typeface="Montserrat" panose="00000500000000000000" pitchFamily="2" charset="0"/>
              </a:rPr>
              <a:t>Instructor: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Alireza Nikian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Montserrat" panose="00000500000000000000" pitchFamily="2" charset="0"/>
              </a:rPr>
              <a:t>University: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 Islamic Azad University, Najafabad Branch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6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E5852-8A0C-5904-4C00-141959A11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C268-CBCD-C556-592D-E0483B02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1" y="539400"/>
            <a:ext cx="2588656" cy="546000"/>
          </a:xfrm>
        </p:spPr>
        <p:txBody>
          <a:bodyPr/>
          <a:lstStyle/>
          <a:p>
            <a:r>
              <a:rPr lang="en-US" dirty="0"/>
              <a:t>Right Rotation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533566-7D21-B1C6-A422-DA451D14975B}"/>
              </a:ext>
            </a:extLst>
          </p:cNvPr>
          <p:cNvSpPr/>
          <p:nvPr/>
        </p:nvSpPr>
        <p:spPr>
          <a:xfrm>
            <a:off x="1653059" y="198441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4C0AC2-EED7-058B-6FA3-1E66F79411FB}"/>
              </a:ext>
            </a:extLst>
          </p:cNvPr>
          <p:cNvSpPr/>
          <p:nvPr/>
        </p:nvSpPr>
        <p:spPr>
          <a:xfrm>
            <a:off x="1148137" y="296263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7C081A-5D0D-A91C-D891-983A0BA6020F}"/>
              </a:ext>
            </a:extLst>
          </p:cNvPr>
          <p:cNvSpPr/>
          <p:nvPr/>
        </p:nvSpPr>
        <p:spPr>
          <a:xfrm>
            <a:off x="597346" y="396681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C02187-52A8-D8B7-76C8-922169380010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1386423" y="2375922"/>
            <a:ext cx="336428" cy="5867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68682C-CF59-5EEC-FDAF-2891FD772B65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835632" y="3354150"/>
            <a:ext cx="382297" cy="612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0C6D69-4CF7-4EBA-DF40-FC5911861B82}"/>
              </a:ext>
            </a:extLst>
          </p:cNvPr>
          <p:cNvSpPr/>
          <p:nvPr/>
        </p:nvSpPr>
        <p:spPr>
          <a:xfrm>
            <a:off x="6473516" y="35197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12483E-1159-D3CC-EB3D-EA69673F7C68}"/>
              </a:ext>
            </a:extLst>
          </p:cNvPr>
          <p:cNvSpPr/>
          <p:nvPr/>
        </p:nvSpPr>
        <p:spPr>
          <a:xfrm>
            <a:off x="7014370" y="236630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6C078A8-090C-DF82-0F35-38F71F48A046}"/>
              </a:ext>
            </a:extLst>
          </p:cNvPr>
          <p:cNvSpPr/>
          <p:nvPr/>
        </p:nvSpPr>
        <p:spPr>
          <a:xfrm>
            <a:off x="7690203" y="35197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421D6B-B0E9-E6FA-E3EE-23D59E3FD025}"/>
              </a:ext>
            </a:extLst>
          </p:cNvPr>
          <p:cNvCxnSpPr>
            <a:cxnSpLocks/>
            <a:stCxn id="54" idx="0"/>
            <a:endCxn id="55" idx="3"/>
          </p:cNvCxnSpPr>
          <p:nvPr/>
        </p:nvCxnSpPr>
        <p:spPr>
          <a:xfrm flipV="1">
            <a:off x="6711802" y="2757815"/>
            <a:ext cx="37236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574FA9-DD2D-B41B-C999-A1E37E76F66D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7421149" y="2757815"/>
            <a:ext cx="50734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E40BDD4-A1B3-EE2F-73DF-3D136E01C3B2}"/>
              </a:ext>
            </a:extLst>
          </p:cNvPr>
          <p:cNvSpPr/>
          <p:nvPr/>
        </p:nvSpPr>
        <p:spPr>
          <a:xfrm>
            <a:off x="2420151" y="3291856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42D614B7-B53C-287F-483F-0841D2AEBD72}"/>
              </a:ext>
            </a:extLst>
          </p:cNvPr>
          <p:cNvSpPr/>
          <p:nvPr/>
        </p:nvSpPr>
        <p:spPr>
          <a:xfrm>
            <a:off x="5214745" y="3286127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D1FCF20-E6BE-CF92-A583-3B86AC843289}"/>
              </a:ext>
            </a:extLst>
          </p:cNvPr>
          <p:cNvSpPr txBox="1"/>
          <p:nvPr/>
        </p:nvSpPr>
        <p:spPr>
          <a:xfrm>
            <a:off x="522704" y="362820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FE28572-25C7-48A3-80A5-6B825D19FF9A}"/>
              </a:ext>
            </a:extLst>
          </p:cNvPr>
          <p:cNvSpPr txBox="1"/>
          <p:nvPr/>
        </p:nvSpPr>
        <p:spPr>
          <a:xfrm>
            <a:off x="1004982" y="2561188"/>
            <a:ext cx="452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CC0A56-EE25-3FC9-FC20-CDAB12115EE2}"/>
              </a:ext>
            </a:extLst>
          </p:cNvPr>
          <p:cNvSpPr txBox="1"/>
          <p:nvPr/>
        </p:nvSpPr>
        <p:spPr>
          <a:xfrm>
            <a:off x="1710203" y="1486423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7313883-CDD1-B6CE-509D-C0E495EB03FA}"/>
              </a:ext>
            </a:extLst>
          </p:cNvPr>
          <p:cNvSpPr/>
          <p:nvPr/>
        </p:nvSpPr>
        <p:spPr>
          <a:xfrm>
            <a:off x="1710203" y="1472866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67ADE1-CD00-C9FB-8538-E42A50E30C81}"/>
              </a:ext>
            </a:extLst>
          </p:cNvPr>
          <p:cNvSpPr txBox="1"/>
          <p:nvPr/>
        </p:nvSpPr>
        <p:spPr>
          <a:xfrm>
            <a:off x="6353491" y="31473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A03BB3D-381B-FFC0-2557-7758A70E076F}"/>
              </a:ext>
            </a:extLst>
          </p:cNvPr>
          <p:cNvSpPr txBox="1"/>
          <p:nvPr/>
        </p:nvSpPr>
        <p:spPr>
          <a:xfrm>
            <a:off x="7123683" y="188766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FD478C-5618-5867-25F3-10E94721F5DE}"/>
              </a:ext>
            </a:extLst>
          </p:cNvPr>
          <p:cNvSpPr txBox="1"/>
          <p:nvPr/>
        </p:nvSpPr>
        <p:spPr>
          <a:xfrm>
            <a:off x="7978778" y="31473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8161616-CDB2-EFE4-73A4-01DE41555DC6}"/>
              </a:ext>
            </a:extLst>
          </p:cNvPr>
          <p:cNvSpPr/>
          <p:nvPr/>
        </p:nvSpPr>
        <p:spPr>
          <a:xfrm>
            <a:off x="4486881" y="198441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DBB67CCD-F6C2-277C-DF18-5B96F3EAEB7A}"/>
              </a:ext>
            </a:extLst>
          </p:cNvPr>
          <p:cNvSpPr/>
          <p:nvPr/>
        </p:nvSpPr>
        <p:spPr>
          <a:xfrm>
            <a:off x="3981959" y="296263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1D4A1DE-97F0-87EB-ACDF-CD5C683D3B2D}"/>
              </a:ext>
            </a:extLst>
          </p:cNvPr>
          <p:cNvSpPr/>
          <p:nvPr/>
        </p:nvSpPr>
        <p:spPr>
          <a:xfrm>
            <a:off x="3465211" y="396681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7FB067-C216-AF0A-3E2E-B6BDFB603443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4220245" y="2375922"/>
            <a:ext cx="336428" cy="5867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BEB9542-B702-1DF6-7B80-EF6416B8FB20}"/>
              </a:ext>
            </a:extLst>
          </p:cNvPr>
          <p:cNvCxnSpPr>
            <a:cxnSpLocks/>
            <a:stCxn id="110" idx="3"/>
            <a:endCxn id="111" idx="0"/>
          </p:cNvCxnSpPr>
          <p:nvPr/>
        </p:nvCxnSpPr>
        <p:spPr>
          <a:xfrm flipH="1">
            <a:off x="3703497" y="3354150"/>
            <a:ext cx="348254" cy="612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EFF67448-FDCA-176C-0E5B-3179A0A5C5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5151" y="2337044"/>
            <a:ext cx="816058" cy="435130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5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4" grpId="0" animBg="1"/>
      <p:bldP spid="55" grpId="0" animBg="1"/>
      <p:bldP spid="56" grpId="0" animBg="1"/>
      <p:bldP spid="68" grpId="0" animBg="1"/>
      <p:bldP spid="69" grpId="0" animBg="1"/>
      <p:bldP spid="71" grpId="0"/>
      <p:bldP spid="72" grpId="0"/>
      <p:bldP spid="73" grpId="0"/>
      <p:bldP spid="75" grpId="0" animBg="1"/>
      <p:bldP spid="76" grpId="0"/>
      <p:bldP spid="77" grpId="0"/>
      <p:bldP spid="78" grpId="0"/>
      <p:bldP spid="109" grpId="0" animBg="1"/>
      <p:bldP spid="110" grpId="0" animBg="1"/>
      <p:bldP spid="1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9D8E6-397B-E282-DDE2-2582CA16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309F-5912-0004-DD3C-6ECF9D9A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0" y="539400"/>
            <a:ext cx="3165359" cy="546000"/>
          </a:xfrm>
        </p:spPr>
        <p:txBody>
          <a:bodyPr/>
          <a:lstStyle/>
          <a:p>
            <a:r>
              <a:rPr lang="en-US" dirty="0"/>
              <a:t>Left-Right Rotation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ECB3E48-561B-3E42-10F9-C270A7A1DEF5}"/>
              </a:ext>
            </a:extLst>
          </p:cNvPr>
          <p:cNvSpPr/>
          <p:nvPr/>
        </p:nvSpPr>
        <p:spPr>
          <a:xfrm>
            <a:off x="1388126" y="2130507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4555CB-1740-6A94-DD3F-2E56BABFBD0E}"/>
              </a:ext>
            </a:extLst>
          </p:cNvPr>
          <p:cNvSpPr/>
          <p:nvPr/>
        </p:nvSpPr>
        <p:spPr>
          <a:xfrm>
            <a:off x="553604" y="288046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DB1858-BD27-4F35-1AD5-5A29491AB155}"/>
              </a:ext>
            </a:extLst>
          </p:cNvPr>
          <p:cNvSpPr/>
          <p:nvPr/>
        </p:nvSpPr>
        <p:spPr>
          <a:xfrm>
            <a:off x="1384650" y="369096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74F7E6-F6E9-7191-E7D3-51E75985DE90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960383" y="2522019"/>
            <a:ext cx="497535" cy="4256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C30138-E78A-CB54-261F-13A299E45ED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960383" y="3271980"/>
            <a:ext cx="494059" cy="4861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3EF3683-6A3B-FA44-4887-0CC7B1A742E1}"/>
              </a:ext>
            </a:extLst>
          </p:cNvPr>
          <p:cNvSpPr/>
          <p:nvPr/>
        </p:nvSpPr>
        <p:spPr>
          <a:xfrm>
            <a:off x="6473516" y="355024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B1536F8-86F1-F17C-CC20-BDCDB50B9D25}"/>
              </a:ext>
            </a:extLst>
          </p:cNvPr>
          <p:cNvSpPr/>
          <p:nvPr/>
        </p:nvSpPr>
        <p:spPr>
          <a:xfrm>
            <a:off x="7014370" y="239678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0F457B-ADF1-417A-E211-67B06A208847}"/>
              </a:ext>
            </a:extLst>
          </p:cNvPr>
          <p:cNvSpPr/>
          <p:nvPr/>
        </p:nvSpPr>
        <p:spPr>
          <a:xfrm>
            <a:off x="7690203" y="355024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8049E9-71E6-1250-FFEC-DC6518C74047}"/>
              </a:ext>
            </a:extLst>
          </p:cNvPr>
          <p:cNvCxnSpPr>
            <a:cxnSpLocks/>
            <a:stCxn id="54" idx="0"/>
            <a:endCxn id="55" idx="3"/>
          </p:cNvCxnSpPr>
          <p:nvPr/>
        </p:nvCxnSpPr>
        <p:spPr>
          <a:xfrm flipV="1">
            <a:off x="6711802" y="2788295"/>
            <a:ext cx="37236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1DE3432-13E3-CE94-6326-F7AED61E2AF2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7421149" y="2788295"/>
            <a:ext cx="50734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6CE1CDC2-0701-7412-84B8-6ACAFD8D79A2}"/>
              </a:ext>
            </a:extLst>
          </p:cNvPr>
          <p:cNvSpPr/>
          <p:nvPr/>
        </p:nvSpPr>
        <p:spPr>
          <a:xfrm>
            <a:off x="2435391" y="3322336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B8C52D43-07E1-602E-A7F2-F094409BFB25}"/>
              </a:ext>
            </a:extLst>
          </p:cNvPr>
          <p:cNvSpPr/>
          <p:nvPr/>
        </p:nvSpPr>
        <p:spPr>
          <a:xfrm>
            <a:off x="5186313" y="3257602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F332EE-AD27-B318-83F1-D90FBB33BB77}"/>
              </a:ext>
            </a:extLst>
          </p:cNvPr>
          <p:cNvSpPr txBox="1"/>
          <p:nvPr/>
        </p:nvSpPr>
        <p:spPr>
          <a:xfrm>
            <a:off x="1488899" y="3282526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E98FF0-B04B-53A8-7568-592786E3348E}"/>
              </a:ext>
            </a:extLst>
          </p:cNvPr>
          <p:cNvSpPr txBox="1"/>
          <p:nvPr/>
        </p:nvSpPr>
        <p:spPr>
          <a:xfrm>
            <a:off x="562717" y="2456445"/>
            <a:ext cx="490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+1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ED0F1CC-D68C-6B9C-D405-DD4F3C7A7748}"/>
              </a:ext>
            </a:extLst>
          </p:cNvPr>
          <p:cNvSpPr txBox="1"/>
          <p:nvPr/>
        </p:nvSpPr>
        <p:spPr>
          <a:xfrm>
            <a:off x="1454442" y="1664912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B82EFD5-0C82-EBBE-D224-2E55ED334824}"/>
              </a:ext>
            </a:extLst>
          </p:cNvPr>
          <p:cNvSpPr/>
          <p:nvPr/>
        </p:nvSpPr>
        <p:spPr>
          <a:xfrm>
            <a:off x="1454442" y="1651355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5C4757-EEBA-3B2A-C3D6-ED77F81BF71C}"/>
              </a:ext>
            </a:extLst>
          </p:cNvPr>
          <p:cNvSpPr txBox="1"/>
          <p:nvPr/>
        </p:nvSpPr>
        <p:spPr>
          <a:xfrm>
            <a:off x="6353491" y="317779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28C159-A756-F0DE-BC9A-04F91A90981C}"/>
              </a:ext>
            </a:extLst>
          </p:cNvPr>
          <p:cNvSpPr txBox="1"/>
          <p:nvPr/>
        </p:nvSpPr>
        <p:spPr>
          <a:xfrm>
            <a:off x="7123683" y="191814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9E0ABC-3DEF-A13D-730B-13F1171DA7F7}"/>
              </a:ext>
            </a:extLst>
          </p:cNvPr>
          <p:cNvSpPr txBox="1"/>
          <p:nvPr/>
        </p:nvSpPr>
        <p:spPr>
          <a:xfrm>
            <a:off x="7978778" y="317779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712BA61-87A7-270B-5932-EF237DA2E74A}"/>
              </a:ext>
            </a:extLst>
          </p:cNvPr>
          <p:cNvSpPr/>
          <p:nvPr/>
        </p:nvSpPr>
        <p:spPr>
          <a:xfrm>
            <a:off x="4486881" y="201489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564B0BF-F744-FB2B-22E8-C1392F189133}"/>
              </a:ext>
            </a:extLst>
          </p:cNvPr>
          <p:cNvSpPr/>
          <p:nvPr/>
        </p:nvSpPr>
        <p:spPr>
          <a:xfrm>
            <a:off x="3981959" y="299311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4E50067-40B7-05EE-85A3-EA6F5CEEC65B}"/>
              </a:ext>
            </a:extLst>
          </p:cNvPr>
          <p:cNvSpPr/>
          <p:nvPr/>
        </p:nvSpPr>
        <p:spPr>
          <a:xfrm>
            <a:off x="3465211" y="399729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5FFDC9F-007B-56A8-BA73-A4792156C9FF}"/>
              </a:ext>
            </a:extLst>
          </p:cNvPr>
          <p:cNvCxnSpPr>
            <a:cxnSpLocks/>
            <a:stCxn id="109" idx="3"/>
            <a:endCxn id="110" idx="0"/>
          </p:cNvCxnSpPr>
          <p:nvPr/>
        </p:nvCxnSpPr>
        <p:spPr>
          <a:xfrm flipH="1">
            <a:off x="4220245" y="2406402"/>
            <a:ext cx="336428" cy="58671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2752580-926E-B4DF-093D-76D56DA38065}"/>
              </a:ext>
            </a:extLst>
          </p:cNvPr>
          <p:cNvCxnSpPr>
            <a:cxnSpLocks/>
            <a:stCxn id="110" idx="3"/>
            <a:endCxn id="111" idx="0"/>
          </p:cNvCxnSpPr>
          <p:nvPr/>
        </p:nvCxnSpPr>
        <p:spPr>
          <a:xfrm flipH="1">
            <a:off x="3703497" y="3384630"/>
            <a:ext cx="348254" cy="612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7EB7FEF-5CFD-BECD-969A-10B916648A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5151" y="2367524"/>
            <a:ext cx="816058" cy="435130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C2A7B11F-F58F-2069-64AC-2F5DDC4724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97317" y="2986174"/>
            <a:ext cx="648326" cy="761254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3E8801-AD1C-5B16-785D-2B1017DCF77E}"/>
              </a:ext>
            </a:extLst>
          </p:cNvPr>
          <p:cNvSpPr txBox="1"/>
          <p:nvPr/>
        </p:nvSpPr>
        <p:spPr>
          <a:xfrm>
            <a:off x="4525135" y="1544904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963C4A1-4D04-F0D6-359E-22F60D1CF4A2}"/>
              </a:ext>
            </a:extLst>
          </p:cNvPr>
          <p:cNvSpPr/>
          <p:nvPr/>
        </p:nvSpPr>
        <p:spPr>
          <a:xfrm>
            <a:off x="4525135" y="1531347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54" grpId="0" animBg="1"/>
      <p:bldP spid="55" grpId="0" animBg="1"/>
      <p:bldP spid="56" grpId="0" animBg="1"/>
      <p:bldP spid="68" grpId="0" animBg="1"/>
      <p:bldP spid="69" grpId="0" animBg="1"/>
      <p:bldP spid="71" grpId="0"/>
      <p:bldP spid="72" grpId="0"/>
      <p:bldP spid="73" grpId="0"/>
      <p:bldP spid="75" grpId="0" animBg="1"/>
      <p:bldP spid="76" grpId="0"/>
      <p:bldP spid="77" grpId="0"/>
      <p:bldP spid="78" grpId="0"/>
      <p:bldP spid="109" grpId="0" animBg="1"/>
      <p:bldP spid="110" grpId="0" animBg="1"/>
      <p:bldP spid="111" grpId="0" animBg="1"/>
      <p:bldP spid="43" grpId="0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97021-B691-D92D-896A-D464818F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1FFF-D6C5-DCC1-852B-84B3811A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0" y="539400"/>
            <a:ext cx="3142157" cy="546000"/>
          </a:xfrm>
        </p:spPr>
        <p:txBody>
          <a:bodyPr/>
          <a:lstStyle/>
          <a:p>
            <a:r>
              <a:rPr lang="en-US" dirty="0"/>
              <a:t>Right-Left Rotation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2E3DAD-AC3C-4E71-9863-FF9726FDCBBA}"/>
              </a:ext>
            </a:extLst>
          </p:cNvPr>
          <p:cNvSpPr/>
          <p:nvPr/>
        </p:nvSpPr>
        <p:spPr>
          <a:xfrm>
            <a:off x="807963" y="211191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19C6-B414-08B9-DAC4-968599DD3786}"/>
              </a:ext>
            </a:extLst>
          </p:cNvPr>
          <p:cNvSpPr/>
          <p:nvPr/>
        </p:nvSpPr>
        <p:spPr>
          <a:xfrm>
            <a:off x="1484565" y="301294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1D05AA-C93C-019D-E378-566780D30510}"/>
              </a:ext>
            </a:extLst>
          </p:cNvPr>
          <p:cNvSpPr/>
          <p:nvPr/>
        </p:nvSpPr>
        <p:spPr>
          <a:xfrm>
            <a:off x="807962" y="398862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D8AAC2-CEA7-B316-DA95-BFFFE7EABB5D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214742" y="2503426"/>
            <a:ext cx="339615" cy="576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3D6B0-D2D0-F359-F8F9-CFA13C2D4F3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 flipH="1">
            <a:off x="1046248" y="3404460"/>
            <a:ext cx="508109" cy="58416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9763D1E1-5E3F-55CC-15FB-FDBCC776855C}"/>
              </a:ext>
            </a:extLst>
          </p:cNvPr>
          <p:cNvSpPr/>
          <p:nvPr/>
        </p:nvSpPr>
        <p:spPr>
          <a:xfrm>
            <a:off x="3406197" y="211191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2065DBC-6AEC-18F6-7DEC-14CEA00E3C19}"/>
              </a:ext>
            </a:extLst>
          </p:cNvPr>
          <p:cNvSpPr/>
          <p:nvPr/>
        </p:nvSpPr>
        <p:spPr>
          <a:xfrm>
            <a:off x="4082799" y="301294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BEAD27-323C-40C8-B829-8DE5FC66F254}"/>
              </a:ext>
            </a:extLst>
          </p:cNvPr>
          <p:cNvSpPr/>
          <p:nvPr/>
        </p:nvSpPr>
        <p:spPr>
          <a:xfrm>
            <a:off x="4715828" y="384657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72DC6B-786E-DB65-269A-009DF16F20B3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3812976" y="2503426"/>
            <a:ext cx="339615" cy="576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AD9542-403C-47FB-620E-A3163799FA04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4489578" y="3404460"/>
            <a:ext cx="296042" cy="5092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E6D345D-11FD-F251-0BFB-6C2A65103AE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86549" y="2318031"/>
            <a:ext cx="738864" cy="606810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74D34C8-3747-AAFE-6EA5-0A71FCA2FEFD}"/>
              </a:ext>
            </a:extLst>
          </p:cNvPr>
          <p:cNvSpPr/>
          <p:nvPr/>
        </p:nvSpPr>
        <p:spPr>
          <a:xfrm>
            <a:off x="6473516" y="34054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1E66CE9-9396-2988-3189-784F408AC618}"/>
              </a:ext>
            </a:extLst>
          </p:cNvPr>
          <p:cNvSpPr/>
          <p:nvPr/>
        </p:nvSpPr>
        <p:spPr>
          <a:xfrm>
            <a:off x="7014370" y="225200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2CB54C-9FD9-AFB4-B966-4F30F81547FE}"/>
              </a:ext>
            </a:extLst>
          </p:cNvPr>
          <p:cNvSpPr/>
          <p:nvPr/>
        </p:nvSpPr>
        <p:spPr>
          <a:xfrm>
            <a:off x="7690203" y="34054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48EDE0-067D-4C44-613F-77E5F4ECF6D8}"/>
              </a:ext>
            </a:extLst>
          </p:cNvPr>
          <p:cNvCxnSpPr>
            <a:cxnSpLocks/>
            <a:stCxn id="54" idx="0"/>
            <a:endCxn id="55" idx="3"/>
          </p:cNvCxnSpPr>
          <p:nvPr/>
        </p:nvCxnSpPr>
        <p:spPr>
          <a:xfrm flipV="1">
            <a:off x="6711802" y="2643515"/>
            <a:ext cx="37236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71B179-F89D-4131-C1E0-B20F627D2220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7421149" y="2643515"/>
            <a:ext cx="50734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C18730C9-5DE1-D363-49FB-2D2048AEDD69}"/>
              </a:ext>
            </a:extLst>
          </p:cNvPr>
          <p:cNvSpPr/>
          <p:nvPr/>
        </p:nvSpPr>
        <p:spPr>
          <a:xfrm>
            <a:off x="2656371" y="3177556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CD16349E-9BD6-DAFA-3372-7F102ED20182}"/>
              </a:ext>
            </a:extLst>
          </p:cNvPr>
          <p:cNvSpPr/>
          <p:nvPr/>
        </p:nvSpPr>
        <p:spPr>
          <a:xfrm>
            <a:off x="5315853" y="3112822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81B80F-5773-876F-11C8-D108AC145E19}"/>
              </a:ext>
            </a:extLst>
          </p:cNvPr>
          <p:cNvSpPr txBox="1"/>
          <p:nvPr/>
        </p:nvSpPr>
        <p:spPr>
          <a:xfrm>
            <a:off x="749712" y="3597113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FE5A73-881E-1218-C083-4C29EEAC094E}"/>
              </a:ext>
            </a:extLst>
          </p:cNvPr>
          <p:cNvSpPr txBox="1"/>
          <p:nvPr/>
        </p:nvSpPr>
        <p:spPr>
          <a:xfrm>
            <a:off x="1593878" y="2594640"/>
            <a:ext cx="406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8588CB-41B1-1F1E-5867-22591C4B1503}"/>
              </a:ext>
            </a:extLst>
          </p:cNvPr>
          <p:cNvSpPr txBox="1"/>
          <p:nvPr/>
        </p:nvSpPr>
        <p:spPr>
          <a:xfrm>
            <a:off x="881283" y="1674883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85E243E-2780-DA56-03AB-02DF2E2EC52C}"/>
              </a:ext>
            </a:extLst>
          </p:cNvPr>
          <p:cNvSpPr/>
          <p:nvPr/>
        </p:nvSpPr>
        <p:spPr>
          <a:xfrm>
            <a:off x="821940" y="1661326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B75C3DD-B5AA-1420-3ADA-9C2E6B2EC57A}"/>
              </a:ext>
            </a:extLst>
          </p:cNvPr>
          <p:cNvSpPr txBox="1"/>
          <p:nvPr/>
        </p:nvSpPr>
        <p:spPr>
          <a:xfrm>
            <a:off x="6353491" y="30330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76CAD-9ACC-302A-85AB-396EF4EB3821}"/>
              </a:ext>
            </a:extLst>
          </p:cNvPr>
          <p:cNvSpPr txBox="1"/>
          <p:nvPr/>
        </p:nvSpPr>
        <p:spPr>
          <a:xfrm>
            <a:off x="7123683" y="177336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C04B11-C020-ED43-247B-2F330B509CC5}"/>
              </a:ext>
            </a:extLst>
          </p:cNvPr>
          <p:cNvSpPr txBox="1"/>
          <p:nvPr/>
        </p:nvSpPr>
        <p:spPr>
          <a:xfrm>
            <a:off x="7978778" y="30330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E75620B-2FF7-B717-2796-4571E97BB3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8223" y="3243130"/>
            <a:ext cx="813507" cy="606811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B84593-A7C4-3A92-7DAA-576017671CB7}"/>
              </a:ext>
            </a:extLst>
          </p:cNvPr>
          <p:cNvSpPr txBox="1"/>
          <p:nvPr/>
        </p:nvSpPr>
        <p:spPr>
          <a:xfrm>
            <a:off x="3464205" y="1660347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6A8B69-122E-A1B9-F8C3-4FCB46E81305}"/>
              </a:ext>
            </a:extLst>
          </p:cNvPr>
          <p:cNvSpPr/>
          <p:nvPr/>
        </p:nvSpPr>
        <p:spPr>
          <a:xfrm>
            <a:off x="3404862" y="1646790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" grpId="0" animBg="1"/>
      <p:bldP spid="42" grpId="0" animBg="1"/>
      <p:bldP spid="43" grpId="0" animBg="1"/>
      <p:bldP spid="54" grpId="0" animBg="1"/>
      <p:bldP spid="55" grpId="0" animBg="1"/>
      <p:bldP spid="56" grpId="0" animBg="1"/>
      <p:bldP spid="68" grpId="0" animBg="1"/>
      <p:bldP spid="69" grpId="0" animBg="1"/>
      <p:bldP spid="71" grpId="0"/>
      <p:bldP spid="72" grpId="0"/>
      <p:bldP spid="73" grpId="0"/>
      <p:bldP spid="75" grpId="0" animBg="1"/>
      <p:bldP spid="76" grpId="0"/>
      <p:bldP spid="77" grpId="0"/>
      <p:bldP spid="78" grpId="0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EA3A-1CB0-3B63-2F26-D168B24E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an AVL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F863-1542-842F-1C16-7660231B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4"/>
            <a:ext cx="7717500" cy="3711476"/>
          </a:xfrm>
        </p:spPr>
        <p:txBody>
          <a:bodyPr/>
          <a:lstStyle/>
          <a:p>
            <a:pPr marL="165100" indent="0" fontAlgn="base">
              <a:spcAft>
                <a:spcPts val="1800"/>
              </a:spcAft>
              <a:buNone/>
            </a:pPr>
            <a:r>
              <a:rPr lang="en-US" dirty="0"/>
              <a:t>Let </a:t>
            </a:r>
            <a:r>
              <a:rPr lang="en-US" b="1" dirty="0">
                <a:solidFill>
                  <a:srgbClr val="92D050"/>
                </a:solidFill>
              </a:rPr>
              <a:t>w</a:t>
            </a:r>
            <a:r>
              <a:rPr lang="en-US" dirty="0"/>
              <a:t> be the node to be inserted.</a:t>
            </a:r>
            <a:endParaRPr lang="en-US" b="0" i="0" dirty="0">
              <a:solidFill>
                <a:srgbClr val="FFFFFF"/>
              </a:solidFill>
              <a:effectLst/>
              <a:latin typeface="+mj-lt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Perform standard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BST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insert for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w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.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Starting from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w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, travel up and find the first 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unbalanced node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. Let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be 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the first unbalanced node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, </a:t>
            </a:r>
            <a:r>
              <a:rPr lang="en-US" b="1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be the </a:t>
            </a:r>
            <a:r>
              <a:rPr lang="en-US" b="1" i="0" dirty="0">
                <a:solidFill>
                  <a:srgbClr val="00B0F0"/>
                </a:solidFill>
                <a:effectLst/>
                <a:latin typeface="+mj-lt"/>
              </a:rPr>
              <a:t>child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of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that comes on the path from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w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to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and 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be the </a:t>
            </a:r>
            <a:r>
              <a:rPr lang="en-US" b="1" i="0" dirty="0">
                <a:solidFill>
                  <a:srgbClr val="FFC000"/>
                </a:solidFill>
                <a:effectLst/>
                <a:latin typeface="+mj-lt"/>
              </a:rPr>
              <a:t>child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of </a:t>
            </a:r>
            <a:r>
              <a:rPr lang="en-US" b="1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that comes on the path from 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w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to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. 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Re-balance the tree by performing appropriate rotations on the subtree rooted with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 </a:t>
            </a:r>
            <a:r>
              <a:rPr lang="en-US" b="1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.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There can be 4 possible cases that need to be handled as 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x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, 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and </a:t>
            </a:r>
            <a:r>
              <a:rPr lang="en-US" b="1" i="0" dirty="0">
                <a:solidFill>
                  <a:schemeClr val="bg1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 can be arranged in 4 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ways. Following are the possible 4 arrangements: </a:t>
            </a:r>
            <a:endParaRPr lang="en-US" b="0" i="0" dirty="0">
              <a:solidFill>
                <a:srgbClr val="FFFFFF"/>
              </a:solidFill>
              <a:effectLst/>
              <a:latin typeface="+mj-lt"/>
            </a:endParaRP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left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and </a:t>
            </a:r>
            <a:r>
              <a:rPr lang="en-US" b="0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left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(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Left Left 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Case) 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left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and </a:t>
            </a:r>
            <a:r>
              <a:rPr lang="en-US" b="0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right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FFFFFF"/>
                </a:solidFill>
                <a:effectLst/>
                <a:latin typeface="+mj-lt"/>
              </a:rPr>
              <a:t>(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Left Right 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Case) 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right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and </a:t>
            </a:r>
            <a:r>
              <a:rPr lang="en-US" b="0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right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(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Right Right 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Case) </a:t>
            </a:r>
          </a:p>
          <a:p>
            <a:pPr marL="742950" lvl="1" indent="-285750" algn="l" fontAlgn="base"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right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FFFF00"/>
                </a:solidFill>
                <a:effectLst/>
                <a:latin typeface="+mj-lt"/>
              </a:rPr>
              <a:t>z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and </a:t>
            </a:r>
            <a:r>
              <a:rPr lang="en-US" b="0" i="0" dirty="0">
                <a:solidFill>
                  <a:srgbClr val="FFC000"/>
                </a:solidFill>
                <a:effectLst/>
                <a:latin typeface="+mj-lt"/>
              </a:rPr>
              <a:t>x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is the </a:t>
            </a:r>
            <a:r>
              <a:rPr lang="en-US" b="0" i="0" dirty="0">
                <a:solidFill>
                  <a:srgbClr val="92D050"/>
                </a:solidFill>
                <a:effectLst/>
                <a:latin typeface="+mj-lt"/>
              </a:rPr>
              <a:t>left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child of </a:t>
            </a:r>
            <a:r>
              <a:rPr lang="en-US" b="0" i="0" dirty="0">
                <a:solidFill>
                  <a:srgbClr val="00B0F0"/>
                </a:solidFill>
                <a:effectLst/>
                <a:latin typeface="+mj-lt"/>
              </a:rPr>
              <a:t>y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(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Right Left </a:t>
            </a: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Case)</a:t>
            </a:r>
          </a:p>
          <a:p>
            <a:pPr marL="16510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97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7C53-CD0E-61F3-63C2-C960CADA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Left Case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7DC583-8818-A001-884B-B725A7973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03" y="1526573"/>
            <a:ext cx="7104393" cy="30775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574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8FBA2-EF2B-CCAD-5CC8-2E163142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2D60-F6C0-D866-DD8E-61F492FF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Right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08894-4094-F152-1944-DCBBDFD96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1683067"/>
            <a:ext cx="8124825" cy="2524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151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B692F-3373-D631-EECD-169C2243E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1382-04C1-1E5C-F17D-A124A7A0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Right Case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5B794B-B7D7-0A6F-327C-48D14EBC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12092" y="1526573"/>
            <a:ext cx="6119815" cy="307752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77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1B11D-8A7E-F695-61DC-EB59A2EEE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2BA7-E528-A774-ED7D-72656C68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Left Case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0187-4F61-13E5-026C-9A4A8FA427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9494" y="1683067"/>
            <a:ext cx="7905011" cy="25241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5420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19667-1B6D-3D2A-F4A6-A70D7225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51DD-B2DA-1773-7290-998E9CEE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89040-A180-C67A-4444-2C20A9856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3566696"/>
          </a:xfrm>
        </p:spPr>
        <p:txBody>
          <a:bodyPr/>
          <a:lstStyle/>
          <a:p>
            <a:pPr marL="165100" indent="0">
              <a:buNone/>
            </a:pPr>
            <a:r>
              <a:rPr lang="en-US" sz="1800" dirty="0">
                <a:latin typeface="+mj-lt"/>
              </a:rPr>
              <a:t>Draw the AVL tree for the </a:t>
            </a:r>
            <a:r>
              <a:rPr lang="en-US" sz="1800">
                <a:latin typeface="+mj-lt"/>
              </a:rPr>
              <a:t>following numbers.</a:t>
            </a:r>
            <a:endParaRPr lang="en-US" sz="1800" dirty="0">
              <a:latin typeface="+mj-lt"/>
            </a:endParaRPr>
          </a:p>
          <a:p>
            <a:pPr marL="165100" indent="0">
              <a:buNone/>
            </a:pPr>
            <a:endParaRPr lang="en-US" sz="1800" dirty="0">
              <a:latin typeface="+mj-lt"/>
            </a:endParaRPr>
          </a:p>
          <a:p>
            <a:pPr marL="165100" indent="0">
              <a:buNone/>
            </a:pPr>
            <a:r>
              <a:rPr lang="en-US" sz="1800" dirty="0">
                <a:latin typeface="+mj-lt"/>
              </a:rPr>
              <a:t>25, 20, 5, 34, 50, 30, 10</a:t>
            </a:r>
          </a:p>
        </p:txBody>
      </p:sp>
    </p:spTree>
    <p:extLst>
      <p:ext uri="{BB962C8B-B14F-4D97-AF65-F5344CB8AC3E}">
        <p14:creationId xmlns:p14="http://schemas.microsoft.com/office/powerpoint/2010/main" val="265232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723BD-3BD3-998A-E0A7-B0C50E63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8907-8159-C98C-E5ED-82C1D126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in an AVL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4A95-C66A-EC81-DA47-1F240E217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4"/>
            <a:ext cx="7717500" cy="3719095"/>
          </a:xfrm>
        </p:spPr>
        <p:txBody>
          <a:bodyPr/>
          <a:lstStyle/>
          <a:p>
            <a:pPr marL="165100" indent="0" fontAlgn="base">
              <a:spcAft>
                <a:spcPts val="1800"/>
              </a:spcAft>
              <a:buNone/>
            </a:pPr>
            <a:r>
              <a:rPr lang="en-US" dirty="0">
                <a:latin typeface="+mj-lt"/>
              </a:rPr>
              <a:t>Let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dirty="0">
                <a:latin typeface="+mj-lt"/>
              </a:rPr>
              <a:t> be the node to be deleted.</a:t>
            </a:r>
            <a:endParaRPr lang="en-US" dirty="0">
              <a:solidFill>
                <a:srgbClr val="FFFFFF"/>
              </a:solidFill>
              <a:latin typeface="+mj-lt"/>
            </a:endParaRP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</a:rPr>
              <a:t>Perform standard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BST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delete for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</a:rPr>
              <a:t>Starting from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travel up and find the first unbalanced node. Let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be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the first unbalanced node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y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be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the larger height child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j-lt"/>
              </a:rPr>
              <a:t>z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and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x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be </a:t>
            </a:r>
            <a:r>
              <a:rPr lang="en-US" b="1" dirty="0">
                <a:solidFill>
                  <a:srgbClr val="FFC000"/>
                </a:solidFill>
                <a:latin typeface="+mj-lt"/>
              </a:rPr>
              <a:t>the larger height child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of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+mj-lt"/>
              </a:rPr>
              <a:t>y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. </a:t>
            </a:r>
            <a:r>
              <a:rPr lang="en-US" b="1" dirty="0">
                <a:solidFill>
                  <a:srgbClr val="92D050"/>
                </a:solidFill>
                <a:latin typeface="+mj-lt"/>
              </a:rPr>
              <a:t>Note that the definitions of x and y are different from insertion here.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 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</a:rPr>
              <a:t>Re-balance the tree by performing appropriate rotations on the subtree rooted with 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z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 There can be 4 possible cases that needs to be handled as 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x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y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and </a:t>
            </a:r>
            <a:r>
              <a:rPr lang="en-US" b="1" dirty="0">
                <a:solidFill>
                  <a:srgbClr val="FFFFFF"/>
                </a:solidFill>
                <a:latin typeface="+mj-lt"/>
              </a:rPr>
              <a:t>z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can be arranged in 4 ways </a:t>
            </a:r>
            <a:r>
              <a:rPr lang="en-US" b="1" u="sng" dirty="0">
                <a:solidFill>
                  <a:schemeClr val="bg1"/>
                </a:solidFill>
                <a:latin typeface="+mj-lt"/>
              </a:rPr>
              <a:t>just like insertion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 Following are the possible 4 arrangements:</a:t>
            </a:r>
          </a:p>
          <a:p>
            <a:pPr marL="742950" lvl="1" indent="-285750" fontAlgn="base">
              <a:spcBef>
                <a:spcPts val="375"/>
              </a:spcBef>
              <a:spcAft>
                <a:spcPts val="375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left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FFFF00"/>
                </a:solidFill>
                <a:latin typeface="Arial"/>
              </a:rPr>
              <a:t>z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en-US" dirty="0">
                <a:solidFill>
                  <a:srgbClr val="FFC000"/>
                </a:solidFill>
                <a:latin typeface="Arial"/>
              </a:rPr>
              <a:t>x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left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b="1" dirty="0">
                <a:solidFill>
                  <a:srgbClr val="92D050"/>
                </a:solidFill>
                <a:latin typeface="Arial"/>
              </a:rPr>
              <a:t>Left Left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Case) </a:t>
            </a:r>
          </a:p>
          <a:p>
            <a:pPr marL="742950" lvl="1" indent="-285750" fontAlgn="base">
              <a:spcBef>
                <a:spcPts val="375"/>
              </a:spcBef>
              <a:spcAft>
                <a:spcPts val="375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left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FFFF00"/>
                </a:solidFill>
                <a:latin typeface="Arial"/>
              </a:rPr>
              <a:t>z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en-US" dirty="0">
                <a:solidFill>
                  <a:srgbClr val="FFC000"/>
                </a:solidFill>
                <a:latin typeface="Arial"/>
              </a:rPr>
              <a:t>x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Arial"/>
              </a:rPr>
              <a:t>(</a:t>
            </a:r>
            <a:r>
              <a:rPr lang="en-US" b="1" dirty="0">
                <a:solidFill>
                  <a:srgbClr val="92D050"/>
                </a:solidFill>
                <a:latin typeface="Arial"/>
              </a:rPr>
              <a:t>Left Right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Case) </a:t>
            </a:r>
          </a:p>
          <a:p>
            <a:pPr marL="742950" lvl="1" indent="-285750" fontAlgn="base">
              <a:spcBef>
                <a:spcPts val="375"/>
              </a:spcBef>
              <a:spcAft>
                <a:spcPts val="375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FFFF00"/>
                </a:solidFill>
                <a:latin typeface="Arial"/>
              </a:rPr>
              <a:t>z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en-US" dirty="0">
                <a:solidFill>
                  <a:srgbClr val="FFC000"/>
                </a:solidFill>
                <a:latin typeface="Arial"/>
              </a:rPr>
              <a:t>x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b="1" dirty="0">
                <a:solidFill>
                  <a:srgbClr val="92D050"/>
                </a:solidFill>
                <a:latin typeface="Arial"/>
              </a:rPr>
              <a:t>Right Right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Case) </a:t>
            </a:r>
          </a:p>
          <a:p>
            <a:pPr marL="742950" lvl="1" indent="-285750" fontAlgn="base">
              <a:spcBef>
                <a:spcPts val="375"/>
              </a:spcBef>
              <a:spcAft>
                <a:spcPts val="375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right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FFFF00"/>
                </a:solidFill>
                <a:latin typeface="Arial"/>
              </a:rPr>
              <a:t>z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and </a:t>
            </a:r>
            <a:r>
              <a:rPr lang="en-US" dirty="0">
                <a:solidFill>
                  <a:srgbClr val="FFC000"/>
                </a:solidFill>
                <a:latin typeface="Arial"/>
              </a:rPr>
              <a:t>x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is the </a:t>
            </a:r>
            <a:r>
              <a:rPr lang="en-US" dirty="0">
                <a:solidFill>
                  <a:srgbClr val="92D050"/>
                </a:solidFill>
                <a:latin typeface="Arial"/>
              </a:rPr>
              <a:t>left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child of </a:t>
            </a:r>
            <a:r>
              <a:rPr lang="en-US" dirty="0">
                <a:solidFill>
                  <a:srgbClr val="00B0F0"/>
                </a:solidFill>
                <a:latin typeface="Arial"/>
              </a:rPr>
              <a:t>y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(</a:t>
            </a:r>
            <a:r>
              <a:rPr lang="en-US" b="1" dirty="0">
                <a:solidFill>
                  <a:srgbClr val="92D050"/>
                </a:solidFill>
                <a:latin typeface="Arial"/>
              </a:rPr>
              <a:t>Right Left 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Case)</a:t>
            </a:r>
          </a:p>
          <a:p>
            <a:pPr marL="165100" indent="0">
              <a:buNone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Reminder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9" name="Google Shape;349;p58">
            <a:hlinkClick r:id="rId3" action="ppaction://hlinksldjump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C6601-1AC0-3250-D95E-DD74E129CB8D}"/>
              </a:ext>
            </a:extLst>
          </p:cNvPr>
          <p:cNvSpPr txBox="1"/>
          <p:nvPr/>
        </p:nvSpPr>
        <p:spPr>
          <a:xfrm>
            <a:off x="667500" y="1612169"/>
            <a:ext cx="122077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BST =&gt;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93EB75-970B-9542-27F1-E833044DE941}"/>
              </a:ext>
            </a:extLst>
          </p:cNvPr>
          <p:cNvSpPr/>
          <p:nvPr/>
        </p:nvSpPr>
        <p:spPr>
          <a:xfrm>
            <a:off x="3976482" y="1474194"/>
            <a:ext cx="661639" cy="59474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47AE0B9-22F1-8E77-DB36-7EB5528800D9}"/>
              </a:ext>
            </a:extLst>
          </p:cNvPr>
          <p:cNvSpPr/>
          <p:nvPr/>
        </p:nvSpPr>
        <p:spPr>
          <a:xfrm>
            <a:off x="2767648" y="2485238"/>
            <a:ext cx="869796" cy="6096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sz="105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1006AC6-BE1C-B8DF-08E8-DA5FAC1195FB}"/>
              </a:ext>
            </a:extLst>
          </p:cNvPr>
          <p:cNvSpPr/>
          <p:nvPr/>
        </p:nvSpPr>
        <p:spPr>
          <a:xfrm>
            <a:off x="5071660" y="2483009"/>
            <a:ext cx="869796" cy="60960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en-US" sz="1050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4C27FE-58BD-18E3-E184-67DF19E9F4C9}"/>
              </a:ext>
            </a:extLst>
          </p:cNvPr>
          <p:cNvCxnSpPr>
            <a:cxnSpLocks/>
            <a:stCxn id="3" idx="4"/>
            <a:endCxn id="6" idx="0"/>
          </p:cNvCxnSpPr>
          <p:nvPr/>
        </p:nvCxnSpPr>
        <p:spPr>
          <a:xfrm>
            <a:off x="4307302" y="2068936"/>
            <a:ext cx="1199256" cy="41407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3E890B-7CED-F916-7090-518926D31C2C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3202546" y="2068936"/>
            <a:ext cx="1104756" cy="41630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7E3B1D-C11E-055F-D21B-7156EFA58CC7}"/>
              </a:ext>
            </a:extLst>
          </p:cNvPr>
          <p:cNvSpPr txBox="1"/>
          <p:nvPr/>
        </p:nvSpPr>
        <p:spPr>
          <a:xfrm>
            <a:off x="6913756" y="1474194"/>
            <a:ext cx="11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</a:t>
            </a:r>
            <a:r>
              <a:rPr lang="en-US" sz="1200" dirty="0">
                <a:solidFill>
                  <a:schemeClr val="bg1"/>
                </a:solidFill>
              </a:rPr>
              <a:t>L</a:t>
            </a:r>
            <a:r>
              <a:rPr lang="en-US" sz="1800" dirty="0">
                <a:solidFill>
                  <a:schemeClr val="bg1"/>
                </a:solidFill>
              </a:rPr>
              <a:t> &lt; 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0BB0EA-32B7-4D8B-8D59-F946B7A96DD0}"/>
              </a:ext>
            </a:extLst>
          </p:cNvPr>
          <p:cNvSpPr txBox="1"/>
          <p:nvPr/>
        </p:nvSpPr>
        <p:spPr>
          <a:xfrm>
            <a:off x="6913756" y="2202418"/>
            <a:ext cx="11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</a:t>
            </a:r>
            <a:r>
              <a:rPr lang="en-US" sz="1200" dirty="0">
                <a:solidFill>
                  <a:schemeClr val="bg1"/>
                </a:solidFill>
              </a:rPr>
              <a:t>R</a:t>
            </a:r>
            <a:r>
              <a:rPr lang="en-US" sz="1800" dirty="0">
                <a:solidFill>
                  <a:schemeClr val="bg1"/>
                </a:solidFill>
              </a:rPr>
              <a:t> &gt;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2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6B390-1173-89DA-2F6D-A2D1B0F6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B8C9-6439-6689-128A-7C3DA973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Notes 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646A6-85AB-31CE-E09E-470BF926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4" y="1203424"/>
            <a:ext cx="7687361" cy="3688243"/>
          </a:xfrm>
        </p:spPr>
        <p:txBody>
          <a:bodyPr/>
          <a:lstStyle/>
          <a:p>
            <a:pPr marL="3365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 Note that, Unlike insertion, in deletion, after we perform a rotation at z, </a:t>
            </a:r>
            <a:r>
              <a:rPr lang="en-US" sz="1400" b="1" dirty="0">
                <a:solidFill>
                  <a:srgbClr val="92D050"/>
                </a:solidFill>
                <a:latin typeface="+mj-lt"/>
              </a:rPr>
              <a:t>we may have to perform a rotation at ancestors of z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 Thus, we must continue to trace the path until we </a:t>
            </a:r>
            <a:r>
              <a:rPr lang="en-US" sz="1400" b="1" dirty="0">
                <a:solidFill>
                  <a:srgbClr val="92D050"/>
                </a:solidFill>
                <a:latin typeface="+mj-lt"/>
              </a:rPr>
              <a:t>reach the root.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endParaRPr lang="en-US" sz="1400" b="1" u="sng" dirty="0">
              <a:solidFill>
                <a:schemeClr val="bg1"/>
              </a:solidFill>
              <a:latin typeface="+mj-lt"/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In code implementation, The idea is to use recursive BST insert and delete, after these operations, we get pointers to all ancestors one by one in a bottom-up manner. So, we don’t need a parent pointer to travel up. </a:t>
            </a:r>
            <a:r>
              <a:rPr lang="en-US" sz="1400" u="sng" dirty="0">
                <a:solidFill>
                  <a:schemeClr val="bg1"/>
                </a:solidFill>
                <a:latin typeface="+mj-lt"/>
              </a:rPr>
              <a:t>The recursive code itself travels up and visits all the ancestors of nodes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3365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j-lt"/>
              </a:rPr>
              <a:t>The rotation operations (left and right rotate) take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constant time (O(1))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as only a few pointers are being changed there. Updating the height and getting the balance factor also takes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constant time (O(1))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 So, the time complexity of the AVL insert, delete, search remains the same as the </a:t>
            </a:r>
            <a:r>
              <a:rPr lang="en-US" sz="1400">
                <a:solidFill>
                  <a:schemeClr val="bg1"/>
                </a:solidFill>
                <a:latin typeface="+mj-lt"/>
              </a:rPr>
              <a:t>BST operations which were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O(h)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where h is the height of the tree. Since the AVL tree is balanced, the height is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O(log n).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So, time complexity of AVL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insert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delete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search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is </a:t>
            </a:r>
            <a:r>
              <a:rPr lang="en-US" sz="1400" dirty="0">
                <a:solidFill>
                  <a:srgbClr val="FFC000"/>
                </a:solidFill>
                <a:latin typeface="+mj-lt"/>
              </a:rPr>
              <a:t>always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92D050"/>
                </a:solidFill>
                <a:latin typeface="+mj-lt"/>
              </a:rPr>
              <a:t>O(log n).</a:t>
            </a:r>
          </a:p>
          <a:p>
            <a:pPr marL="33655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94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A65E8-8B5C-7933-36CD-7B7BE826A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789E-84E0-48A7-04B1-2C4F088C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06427-03BF-3371-9A70-3637A7B0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677414"/>
          </a:xfrm>
        </p:spPr>
        <p:txBody>
          <a:bodyPr/>
          <a:lstStyle/>
          <a:p>
            <a:pPr marL="165100" indent="0">
              <a:buNone/>
            </a:pPr>
            <a:r>
              <a:rPr lang="en-US" sz="1800" dirty="0">
                <a:latin typeface="+mj-lt"/>
              </a:rPr>
              <a:t>Perform deletion for node 20 on the following AVL tree.</a:t>
            </a:r>
          </a:p>
          <a:p>
            <a:pPr marL="165100" indent="0">
              <a:buNone/>
            </a:pPr>
            <a:endParaRPr lang="en-US" sz="1800" dirty="0">
              <a:latin typeface="+mj-lt"/>
            </a:endParaRPr>
          </a:p>
          <a:p>
            <a:pPr marL="165100" indent="0">
              <a:buNone/>
            </a:pPr>
            <a:endParaRPr lang="en-US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4CBAD-5A44-08AD-9B63-E808731E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23" y="2141034"/>
            <a:ext cx="6509904" cy="26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60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88BF-8296-6D5F-5DD4-20EB5246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570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43">
          <a:extLst>
            <a:ext uri="{FF2B5EF4-FFF2-40B4-BE49-F238E27FC236}">
              <a16:creationId xmlns:a16="http://schemas.microsoft.com/office/drawing/2014/main" id="{7CC39135-E02C-EE36-1901-36B81A9AE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>
            <a:extLst>
              <a:ext uri="{FF2B5EF4-FFF2-40B4-BE49-F238E27FC236}">
                <a16:creationId xmlns:a16="http://schemas.microsoft.com/office/drawing/2014/main" id="{03CBACA6-B709-6D28-D8CF-32F7A13C3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Reminder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9" name="Google Shape;349;p58">
            <a:hlinkClick r:id="rId3" action="ppaction://hlinksldjump"/>
            <a:extLst>
              <a:ext uri="{FF2B5EF4-FFF2-40B4-BE49-F238E27FC236}">
                <a16:creationId xmlns:a16="http://schemas.microsoft.com/office/drawing/2014/main" id="{B7B1E8BC-1039-908E-D79F-EBD1398FB069}"/>
              </a:ext>
            </a:extLst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12FBC9-B489-5DD6-5840-CE8B28EDD39C}"/>
              </a:ext>
            </a:extLst>
          </p:cNvPr>
          <p:cNvSpPr/>
          <p:nvPr/>
        </p:nvSpPr>
        <p:spPr>
          <a:xfrm>
            <a:off x="1552949" y="1715150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2815B8-A5F2-0043-54A6-4CB1C69AE700}"/>
              </a:ext>
            </a:extLst>
          </p:cNvPr>
          <p:cNvSpPr/>
          <p:nvPr/>
        </p:nvSpPr>
        <p:spPr>
          <a:xfrm>
            <a:off x="2168080" y="2328182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3D70E4-E9B4-CF5A-728A-6101A924CE60}"/>
              </a:ext>
            </a:extLst>
          </p:cNvPr>
          <p:cNvSpPr/>
          <p:nvPr/>
        </p:nvSpPr>
        <p:spPr>
          <a:xfrm>
            <a:off x="2737941" y="2895537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CE440A-93F9-F5EC-3BEF-8CA41A74DA3E}"/>
              </a:ext>
            </a:extLst>
          </p:cNvPr>
          <p:cNvSpPr/>
          <p:nvPr/>
        </p:nvSpPr>
        <p:spPr>
          <a:xfrm>
            <a:off x="3314842" y="3465393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3CAF86-8296-3ACB-85C0-2CF3C2249B13}"/>
              </a:ext>
            </a:extLst>
          </p:cNvPr>
          <p:cNvSpPr/>
          <p:nvPr/>
        </p:nvSpPr>
        <p:spPr>
          <a:xfrm>
            <a:off x="3960105" y="4103989"/>
            <a:ext cx="350191" cy="32486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CC36D4-0D87-A89E-8303-0826B4C28CF8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1851856" y="1992443"/>
            <a:ext cx="367508" cy="38331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3EFEB-48F1-DD37-FF10-910C0D20BAE8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2466987" y="2605475"/>
            <a:ext cx="322238" cy="33763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0CA61-B2CB-AEC8-CC8C-71823B3C0F07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3036848" y="3172830"/>
            <a:ext cx="329278" cy="34013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9981CB-1434-04BA-DDC9-4CBCE6D6C077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3613749" y="3742686"/>
            <a:ext cx="397640" cy="40887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0900AF4-5E8C-404F-64B1-2FC20EBB86E4}"/>
              </a:ext>
            </a:extLst>
          </p:cNvPr>
          <p:cNvSpPr txBox="1"/>
          <p:nvPr/>
        </p:nvSpPr>
        <p:spPr>
          <a:xfrm>
            <a:off x="3514659" y="10393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Input: [1 : </a:t>
            </a:r>
            <a:r>
              <a:rPr lang="en-US" sz="1800" dirty="0">
                <a:solidFill>
                  <a:srgbClr val="FFFF00"/>
                </a:solidFill>
              </a:rPr>
              <a:t>n</a:t>
            </a:r>
            <a:r>
              <a:rPr lang="en-US" sz="18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56365DA-7A05-93BE-4D43-AC80ED093358}"/>
              </a:ext>
            </a:extLst>
          </p:cNvPr>
          <p:cNvSpPr txBox="1"/>
          <p:nvPr/>
        </p:nvSpPr>
        <p:spPr>
          <a:xfrm>
            <a:off x="4011388" y="2184100"/>
            <a:ext cx="108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h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>
                <a:solidFill>
                  <a:srgbClr val="FFFF00"/>
                </a:solidFill>
              </a:rPr>
              <a:t>n</a:t>
            </a:r>
            <a:r>
              <a:rPr lang="en-US" sz="1800" dirty="0">
                <a:solidFill>
                  <a:schemeClr val="bg1"/>
                </a:solidFill>
              </a:rPr>
              <a:t> - 1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2DEF0-E9DA-435A-AA54-206523EA26FA}"/>
              </a:ext>
            </a:extLst>
          </p:cNvPr>
          <p:cNvSpPr txBox="1"/>
          <p:nvPr/>
        </p:nvSpPr>
        <p:spPr>
          <a:xfrm>
            <a:off x="5913168" y="2106119"/>
            <a:ext cx="226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Search, Insert, Delete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ADA61C-DDDC-8C9E-AEA8-F3DFCE4B12A7}"/>
              </a:ext>
            </a:extLst>
          </p:cNvPr>
          <p:cNvSpPr txBox="1"/>
          <p:nvPr/>
        </p:nvSpPr>
        <p:spPr>
          <a:xfrm>
            <a:off x="5913168" y="3177325"/>
            <a:ext cx="2164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Big-Oh = O(</a:t>
            </a:r>
            <a:r>
              <a:rPr lang="en-US" sz="1600" dirty="0">
                <a:solidFill>
                  <a:srgbClr val="FF0000"/>
                </a:solidFill>
              </a:rPr>
              <a:t>h</a:t>
            </a:r>
            <a:r>
              <a:rPr lang="en-US" sz="1600" dirty="0">
                <a:solidFill>
                  <a:schemeClr val="bg1"/>
                </a:solidFill>
              </a:rPr>
              <a:t>) = O(</a:t>
            </a:r>
            <a:r>
              <a:rPr lang="en-US" sz="1600" dirty="0">
                <a:solidFill>
                  <a:srgbClr val="FFFF00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9A95FA-68AE-B9D4-C1D5-EE5AC91ABC10}"/>
              </a:ext>
            </a:extLst>
          </p:cNvPr>
          <p:cNvSpPr txBox="1"/>
          <p:nvPr/>
        </p:nvSpPr>
        <p:spPr>
          <a:xfrm>
            <a:off x="297290" y="2260007"/>
            <a:ext cx="713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BST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4E030EB6-DB6A-D134-290B-64D31F7D7031}"/>
              </a:ext>
            </a:extLst>
          </p:cNvPr>
          <p:cNvCxnSpPr>
            <a:cxnSpLocks/>
            <a:endCxn id="50" idx="2"/>
          </p:cNvCxnSpPr>
          <p:nvPr/>
        </p:nvCxnSpPr>
        <p:spPr>
          <a:xfrm rot="5400000" flipH="1" flipV="1">
            <a:off x="6578808" y="3598067"/>
            <a:ext cx="498564" cy="33418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D6F4609-A30C-3D9A-E255-380ED7F10C8C}"/>
              </a:ext>
            </a:extLst>
          </p:cNvPr>
          <p:cNvSpPr txBox="1"/>
          <p:nvPr/>
        </p:nvSpPr>
        <p:spPr>
          <a:xfrm>
            <a:off x="6163984" y="4032620"/>
            <a:ext cx="99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Worst case</a:t>
            </a:r>
          </a:p>
        </p:txBody>
      </p:sp>
      <p:cxnSp>
        <p:nvCxnSpPr>
          <p:cNvPr id="320" name="Connector: Curved 319">
            <a:extLst>
              <a:ext uri="{FF2B5EF4-FFF2-40B4-BE49-F238E27FC236}">
                <a16:creationId xmlns:a16="http://schemas.microsoft.com/office/drawing/2014/main" id="{A2164FF3-7430-4C38-81B9-166C4F0BC0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3864" y="3558959"/>
            <a:ext cx="809173" cy="612159"/>
          </a:xfrm>
          <a:prstGeom prst="curvedConnector3">
            <a:avLst>
              <a:gd name="adj1" fmla="val 18763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217EDE91-B908-8970-CF92-373D93107045}"/>
              </a:ext>
            </a:extLst>
          </p:cNvPr>
          <p:cNvSpPr txBox="1"/>
          <p:nvPr/>
        </p:nvSpPr>
        <p:spPr>
          <a:xfrm>
            <a:off x="786136" y="4032620"/>
            <a:ext cx="1220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Unbalanced !!</a:t>
            </a:r>
          </a:p>
        </p:txBody>
      </p:sp>
      <p:cxnSp>
        <p:nvCxnSpPr>
          <p:cNvPr id="325" name="Connector: Curved 324">
            <a:extLst>
              <a:ext uri="{FF2B5EF4-FFF2-40B4-BE49-F238E27FC236}">
                <a16:creationId xmlns:a16="http://schemas.microsoft.com/office/drawing/2014/main" id="{DCB23AE6-256F-D358-175E-253574D28629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158010" y="4171120"/>
            <a:ext cx="1021907" cy="972380"/>
          </a:xfrm>
          <a:prstGeom prst="curvedConnector3">
            <a:avLst>
              <a:gd name="adj1" fmla="val 96231"/>
            </a:avLst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: Curved 325">
            <a:extLst>
              <a:ext uri="{FF2B5EF4-FFF2-40B4-BE49-F238E27FC236}">
                <a16:creationId xmlns:a16="http://schemas.microsoft.com/office/drawing/2014/main" id="{DAC6BEA6-96EF-1A34-5F1B-A7B9CE7BAE3E}"/>
              </a:ext>
            </a:extLst>
          </p:cNvPr>
          <p:cNvCxnSpPr>
            <a:cxnSpLocks/>
            <a:stCxn id="323" idx="1"/>
          </p:cNvCxnSpPr>
          <p:nvPr/>
        </p:nvCxnSpPr>
        <p:spPr>
          <a:xfrm rot="10800000" flipV="1">
            <a:off x="384332" y="4171120"/>
            <a:ext cx="401805" cy="972380"/>
          </a:xfrm>
          <a:prstGeom prst="curvedConnector2">
            <a:avLst/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720BEC3-A806-4325-5E2B-F9D0055A3C23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978560" y="2305042"/>
            <a:ext cx="250093" cy="898685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30C5CF8-792B-4330-04C0-5079972E4C33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5400000">
            <a:off x="6654538" y="2785320"/>
            <a:ext cx="732652" cy="51359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0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2" grpId="0" animBg="1"/>
      <p:bldP spid="47" grpId="0"/>
      <p:bldP spid="48" grpId="0"/>
      <p:bldP spid="50" grpId="0"/>
      <p:bldP spid="51" grpId="0"/>
      <p:bldP spid="62" grpId="0"/>
      <p:bldP spid="3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E823D049-CC92-55C4-5631-03227CBF9D33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 flipV="1">
            <a:off x="6272043" y="-5"/>
            <a:ext cx="1727100" cy="972537"/>
          </a:xfrm>
          <a:prstGeom prst="curvedConnector3">
            <a:avLst>
              <a:gd name="adj1" fmla="val -738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882C72-D4D6-0781-4AAF-2DE3010023FF}"/>
              </a:ext>
            </a:extLst>
          </p:cNvPr>
          <p:cNvSpPr txBox="1"/>
          <p:nvPr/>
        </p:nvSpPr>
        <p:spPr>
          <a:xfrm>
            <a:off x="2554970" y="680145"/>
            <a:ext cx="3717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⌊log </a:t>
            </a:r>
            <a:r>
              <a:rPr lang="en-US" sz="3200" dirty="0">
                <a:solidFill>
                  <a:srgbClr val="FFFF00"/>
                </a:solidFill>
              </a:rPr>
              <a:t>​n</a:t>
            </a:r>
            <a:r>
              <a:rPr lang="en-US" sz="3200" dirty="0">
                <a:solidFill>
                  <a:schemeClr val="bg1"/>
                </a:solidFill>
              </a:rPr>
              <a:t>⌋ ≤ </a:t>
            </a:r>
            <a:r>
              <a:rPr lang="en-US" sz="3200" dirty="0">
                <a:solidFill>
                  <a:srgbClr val="FF0000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 ≤ </a:t>
            </a:r>
            <a:r>
              <a:rPr lang="en-US" sz="3200" dirty="0">
                <a:solidFill>
                  <a:srgbClr val="FFFF00"/>
                </a:solidFill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- 1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B704135F-00DD-B490-E29F-55D5699B74F3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>
            <a:off x="5394817" y="1264928"/>
            <a:ext cx="491728" cy="785906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6292F3-7B9F-2F56-5859-8BA98B846761}"/>
              </a:ext>
            </a:extLst>
          </p:cNvPr>
          <p:cNvSpPr txBox="1"/>
          <p:nvPr/>
        </p:nvSpPr>
        <p:spPr>
          <a:xfrm>
            <a:off x="5886545" y="1896945"/>
            <a:ext cx="114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Worst case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2E28C6F-2324-A31A-0C6D-CCD2DEE3C27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2621876" y="1364087"/>
            <a:ext cx="557563" cy="686748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22414D-2A03-015F-1ED5-8282AEB0F7DE}"/>
              </a:ext>
            </a:extLst>
          </p:cNvPr>
          <p:cNvSpPr txBox="1"/>
          <p:nvPr/>
        </p:nvSpPr>
        <p:spPr>
          <a:xfrm>
            <a:off x="1627850" y="1896946"/>
            <a:ext cx="99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case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07D97F04-3573-17B0-5D73-653F7F547F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770524" y="1192093"/>
            <a:ext cx="4022960" cy="1651468"/>
          </a:xfrm>
          <a:prstGeom prst="curvedConnector3">
            <a:avLst>
              <a:gd name="adj1" fmla="val 98970"/>
            </a:avLst>
          </a:prstGeom>
          <a:ln w="127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490289-8747-46E6-DC85-088340AE60AB}"/>
              </a:ext>
            </a:extLst>
          </p:cNvPr>
          <p:cNvSpPr txBox="1"/>
          <p:nvPr/>
        </p:nvSpPr>
        <p:spPr>
          <a:xfrm>
            <a:off x="1092863" y="3605560"/>
            <a:ext cx="99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Balance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B085E5-A8EC-440D-E676-FB8D9CE24147}"/>
              </a:ext>
            </a:extLst>
          </p:cNvPr>
          <p:cNvSpPr txBox="1"/>
          <p:nvPr/>
        </p:nvSpPr>
        <p:spPr>
          <a:xfrm>
            <a:off x="2502432" y="3715932"/>
            <a:ext cx="1880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rgbClr val="92D050"/>
                </a:solidFill>
              </a:rPr>
              <a:t>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en-US" dirty="0">
                <a:solidFill>
                  <a:srgbClr val="92D050"/>
                </a:solidFill>
              </a:rPr>
              <a:t>L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23C6EACA-C3D4-F57B-274F-9A30771F3A44}"/>
              </a:ext>
            </a:extLst>
          </p:cNvPr>
          <p:cNvSpPr/>
          <p:nvPr/>
        </p:nvSpPr>
        <p:spPr>
          <a:xfrm>
            <a:off x="4458381" y="3275854"/>
            <a:ext cx="237893" cy="1300976"/>
          </a:xfrm>
          <a:prstGeom prst="leftBrace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C86F51-3A8F-79E6-5194-4033733FED24}"/>
              </a:ext>
            </a:extLst>
          </p:cNvPr>
          <p:cNvSpPr txBox="1"/>
          <p:nvPr/>
        </p:nvSpPr>
        <p:spPr>
          <a:xfrm>
            <a:off x="4866949" y="3256898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+1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0B0CFA-8795-2316-003A-D41F01372EF3}"/>
              </a:ext>
            </a:extLst>
          </p:cNvPr>
          <p:cNvSpPr txBox="1"/>
          <p:nvPr/>
        </p:nvSpPr>
        <p:spPr>
          <a:xfrm>
            <a:off x="4899009" y="4244030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BBD1E4-ADB9-199C-D6D0-D5A57C60CD3D}"/>
              </a:ext>
            </a:extLst>
          </p:cNvPr>
          <p:cNvSpPr txBox="1"/>
          <p:nvPr/>
        </p:nvSpPr>
        <p:spPr>
          <a:xfrm>
            <a:off x="4941488" y="37159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DE2246E-A826-198D-3F6F-BC86B48D540E}"/>
              </a:ext>
            </a:extLst>
          </p:cNvPr>
          <p:cNvSpPr/>
          <p:nvPr/>
        </p:nvSpPr>
        <p:spPr>
          <a:xfrm>
            <a:off x="7921132" y="2940068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2B859B-8C07-9A0B-3A7E-104D974934B8}"/>
              </a:ext>
            </a:extLst>
          </p:cNvPr>
          <p:cNvCxnSpPr>
            <a:cxnSpLocks/>
            <a:stCxn id="58" idx="4"/>
            <a:endCxn id="60" idx="0"/>
          </p:cNvCxnSpPr>
          <p:nvPr/>
        </p:nvCxnSpPr>
        <p:spPr>
          <a:xfrm>
            <a:off x="8031623" y="3144101"/>
            <a:ext cx="329195" cy="2590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E0D3008-06AA-6802-1D23-FF0F789A6D70}"/>
              </a:ext>
            </a:extLst>
          </p:cNvPr>
          <p:cNvSpPr/>
          <p:nvPr/>
        </p:nvSpPr>
        <p:spPr>
          <a:xfrm>
            <a:off x="8250327" y="3403190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DBA055E-AE73-9E57-0A30-AF2F0643EFEE}"/>
              </a:ext>
            </a:extLst>
          </p:cNvPr>
          <p:cNvSpPr/>
          <p:nvPr/>
        </p:nvSpPr>
        <p:spPr>
          <a:xfrm>
            <a:off x="7593605" y="3344156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8EE18F-F52E-1D3B-1B6A-ED1B191BB38E}"/>
              </a:ext>
            </a:extLst>
          </p:cNvPr>
          <p:cNvCxnSpPr>
            <a:cxnSpLocks/>
            <a:stCxn id="58" idx="4"/>
            <a:endCxn id="61" idx="0"/>
          </p:cNvCxnSpPr>
          <p:nvPr/>
        </p:nvCxnSpPr>
        <p:spPr>
          <a:xfrm flipH="1">
            <a:off x="7704096" y="3144101"/>
            <a:ext cx="327527" cy="20005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A58203B-B810-0D72-A893-84EE7760A314}"/>
              </a:ext>
            </a:extLst>
          </p:cNvPr>
          <p:cNvSpPr/>
          <p:nvPr/>
        </p:nvSpPr>
        <p:spPr>
          <a:xfrm>
            <a:off x="6373271" y="2834971"/>
            <a:ext cx="220981" cy="235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BE1F58-5128-1C96-DB1B-81ECEAFEDC43}"/>
              </a:ext>
            </a:extLst>
          </p:cNvPr>
          <p:cNvCxnSpPr>
            <a:cxnSpLocks/>
            <a:stCxn id="70" idx="4"/>
            <a:endCxn id="72" idx="0"/>
          </p:cNvCxnSpPr>
          <p:nvPr/>
        </p:nvCxnSpPr>
        <p:spPr>
          <a:xfrm>
            <a:off x="6483762" y="3070009"/>
            <a:ext cx="334513" cy="2418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59588D-F1B0-736B-3223-010D713CBD02}"/>
              </a:ext>
            </a:extLst>
          </p:cNvPr>
          <p:cNvSpPr/>
          <p:nvPr/>
        </p:nvSpPr>
        <p:spPr>
          <a:xfrm>
            <a:off x="6707784" y="3311844"/>
            <a:ext cx="220981" cy="235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2C150E-10DA-1FF1-C1E7-84C81A7B3048}"/>
              </a:ext>
            </a:extLst>
          </p:cNvPr>
          <p:cNvSpPr/>
          <p:nvPr/>
        </p:nvSpPr>
        <p:spPr>
          <a:xfrm>
            <a:off x="6051062" y="3252810"/>
            <a:ext cx="220981" cy="235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2988418-17E8-B46B-0A48-2E2895E0FEA3}"/>
              </a:ext>
            </a:extLst>
          </p:cNvPr>
          <p:cNvCxnSpPr>
            <a:cxnSpLocks/>
            <a:stCxn id="70" idx="4"/>
            <a:endCxn id="73" idx="0"/>
          </p:cNvCxnSpPr>
          <p:nvPr/>
        </p:nvCxnSpPr>
        <p:spPr>
          <a:xfrm flipH="1">
            <a:off x="6161553" y="3070009"/>
            <a:ext cx="322209" cy="18280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5C930AE4-5D06-4AA8-460F-4A06BC2CB8F6}"/>
              </a:ext>
            </a:extLst>
          </p:cNvPr>
          <p:cNvSpPr/>
          <p:nvPr/>
        </p:nvSpPr>
        <p:spPr>
          <a:xfrm>
            <a:off x="6999199" y="3693370"/>
            <a:ext cx="220981" cy="23503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1DFD97-4C0E-C7E7-EC60-5C6FD1855F2C}"/>
              </a:ext>
            </a:extLst>
          </p:cNvPr>
          <p:cNvCxnSpPr>
            <a:cxnSpLocks/>
            <a:stCxn id="72" idx="5"/>
            <a:endCxn id="77" idx="0"/>
          </p:cNvCxnSpPr>
          <p:nvPr/>
        </p:nvCxnSpPr>
        <p:spPr>
          <a:xfrm>
            <a:off x="6896403" y="3512461"/>
            <a:ext cx="213287" cy="1809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E52A9D59-F1A8-FEE9-DCB0-C31825053ADF}"/>
              </a:ext>
            </a:extLst>
          </p:cNvPr>
          <p:cNvSpPr/>
          <p:nvPr/>
        </p:nvSpPr>
        <p:spPr>
          <a:xfrm>
            <a:off x="7591937" y="4004430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652D0A-ABFC-7F80-E144-09FCF554278C}"/>
              </a:ext>
            </a:extLst>
          </p:cNvPr>
          <p:cNvCxnSpPr>
            <a:cxnSpLocks/>
            <a:stCxn id="82" idx="4"/>
            <a:endCxn id="84" idx="1"/>
          </p:cNvCxnSpPr>
          <p:nvPr/>
        </p:nvCxnSpPr>
        <p:spPr>
          <a:xfrm>
            <a:off x="7702428" y="4208463"/>
            <a:ext cx="251066" cy="28896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E46F230-CE63-CD13-1950-211084032D1B}"/>
              </a:ext>
            </a:extLst>
          </p:cNvPr>
          <p:cNvSpPr/>
          <p:nvPr/>
        </p:nvSpPr>
        <p:spPr>
          <a:xfrm>
            <a:off x="7921132" y="4467552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5D2988E-E1A5-2F60-40CE-6A2A5ABA78FC}"/>
              </a:ext>
            </a:extLst>
          </p:cNvPr>
          <p:cNvSpPr/>
          <p:nvPr/>
        </p:nvSpPr>
        <p:spPr>
          <a:xfrm>
            <a:off x="7264410" y="4408518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A879DEE-4B42-87F0-472B-2B6F2A54A169}"/>
              </a:ext>
            </a:extLst>
          </p:cNvPr>
          <p:cNvCxnSpPr>
            <a:cxnSpLocks/>
            <a:stCxn id="82" idx="4"/>
            <a:endCxn id="85" idx="7"/>
          </p:cNvCxnSpPr>
          <p:nvPr/>
        </p:nvCxnSpPr>
        <p:spPr>
          <a:xfrm flipH="1">
            <a:off x="7453029" y="4208463"/>
            <a:ext cx="249399" cy="2299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681DA17-40D9-54AF-0D1B-3A77C652C862}"/>
              </a:ext>
            </a:extLst>
          </p:cNvPr>
          <p:cNvCxnSpPr>
            <a:cxnSpLocks/>
            <a:stCxn id="91" idx="7"/>
            <a:endCxn id="85" idx="3"/>
          </p:cNvCxnSpPr>
          <p:nvPr/>
        </p:nvCxnSpPr>
        <p:spPr>
          <a:xfrm flipV="1">
            <a:off x="7117340" y="4582671"/>
            <a:ext cx="179432" cy="17213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D542F386-1FB4-7400-C3FB-910AB2099E3E}"/>
              </a:ext>
            </a:extLst>
          </p:cNvPr>
          <p:cNvSpPr/>
          <p:nvPr/>
        </p:nvSpPr>
        <p:spPr>
          <a:xfrm>
            <a:off x="6928721" y="4724925"/>
            <a:ext cx="220981" cy="20403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3EC9356-DF98-A7A5-E975-D282C3A729BC}"/>
              </a:ext>
            </a:extLst>
          </p:cNvPr>
          <p:cNvSpPr txBox="1"/>
          <p:nvPr/>
        </p:nvSpPr>
        <p:spPr>
          <a:xfrm>
            <a:off x="6483532" y="2440901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+1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3294C6-3A6E-3DA2-941C-1E69C59AA2D1}"/>
              </a:ext>
            </a:extLst>
          </p:cNvPr>
          <p:cNvSpPr txBox="1"/>
          <p:nvPr/>
        </p:nvSpPr>
        <p:spPr>
          <a:xfrm>
            <a:off x="7953494" y="240846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64CC11-44D7-EC3C-9657-252D3CB65B98}"/>
              </a:ext>
            </a:extLst>
          </p:cNvPr>
          <p:cNvSpPr txBox="1"/>
          <p:nvPr/>
        </p:nvSpPr>
        <p:spPr>
          <a:xfrm>
            <a:off x="7688627" y="3621087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4759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46" grpId="0"/>
      <p:bldP spid="52" grpId="0"/>
      <p:bldP spid="53" grpId="0" animBg="1"/>
      <p:bldP spid="55" grpId="0"/>
      <p:bldP spid="56" grpId="0"/>
      <p:bldP spid="57" grpId="0"/>
      <p:bldP spid="58" grpId="0" animBg="1"/>
      <p:bldP spid="60" grpId="0" animBg="1"/>
      <p:bldP spid="61" grpId="0" animBg="1"/>
      <p:bldP spid="70" grpId="0" animBg="1"/>
      <p:bldP spid="72" grpId="0" animBg="1"/>
      <p:bldP spid="73" grpId="0" animBg="1"/>
      <p:bldP spid="77" grpId="0" animBg="1"/>
      <p:bldP spid="82" grpId="0" animBg="1"/>
      <p:bldP spid="84" grpId="0" animBg="1"/>
      <p:bldP spid="85" grpId="0" animBg="1"/>
      <p:bldP spid="91" grpId="0" animBg="1"/>
      <p:bldP spid="99" grpId="0"/>
      <p:bldP spid="100" grpId="0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60B8C7-0161-0795-7780-D12066EAD9E7}"/>
              </a:ext>
            </a:extLst>
          </p:cNvPr>
          <p:cNvSpPr/>
          <p:nvPr/>
        </p:nvSpPr>
        <p:spPr>
          <a:xfrm>
            <a:off x="2058473" y="104301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5412B5-2625-0D63-E384-328B980048A0}"/>
              </a:ext>
            </a:extLst>
          </p:cNvPr>
          <p:cNvSpPr/>
          <p:nvPr/>
        </p:nvSpPr>
        <p:spPr>
          <a:xfrm>
            <a:off x="1581902" y="185705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9FFEFD-C2D0-FBF3-F444-F527FF8AD6EC}"/>
              </a:ext>
            </a:extLst>
          </p:cNvPr>
          <p:cNvSpPr/>
          <p:nvPr/>
        </p:nvSpPr>
        <p:spPr>
          <a:xfrm>
            <a:off x="2535044" y="185705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3044C2-C7E8-DFC7-F8B5-2BDDB7D86019}"/>
              </a:ext>
            </a:extLst>
          </p:cNvPr>
          <p:cNvSpPr/>
          <p:nvPr/>
        </p:nvSpPr>
        <p:spPr>
          <a:xfrm>
            <a:off x="1105331" y="267109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12D08D-BC13-936B-CC6F-13582A7C88E1}"/>
              </a:ext>
            </a:extLst>
          </p:cNvPr>
          <p:cNvSpPr/>
          <p:nvPr/>
        </p:nvSpPr>
        <p:spPr>
          <a:xfrm>
            <a:off x="2293337" y="2671089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FA885C-D3B2-C344-26D0-D489930B0DCA}"/>
              </a:ext>
            </a:extLst>
          </p:cNvPr>
          <p:cNvSpPr/>
          <p:nvPr/>
        </p:nvSpPr>
        <p:spPr>
          <a:xfrm>
            <a:off x="2832802" y="3374000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59C65-E7FA-F305-783C-0271748FC83D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1820188" y="1434525"/>
            <a:ext cx="308077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34EE68-FB12-DA33-A4AC-C99D7A9EA3C4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343617" y="2248564"/>
            <a:ext cx="308077" cy="4225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97304E-53C8-B424-DF23-F57A8F065F01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465252" y="1434525"/>
            <a:ext cx="308078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E09F96-F1AB-D7F2-54D3-21B3D0BFE189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531623" y="2315737"/>
            <a:ext cx="241707" cy="3553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7BB059-7ACC-06FC-7B60-7B56796B7DA1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2700116" y="3062601"/>
            <a:ext cx="370972" cy="311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B459FBD-370F-9A57-4037-20FA972B2002}"/>
              </a:ext>
            </a:extLst>
          </p:cNvPr>
          <p:cNvSpPr/>
          <p:nvPr/>
        </p:nvSpPr>
        <p:spPr>
          <a:xfrm>
            <a:off x="3916097" y="2378927"/>
            <a:ext cx="897567" cy="96644"/>
          </a:xfrm>
          <a:prstGeom prst="right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3DC18-D2E3-03FF-D4CE-BC5F26DFC40E}"/>
              </a:ext>
            </a:extLst>
          </p:cNvPr>
          <p:cNvSpPr txBox="1"/>
          <p:nvPr/>
        </p:nvSpPr>
        <p:spPr>
          <a:xfrm>
            <a:off x="4022388" y="2114172"/>
            <a:ext cx="7392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C000"/>
                </a:solidFill>
              </a:rPr>
              <a:t>Balance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1D584B-C2CE-286E-D4A7-370320AB2F2D}"/>
              </a:ext>
            </a:extLst>
          </p:cNvPr>
          <p:cNvSpPr/>
          <p:nvPr/>
        </p:nvSpPr>
        <p:spPr>
          <a:xfrm>
            <a:off x="6608955" y="104301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0F4FB9-A69B-461B-DB62-20E6A4DE3DAA}"/>
              </a:ext>
            </a:extLst>
          </p:cNvPr>
          <p:cNvSpPr/>
          <p:nvPr/>
        </p:nvSpPr>
        <p:spPr>
          <a:xfrm>
            <a:off x="5713486" y="185705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4A7ED8-D4DD-3C91-6108-97EC93DF19A1}"/>
              </a:ext>
            </a:extLst>
          </p:cNvPr>
          <p:cNvSpPr/>
          <p:nvPr/>
        </p:nvSpPr>
        <p:spPr>
          <a:xfrm>
            <a:off x="7948020" y="1857051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D39D496-9CC7-CA85-75E2-EB9C8613F1DE}"/>
              </a:ext>
            </a:extLst>
          </p:cNvPr>
          <p:cNvSpPr/>
          <p:nvPr/>
        </p:nvSpPr>
        <p:spPr>
          <a:xfrm>
            <a:off x="5064068" y="276279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9024FF5-37AA-CFA6-2D16-0BA9F262A375}"/>
              </a:ext>
            </a:extLst>
          </p:cNvPr>
          <p:cNvSpPr/>
          <p:nvPr/>
        </p:nvSpPr>
        <p:spPr>
          <a:xfrm>
            <a:off x="7562098" y="2762796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1B44A4-C412-CFB9-349E-E47A58DA1BF2}"/>
              </a:ext>
            </a:extLst>
          </p:cNvPr>
          <p:cNvSpPr/>
          <p:nvPr/>
        </p:nvSpPr>
        <p:spPr>
          <a:xfrm>
            <a:off x="6269174" y="2762797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941337-6E49-A347-AC21-5A40E49FC587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5951772" y="1434525"/>
            <a:ext cx="726975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5B393E-A138-84FE-6A2E-D7A25D6BCFB5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5302354" y="2248564"/>
            <a:ext cx="480924" cy="5142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029F76-4AAC-16C9-0B2A-B802013C2B84}"/>
              </a:ext>
            </a:extLst>
          </p:cNvPr>
          <p:cNvCxnSpPr>
            <a:cxnSpLocks/>
            <a:stCxn id="30" idx="5"/>
            <a:endCxn id="32" idx="0"/>
          </p:cNvCxnSpPr>
          <p:nvPr/>
        </p:nvCxnSpPr>
        <p:spPr>
          <a:xfrm>
            <a:off x="7015734" y="1434525"/>
            <a:ext cx="1170572" cy="4225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449808-66DA-FEEE-7B84-F4FC3BDA07D6}"/>
              </a:ext>
            </a:extLst>
          </p:cNvPr>
          <p:cNvCxnSpPr>
            <a:cxnSpLocks/>
            <a:stCxn id="31" idx="5"/>
            <a:endCxn id="35" idx="0"/>
          </p:cNvCxnSpPr>
          <p:nvPr/>
        </p:nvCxnSpPr>
        <p:spPr>
          <a:xfrm>
            <a:off x="6120265" y="2248564"/>
            <a:ext cx="387195" cy="5142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009EAE-BB23-CCE0-3F03-CDF9576D130E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7800384" y="2315736"/>
            <a:ext cx="385922" cy="447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8079E9-8A3C-085A-5783-E0EEB0DF06FE}"/>
              </a:ext>
            </a:extLst>
          </p:cNvPr>
          <p:cNvSpPr txBox="1"/>
          <p:nvPr/>
        </p:nvSpPr>
        <p:spPr>
          <a:xfrm>
            <a:off x="5677473" y="3735715"/>
            <a:ext cx="178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dirty="0">
                <a:solidFill>
                  <a:schemeClr val="bg1"/>
                </a:solidFill>
              </a:rPr>
              <a:t> = ⌊log </a:t>
            </a:r>
            <a:r>
              <a:rPr lang="en-US" sz="2000" dirty="0">
                <a:solidFill>
                  <a:srgbClr val="FFFF00"/>
                </a:solidFill>
              </a:rPr>
              <a:t>​n</a:t>
            </a:r>
            <a:r>
              <a:rPr lang="en-US" sz="2000" dirty="0">
                <a:solidFill>
                  <a:schemeClr val="bg1"/>
                </a:solidFill>
              </a:rPr>
              <a:t>⌋ = 2 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B4341FA7-B333-5560-BC0A-9924FA2E0FCC}"/>
              </a:ext>
            </a:extLst>
          </p:cNvPr>
          <p:cNvCxnSpPr>
            <a:cxnSpLocks/>
            <a:stCxn id="77" idx="3"/>
            <a:endCxn id="65" idx="1"/>
          </p:cNvCxnSpPr>
          <p:nvPr/>
        </p:nvCxnSpPr>
        <p:spPr>
          <a:xfrm>
            <a:off x="2296758" y="523973"/>
            <a:ext cx="622106" cy="15388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DCCFFCC-A958-8344-52B9-4E897D92E0B8}"/>
              </a:ext>
            </a:extLst>
          </p:cNvPr>
          <p:cNvSpPr txBox="1"/>
          <p:nvPr/>
        </p:nvSpPr>
        <p:spPr>
          <a:xfrm>
            <a:off x="2918864" y="508584"/>
            <a:ext cx="781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 = 6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930091-8D51-14AD-CABB-D52414AB7DC6}"/>
              </a:ext>
            </a:extLst>
          </p:cNvPr>
          <p:cNvSpPr txBox="1"/>
          <p:nvPr/>
        </p:nvSpPr>
        <p:spPr>
          <a:xfrm>
            <a:off x="1429678" y="3776600"/>
            <a:ext cx="781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</a:t>
            </a:r>
            <a:r>
              <a:rPr lang="en-US" sz="2000" dirty="0">
                <a:solidFill>
                  <a:schemeClr val="bg1"/>
                </a:solidFill>
              </a:rPr>
              <a:t> = 3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833A2C53-30D7-4805-5946-165C1ABCC31B}"/>
              </a:ext>
            </a:extLst>
          </p:cNvPr>
          <p:cNvCxnSpPr>
            <a:cxnSpLocks/>
            <a:stCxn id="59" idx="2"/>
            <a:endCxn id="73" idx="3"/>
          </p:cNvCxnSpPr>
          <p:nvPr/>
        </p:nvCxnSpPr>
        <p:spPr>
          <a:xfrm rot="5400000">
            <a:off x="5766161" y="3783491"/>
            <a:ext cx="451101" cy="1155768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0C7AA87-8B7F-FC7D-1D24-727A10F34344}"/>
              </a:ext>
            </a:extLst>
          </p:cNvPr>
          <p:cNvSpPr txBox="1"/>
          <p:nvPr/>
        </p:nvSpPr>
        <p:spPr>
          <a:xfrm>
            <a:off x="4419801" y="4433037"/>
            <a:ext cx="994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case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417BA5-E149-D5F5-CA2F-B2D1981AC4F7}"/>
              </a:ext>
            </a:extLst>
          </p:cNvPr>
          <p:cNvSpPr txBox="1"/>
          <p:nvPr/>
        </p:nvSpPr>
        <p:spPr>
          <a:xfrm>
            <a:off x="4059558" y="4433037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7B9FF22-39CD-A51B-235A-59808189B50C}"/>
              </a:ext>
            </a:extLst>
          </p:cNvPr>
          <p:cNvSpPr txBox="1"/>
          <p:nvPr/>
        </p:nvSpPr>
        <p:spPr>
          <a:xfrm>
            <a:off x="422527" y="370084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40, 60, 50, 33, 55, 11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E9E933A5-49DB-AB36-94B5-44823A64F003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867129" y="1480749"/>
            <a:ext cx="193578" cy="785022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9EF2775-7C18-08BA-B322-983A9A46A42E}"/>
              </a:ext>
            </a:extLst>
          </p:cNvPr>
          <p:cNvSpPr txBox="1"/>
          <p:nvPr/>
        </p:nvSpPr>
        <p:spPr>
          <a:xfrm>
            <a:off x="306196" y="1468694"/>
            <a:ext cx="530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BST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C5935E-F372-1213-0E91-2A51B4BE915F}"/>
              </a:ext>
            </a:extLst>
          </p:cNvPr>
          <p:cNvSpPr txBox="1"/>
          <p:nvPr/>
        </p:nvSpPr>
        <p:spPr>
          <a:xfrm>
            <a:off x="6704443" y="343279"/>
            <a:ext cx="201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⌊log </a:t>
            </a:r>
            <a:r>
              <a:rPr lang="en-US" sz="1800" dirty="0">
                <a:solidFill>
                  <a:srgbClr val="FFFF00"/>
                </a:solidFill>
              </a:rPr>
              <a:t>​n</a:t>
            </a:r>
            <a:r>
              <a:rPr lang="en-US" sz="1800" dirty="0">
                <a:solidFill>
                  <a:schemeClr val="bg1"/>
                </a:solidFill>
              </a:rPr>
              <a:t>⌋ ≤ </a:t>
            </a:r>
            <a:r>
              <a:rPr lang="en-US" sz="1800" dirty="0">
                <a:solidFill>
                  <a:srgbClr val="FF0000"/>
                </a:solidFill>
              </a:rPr>
              <a:t>h</a:t>
            </a:r>
            <a:r>
              <a:rPr lang="en-US" sz="1800" dirty="0">
                <a:solidFill>
                  <a:schemeClr val="bg1"/>
                </a:solidFill>
              </a:rPr>
              <a:t> ≤ </a:t>
            </a:r>
            <a:r>
              <a:rPr lang="en-US" sz="1800" dirty="0">
                <a:solidFill>
                  <a:srgbClr val="FFFF00"/>
                </a:solidFill>
              </a:rPr>
              <a:t>n</a:t>
            </a:r>
            <a:r>
              <a:rPr lang="en-US" sz="1800" dirty="0">
                <a:solidFill>
                  <a:schemeClr val="bg1"/>
                </a:solidFill>
              </a:rPr>
              <a:t> - 1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FD106E0C-3441-0D62-1687-77589C819747}"/>
              </a:ext>
            </a:extLst>
          </p:cNvPr>
          <p:cNvCxnSpPr>
            <a:cxnSpLocks/>
            <a:stCxn id="103" idx="2"/>
          </p:cNvCxnSpPr>
          <p:nvPr/>
        </p:nvCxnSpPr>
        <p:spPr>
          <a:xfrm rot="16200000" flipH="1">
            <a:off x="5107034" y="1195412"/>
            <a:ext cx="335367" cy="680136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70A49C7-6B47-D017-8ED7-128216843CFF}"/>
              </a:ext>
            </a:extLst>
          </p:cNvPr>
          <p:cNvSpPr txBox="1"/>
          <p:nvPr/>
        </p:nvSpPr>
        <p:spPr>
          <a:xfrm>
            <a:off x="4669438" y="1060020"/>
            <a:ext cx="530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AVL </a:t>
            </a:r>
          </a:p>
        </p:txBody>
      </p:sp>
      <p:sp>
        <p:nvSpPr>
          <p:cNvPr id="106" name="Rectangle: Diagonal Corners Rounded 105">
            <a:extLst>
              <a:ext uri="{FF2B5EF4-FFF2-40B4-BE49-F238E27FC236}">
                <a16:creationId xmlns:a16="http://schemas.microsoft.com/office/drawing/2014/main" id="{6F658F23-9A6F-891C-0FC6-BC19C98FDC54}"/>
              </a:ext>
            </a:extLst>
          </p:cNvPr>
          <p:cNvSpPr/>
          <p:nvPr/>
        </p:nvSpPr>
        <p:spPr>
          <a:xfrm>
            <a:off x="6569596" y="252761"/>
            <a:ext cx="2061448" cy="594377"/>
          </a:xfrm>
          <a:prstGeom prst="round2Diag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26" grpId="0" animBg="1"/>
      <p:bldP spid="27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9" grpId="0"/>
      <p:bldP spid="65" grpId="0"/>
      <p:bldP spid="69" grpId="0"/>
      <p:bldP spid="73" grpId="0"/>
      <p:bldP spid="75" grpId="0"/>
      <p:bldP spid="85" grpId="0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9411-9A50-F5A4-8BA6-CA482F84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1D54B-7AF6-51A5-4747-23FC7A31F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25" y="1203425"/>
            <a:ext cx="7717500" cy="1153199"/>
          </a:xfrm>
        </p:spPr>
        <p:txBody>
          <a:bodyPr/>
          <a:lstStyle/>
          <a:p>
            <a:pPr marL="165100" indent="0">
              <a:buNone/>
            </a:pPr>
            <a:r>
              <a:rPr lang="en-US" sz="1800" b="0" dirty="0">
                <a:solidFill>
                  <a:srgbClr val="FFFFFF"/>
                </a:solidFill>
                <a:effectLst/>
                <a:latin typeface="+mj-lt"/>
              </a:rPr>
              <a:t>An </a:t>
            </a:r>
            <a:r>
              <a:rPr lang="en-US" sz="1800" b="1" dirty="0">
                <a:solidFill>
                  <a:srgbClr val="FFFFFF"/>
                </a:solidFill>
                <a:effectLst/>
                <a:latin typeface="+mj-lt"/>
              </a:rPr>
              <a:t>AVL tree</a:t>
            </a:r>
            <a:r>
              <a:rPr lang="en-US" sz="1800" b="0" dirty="0">
                <a:solidFill>
                  <a:srgbClr val="FFFFFF"/>
                </a:solidFill>
                <a:effectLst/>
                <a:latin typeface="+mj-lt"/>
              </a:rPr>
              <a:t> defined as a self-balancing </a:t>
            </a:r>
            <a:r>
              <a:rPr lang="en-US" sz="1800" dirty="0">
                <a:effectLst/>
                <a:latin typeface="+mj-lt"/>
              </a:rPr>
              <a:t>Binary Search Tree</a:t>
            </a:r>
            <a:r>
              <a:rPr lang="en-US" sz="180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1800" b="0" dirty="0">
                <a:solidFill>
                  <a:srgbClr val="FFFFFF"/>
                </a:solidFill>
                <a:effectLst/>
                <a:latin typeface="+mj-lt"/>
              </a:rPr>
              <a:t>(BST) where the difference between heights of left and right subtrees </a:t>
            </a:r>
            <a:r>
              <a:rPr lang="en-US" sz="1800" b="1" dirty="0">
                <a:solidFill>
                  <a:srgbClr val="92D050"/>
                </a:solidFill>
                <a:effectLst/>
                <a:latin typeface="+mj-lt"/>
              </a:rPr>
              <a:t>for any node cannot be more than one</a:t>
            </a:r>
            <a:r>
              <a:rPr lang="en-US" sz="1800" b="0" dirty="0">
                <a:solidFill>
                  <a:srgbClr val="92D050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BAB1B0-FCF7-91D9-AD12-39D50FDDC933}"/>
              </a:ext>
            </a:extLst>
          </p:cNvPr>
          <p:cNvSpPr txBox="1">
            <a:spLocks/>
          </p:cNvSpPr>
          <p:nvPr/>
        </p:nvSpPr>
        <p:spPr>
          <a:xfrm>
            <a:off x="667500" y="2844869"/>
            <a:ext cx="3014484" cy="48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65100" indent="0">
              <a:buNone/>
            </a:pPr>
            <a:r>
              <a:rPr lang="en-US" sz="1800" b="1" dirty="0">
                <a:latin typeface="+mj-lt"/>
              </a:rPr>
              <a:t>Self-balancing how? </a:t>
            </a:r>
          </a:p>
          <a:p>
            <a:pPr marL="165100" indent="0">
              <a:buNone/>
            </a:pPr>
            <a:br>
              <a:rPr lang="en-US" sz="1800" dirty="0">
                <a:effectLst/>
                <a:latin typeface="+mj-lt"/>
              </a:rPr>
            </a:br>
            <a:endParaRPr lang="en-US" sz="1800" dirty="0"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5C01CA-17E1-2F62-CF27-D2E4FB4F5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95" y="2941969"/>
            <a:ext cx="302895" cy="30289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951D20D-AE58-3CF4-F19E-4B33B8C176A6}"/>
              </a:ext>
            </a:extLst>
          </p:cNvPr>
          <p:cNvSpPr txBox="1">
            <a:spLocks/>
          </p:cNvSpPr>
          <p:nvPr/>
        </p:nvSpPr>
        <p:spPr>
          <a:xfrm>
            <a:off x="667500" y="3450901"/>
            <a:ext cx="7717500" cy="115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65100" indent="0">
              <a:buNone/>
            </a:pPr>
            <a:r>
              <a:rPr lang="en-US" sz="1800" b="1" dirty="0">
                <a:latin typeface="+mj-lt"/>
              </a:rPr>
              <a:t>- Balance Factor:</a:t>
            </a:r>
            <a:endParaRPr lang="en-US" sz="1800" dirty="0">
              <a:latin typeface="+mj-lt"/>
            </a:endParaRPr>
          </a:p>
          <a:p>
            <a:pPr marL="165100" indent="0">
              <a:buNone/>
            </a:pPr>
            <a:r>
              <a:rPr lang="en-US" sz="1800" dirty="0">
                <a:latin typeface="+mj-lt"/>
              </a:rPr>
              <a:t>The difference between the heights of the left subtree and the right subtree for any node is known as the </a:t>
            </a:r>
            <a:r>
              <a:rPr lang="en-US" sz="1800" b="1" dirty="0">
                <a:solidFill>
                  <a:srgbClr val="92D050"/>
                </a:solidFill>
                <a:latin typeface="+mj-lt"/>
              </a:rPr>
              <a:t>balance factor</a:t>
            </a:r>
            <a:r>
              <a:rPr lang="en-US" sz="1800" dirty="0">
                <a:latin typeface="+mj-lt"/>
              </a:rPr>
              <a:t> of the node.</a:t>
            </a:r>
            <a:endParaRPr lang="en-US" sz="1800" dirty="0"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1D187-530F-0B36-4015-734B88606E9A}"/>
              </a:ext>
            </a:extLst>
          </p:cNvPr>
          <p:cNvSpPr txBox="1"/>
          <p:nvPr/>
        </p:nvSpPr>
        <p:spPr>
          <a:xfrm>
            <a:off x="5236992" y="2272407"/>
            <a:ext cx="226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Search, Insert, Delete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9F87FA-D8C6-2013-4703-83E6849F0B3A}"/>
              </a:ext>
            </a:extLst>
          </p:cNvPr>
          <p:cNvSpPr txBox="1"/>
          <p:nvPr/>
        </p:nvSpPr>
        <p:spPr>
          <a:xfrm>
            <a:off x="6490010" y="2960752"/>
            <a:ext cx="1894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Big-Oh = O(log </a:t>
            </a:r>
            <a:r>
              <a:rPr lang="en-US" sz="1600" dirty="0">
                <a:solidFill>
                  <a:srgbClr val="FFFF00"/>
                </a:solidFill>
              </a:rPr>
              <a:t>n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255D054F-A60D-AD46-165A-5D4170EE524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16200000" flipH="1">
            <a:off x="6729041" y="2252287"/>
            <a:ext cx="349791" cy="1067138"/>
          </a:xfrm>
          <a:prstGeom prst="curved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C49A63-A48B-C6F3-384F-76620FF46DDC}"/>
              </a:ext>
            </a:extLst>
          </p:cNvPr>
          <p:cNvSpPr txBox="1"/>
          <p:nvPr/>
        </p:nvSpPr>
        <p:spPr>
          <a:xfrm>
            <a:off x="5044411" y="4434823"/>
            <a:ext cx="1502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{-1, 0, +1}</a:t>
            </a:r>
          </a:p>
        </p:txBody>
      </p:sp>
    </p:spTree>
    <p:extLst>
      <p:ext uri="{BB962C8B-B14F-4D97-AF65-F5344CB8AC3E}">
        <p14:creationId xmlns:p14="http://schemas.microsoft.com/office/powerpoint/2010/main" val="41815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" grpId="0" build="p"/>
      <p:bldP spid="10" grpId="0"/>
      <p:bldP spid="11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D53E2-D83F-12B0-DF52-7843B189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372880D-6009-B2FA-29B1-CAAC36CCA81B}"/>
              </a:ext>
            </a:extLst>
          </p:cNvPr>
          <p:cNvSpPr/>
          <p:nvPr/>
        </p:nvSpPr>
        <p:spPr>
          <a:xfrm>
            <a:off x="2058473" y="1712076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572E069-ED9F-6FF3-98E8-23E190FD419D}"/>
              </a:ext>
            </a:extLst>
          </p:cNvPr>
          <p:cNvSpPr/>
          <p:nvPr/>
        </p:nvSpPr>
        <p:spPr>
          <a:xfrm>
            <a:off x="1581902" y="252611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33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F83B54-B4AE-6008-D579-76B992D0891A}"/>
              </a:ext>
            </a:extLst>
          </p:cNvPr>
          <p:cNvSpPr/>
          <p:nvPr/>
        </p:nvSpPr>
        <p:spPr>
          <a:xfrm>
            <a:off x="2535044" y="252611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8E0DBF-1493-53C1-1FE5-BB140F0842C6}"/>
              </a:ext>
            </a:extLst>
          </p:cNvPr>
          <p:cNvSpPr/>
          <p:nvPr/>
        </p:nvSpPr>
        <p:spPr>
          <a:xfrm>
            <a:off x="1105331" y="334015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170AA8-FD09-3FB8-C175-856E300934EC}"/>
              </a:ext>
            </a:extLst>
          </p:cNvPr>
          <p:cNvSpPr/>
          <p:nvPr/>
        </p:nvSpPr>
        <p:spPr>
          <a:xfrm>
            <a:off x="2293337" y="334015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2BADF3-BF8D-6DDE-39C2-D785DFFA41DD}"/>
              </a:ext>
            </a:extLst>
          </p:cNvPr>
          <p:cNvSpPr/>
          <p:nvPr/>
        </p:nvSpPr>
        <p:spPr>
          <a:xfrm>
            <a:off x="2832802" y="404306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E15DD7-35A8-7F1B-2BED-0DC3B116A446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 flipH="1">
            <a:off x="1820188" y="2103588"/>
            <a:ext cx="308077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6F6CE4-2CC9-C62A-6E06-CAA3F07FB7C2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H="1">
            <a:off x="1343617" y="2917627"/>
            <a:ext cx="308077" cy="4225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8A1D3A-D6A6-A495-8C7F-BE1BD9E6F365}"/>
              </a:ext>
            </a:extLst>
          </p:cNvPr>
          <p:cNvCxnSpPr>
            <a:cxnSpLocks/>
            <a:stCxn id="2" idx="5"/>
            <a:endCxn id="4" idx="0"/>
          </p:cNvCxnSpPr>
          <p:nvPr/>
        </p:nvCxnSpPr>
        <p:spPr>
          <a:xfrm>
            <a:off x="2465252" y="2103588"/>
            <a:ext cx="308078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673C13-EA6A-E3FB-4601-7EB33AE1405A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531623" y="2984800"/>
            <a:ext cx="241707" cy="35535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036FC3-3193-488A-E0D9-043F1799EC22}"/>
              </a:ext>
            </a:extLst>
          </p:cNvPr>
          <p:cNvCxnSpPr>
            <a:cxnSpLocks/>
            <a:stCxn id="6" idx="5"/>
            <a:endCxn id="7" idx="0"/>
          </p:cNvCxnSpPr>
          <p:nvPr/>
        </p:nvCxnSpPr>
        <p:spPr>
          <a:xfrm>
            <a:off x="2700116" y="3731664"/>
            <a:ext cx="370972" cy="311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D0CB9C8-2B9C-D552-67E3-AB1BFEB38575}"/>
              </a:ext>
            </a:extLst>
          </p:cNvPr>
          <p:cNvSpPr/>
          <p:nvPr/>
        </p:nvSpPr>
        <p:spPr>
          <a:xfrm>
            <a:off x="6608955" y="194997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83A35D-494F-E632-862B-EB8EA72F9BE3}"/>
              </a:ext>
            </a:extLst>
          </p:cNvPr>
          <p:cNvSpPr/>
          <p:nvPr/>
        </p:nvSpPr>
        <p:spPr>
          <a:xfrm>
            <a:off x="5713486" y="276401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33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98270E5-5587-A17D-771B-CAAEDA572644}"/>
              </a:ext>
            </a:extLst>
          </p:cNvPr>
          <p:cNvSpPr/>
          <p:nvPr/>
        </p:nvSpPr>
        <p:spPr>
          <a:xfrm>
            <a:off x="7948020" y="2764012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60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E9D59F-21D2-4BAC-AEE6-A8B4F3F12DA3}"/>
              </a:ext>
            </a:extLst>
          </p:cNvPr>
          <p:cNvSpPr/>
          <p:nvPr/>
        </p:nvSpPr>
        <p:spPr>
          <a:xfrm>
            <a:off x="5064068" y="3669759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B83B6F-28DD-871C-15B3-99B45024ED18}"/>
              </a:ext>
            </a:extLst>
          </p:cNvPr>
          <p:cNvSpPr/>
          <p:nvPr/>
        </p:nvSpPr>
        <p:spPr>
          <a:xfrm>
            <a:off x="7562098" y="3669757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55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9B7853-AD21-4955-B89C-C36F58DC7114}"/>
              </a:ext>
            </a:extLst>
          </p:cNvPr>
          <p:cNvSpPr/>
          <p:nvPr/>
        </p:nvSpPr>
        <p:spPr>
          <a:xfrm>
            <a:off x="6269174" y="366975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40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C6F09F-646A-CCBA-EF80-576920235C23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5951772" y="2341486"/>
            <a:ext cx="726975" cy="42252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8330E4-AE63-56F9-F71C-C694ACE12753}"/>
              </a:ext>
            </a:extLst>
          </p:cNvPr>
          <p:cNvCxnSpPr>
            <a:cxnSpLocks/>
            <a:stCxn id="31" idx="3"/>
            <a:endCxn id="33" idx="0"/>
          </p:cNvCxnSpPr>
          <p:nvPr/>
        </p:nvCxnSpPr>
        <p:spPr>
          <a:xfrm flipH="1">
            <a:off x="5302354" y="3155525"/>
            <a:ext cx="480924" cy="5142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153B2E-9CB6-8566-C1CA-B26508664457}"/>
              </a:ext>
            </a:extLst>
          </p:cNvPr>
          <p:cNvCxnSpPr>
            <a:cxnSpLocks/>
            <a:stCxn id="30" idx="5"/>
            <a:endCxn id="32" idx="0"/>
          </p:cNvCxnSpPr>
          <p:nvPr/>
        </p:nvCxnSpPr>
        <p:spPr>
          <a:xfrm>
            <a:off x="7015734" y="2341486"/>
            <a:ext cx="1170572" cy="4225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7E4031-6E8E-0A11-D1EE-C04CF604D8A3}"/>
              </a:ext>
            </a:extLst>
          </p:cNvPr>
          <p:cNvCxnSpPr>
            <a:cxnSpLocks/>
            <a:stCxn id="31" idx="5"/>
            <a:endCxn id="35" idx="0"/>
          </p:cNvCxnSpPr>
          <p:nvPr/>
        </p:nvCxnSpPr>
        <p:spPr>
          <a:xfrm>
            <a:off x="6120265" y="3155525"/>
            <a:ext cx="387195" cy="51423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978A81D-3828-2747-BEAE-7770D682DE22}"/>
              </a:ext>
            </a:extLst>
          </p:cNvPr>
          <p:cNvCxnSpPr>
            <a:cxnSpLocks/>
            <a:stCxn id="32" idx="4"/>
            <a:endCxn id="34" idx="0"/>
          </p:cNvCxnSpPr>
          <p:nvPr/>
        </p:nvCxnSpPr>
        <p:spPr>
          <a:xfrm flipH="1">
            <a:off x="7800384" y="3222697"/>
            <a:ext cx="385922" cy="4470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7434655-DA99-D672-C620-633A0BDCA0F2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867129" y="2149812"/>
            <a:ext cx="193578" cy="785022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3AA9FB4-08C1-1BD7-E032-AA03A5A496D2}"/>
              </a:ext>
            </a:extLst>
          </p:cNvPr>
          <p:cNvSpPr txBox="1"/>
          <p:nvPr/>
        </p:nvSpPr>
        <p:spPr>
          <a:xfrm>
            <a:off x="306196" y="2137757"/>
            <a:ext cx="530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BST </a:t>
            </a:r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9E9E1003-67C0-1E33-9E67-5EEA5939AEBF}"/>
              </a:ext>
            </a:extLst>
          </p:cNvPr>
          <p:cNvCxnSpPr>
            <a:cxnSpLocks/>
            <a:stCxn id="103" idx="2"/>
          </p:cNvCxnSpPr>
          <p:nvPr/>
        </p:nvCxnSpPr>
        <p:spPr>
          <a:xfrm rot="16200000" flipH="1">
            <a:off x="5107034" y="2102373"/>
            <a:ext cx="335367" cy="680136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E14CEFB-85D6-39A8-9F93-A0AFA22A0E12}"/>
              </a:ext>
            </a:extLst>
          </p:cNvPr>
          <p:cNvSpPr txBox="1"/>
          <p:nvPr/>
        </p:nvSpPr>
        <p:spPr>
          <a:xfrm>
            <a:off x="4669438" y="1966981"/>
            <a:ext cx="530421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77BD1-BEAA-5BD6-ED18-B559E1349C12}"/>
              </a:ext>
            </a:extLst>
          </p:cNvPr>
          <p:cNvSpPr txBox="1"/>
          <p:nvPr/>
        </p:nvSpPr>
        <p:spPr>
          <a:xfrm>
            <a:off x="3244534" y="374090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7017D-AC3F-A969-6AFD-380438D56C87}"/>
              </a:ext>
            </a:extLst>
          </p:cNvPr>
          <p:cNvSpPr txBox="1"/>
          <p:nvPr/>
        </p:nvSpPr>
        <p:spPr>
          <a:xfrm>
            <a:off x="2784666" y="3207035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D6171-DAF9-AA6F-18F1-DED7E0CB703D}"/>
              </a:ext>
            </a:extLst>
          </p:cNvPr>
          <p:cNvSpPr txBox="1"/>
          <p:nvPr/>
        </p:nvSpPr>
        <p:spPr>
          <a:xfrm>
            <a:off x="2896738" y="2197875"/>
            <a:ext cx="370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3F0D-05D1-196E-F5AB-BE968C54E6EE}"/>
              </a:ext>
            </a:extLst>
          </p:cNvPr>
          <p:cNvSpPr txBox="1"/>
          <p:nvPr/>
        </p:nvSpPr>
        <p:spPr>
          <a:xfrm>
            <a:off x="1274927" y="2197875"/>
            <a:ext cx="370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C3B44-7EC3-632E-A691-E9FB5297785B}"/>
              </a:ext>
            </a:extLst>
          </p:cNvPr>
          <p:cNvSpPr txBox="1"/>
          <p:nvPr/>
        </p:nvSpPr>
        <p:spPr>
          <a:xfrm>
            <a:off x="807866" y="3093305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61270-3101-A173-7AD4-C7530D0564DE}"/>
              </a:ext>
            </a:extLst>
          </p:cNvPr>
          <p:cNvSpPr txBox="1"/>
          <p:nvPr/>
        </p:nvSpPr>
        <p:spPr>
          <a:xfrm>
            <a:off x="2128265" y="1270147"/>
            <a:ext cx="4765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+1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971AB2-C0C8-8BB7-45BA-881F05184FF4}"/>
              </a:ext>
            </a:extLst>
          </p:cNvPr>
          <p:cNvSpPr/>
          <p:nvPr/>
        </p:nvSpPr>
        <p:spPr>
          <a:xfrm>
            <a:off x="2896940" y="2179161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7EF1A-7703-F5FA-E77D-CF4B2F0BD90A}"/>
              </a:ext>
            </a:extLst>
          </p:cNvPr>
          <p:cNvSpPr txBox="1"/>
          <p:nvPr/>
        </p:nvSpPr>
        <p:spPr>
          <a:xfrm>
            <a:off x="3309373" y="466553"/>
            <a:ext cx="683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BF =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7641D-4615-6C7A-DE22-97B418367C77}"/>
              </a:ext>
            </a:extLst>
          </p:cNvPr>
          <p:cNvSpPr txBox="1"/>
          <p:nvPr/>
        </p:nvSpPr>
        <p:spPr>
          <a:xfrm>
            <a:off x="8044387" y="3571627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93DFB2-FE27-2614-B2DD-12370159607A}"/>
              </a:ext>
            </a:extLst>
          </p:cNvPr>
          <p:cNvSpPr txBox="1"/>
          <p:nvPr/>
        </p:nvSpPr>
        <p:spPr>
          <a:xfrm>
            <a:off x="8299859" y="2415082"/>
            <a:ext cx="389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5FB905-2FA0-31CB-A786-561D20246773}"/>
              </a:ext>
            </a:extLst>
          </p:cNvPr>
          <p:cNvSpPr txBox="1"/>
          <p:nvPr/>
        </p:nvSpPr>
        <p:spPr>
          <a:xfrm>
            <a:off x="6718268" y="1491289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FF6EF-521D-9FF6-07A8-822DF1BAC1F5}"/>
              </a:ext>
            </a:extLst>
          </p:cNvPr>
          <p:cNvSpPr txBox="1"/>
          <p:nvPr/>
        </p:nvSpPr>
        <p:spPr>
          <a:xfrm>
            <a:off x="4731670" y="3446227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80FD87-C056-6559-4BE0-FD34A9890A3B}"/>
              </a:ext>
            </a:extLst>
          </p:cNvPr>
          <p:cNvSpPr txBox="1"/>
          <p:nvPr/>
        </p:nvSpPr>
        <p:spPr>
          <a:xfrm>
            <a:off x="6685275" y="340235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30B589-CB91-DC57-7FC7-6A0718F1316F}"/>
              </a:ext>
            </a:extLst>
          </p:cNvPr>
          <p:cNvSpPr txBox="1"/>
          <p:nvPr/>
        </p:nvSpPr>
        <p:spPr>
          <a:xfrm>
            <a:off x="5783278" y="2344837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D4BC3B3C-6BAC-2A21-046F-B285E2E113DC}"/>
              </a:ext>
            </a:extLst>
          </p:cNvPr>
          <p:cNvSpPr/>
          <p:nvPr/>
        </p:nvSpPr>
        <p:spPr>
          <a:xfrm>
            <a:off x="3920270" y="307499"/>
            <a:ext cx="232910" cy="656662"/>
          </a:xfrm>
          <a:prstGeom prst="leftBrace">
            <a:avLst/>
          </a:prstGeom>
          <a:noFill/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B4A99-AAC9-B527-F917-5C7D4AC190B9}"/>
              </a:ext>
            </a:extLst>
          </p:cNvPr>
          <p:cNvSpPr txBox="1"/>
          <p:nvPr/>
        </p:nvSpPr>
        <p:spPr>
          <a:xfrm>
            <a:off x="4249318" y="84860"/>
            <a:ext cx="5304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AD038-22B8-B57F-40FC-25F87DFE0D49}"/>
              </a:ext>
            </a:extLst>
          </p:cNvPr>
          <p:cNvSpPr txBox="1"/>
          <p:nvPr/>
        </p:nvSpPr>
        <p:spPr>
          <a:xfrm>
            <a:off x="4259225" y="884684"/>
            <a:ext cx="370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-1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6ACE70-D29C-B625-6A11-EDF413F9EDB9}"/>
              </a:ext>
            </a:extLst>
          </p:cNvPr>
          <p:cNvSpPr txBox="1"/>
          <p:nvPr/>
        </p:nvSpPr>
        <p:spPr>
          <a:xfrm>
            <a:off x="4300741" y="484772"/>
            <a:ext cx="28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674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85" grpId="0"/>
      <p:bldP spid="103" grpId="0"/>
      <p:bldP spid="9" grpId="0"/>
      <p:bldP spid="10" grpId="0"/>
      <p:bldP spid="11" grpId="0"/>
      <p:bldP spid="13" grpId="0"/>
      <p:bldP spid="16" grpId="0"/>
      <p:bldP spid="17" grpId="0"/>
      <p:bldP spid="18" grpId="0" animBg="1"/>
      <p:bldP spid="21" grpId="0"/>
      <p:bldP spid="23" grpId="0"/>
      <p:bldP spid="24" grpId="0"/>
      <p:bldP spid="25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E49F-9D35-300F-BE0F-2264B27D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0" y="539400"/>
            <a:ext cx="3265163" cy="546000"/>
          </a:xfrm>
        </p:spPr>
        <p:txBody>
          <a:bodyPr/>
          <a:lstStyle/>
          <a:p>
            <a:r>
              <a:rPr lang="en-US" dirty="0"/>
              <a:t>Self-balancing how?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DEACC-E6A9-E412-157C-897451334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5100" indent="0">
              <a:buNone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+mj-lt"/>
              </a:rPr>
              <a:t>An AVL tree may </a:t>
            </a:r>
            <a:r>
              <a:rPr lang="en-US" sz="1800" b="0" u="sng" dirty="0">
                <a:solidFill>
                  <a:srgbClr val="FFFFFF"/>
                </a:solidFill>
                <a:effectLst/>
                <a:latin typeface="+mj-lt"/>
              </a:rPr>
              <a:t>rotate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+mj-lt"/>
              </a:rPr>
              <a:t> in one of the following four ways to keep itself balanced:</a:t>
            </a:r>
            <a:endParaRPr lang="en-US" sz="1800" dirty="0">
              <a:latin typeface="+mj-lt"/>
            </a:endParaRPr>
          </a:p>
          <a:p>
            <a:pPr marL="165100" indent="0">
              <a:buNone/>
            </a:pPr>
            <a:endParaRPr lang="en-US" sz="1800" dirty="0">
              <a:latin typeface="+mj-lt"/>
            </a:endParaRPr>
          </a:p>
          <a:p>
            <a:pPr marL="4508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Left Rotation</a:t>
            </a:r>
          </a:p>
          <a:p>
            <a:pPr marL="4508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Right Rotation</a:t>
            </a:r>
          </a:p>
          <a:p>
            <a:pPr marL="4508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Left-Right Rotation</a:t>
            </a:r>
          </a:p>
          <a:p>
            <a:pPr marL="4508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Right-Left Rotation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FFD6F-E5D3-4D61-5B39-9820A5C1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663" y="642839"/>
            <a:ext cx="378241" cy="3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7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6AC10-6B5F-A3D5-C75A-ACD7A70B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E36-7F0E-6B96-22D2-17E597CD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01" y="539400"/>
            <a:ext cx="2588656" cy="546000"/>
          </a:xfrm>
        </p:spPr>
        <p:txBody>
          <a:bodyPr/>
          <a:lstStyle/>
          <a:p>
            <a:r>
              <a:rPr lang="en-US" dirty="0"/>
              <a:t>Left Rotation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41237FD-DB99-D194-3852-86E0D8C8C5CA}"/>
              </a:ext>
            </a:extLst>
          </p:cNvPr>
          <p:cNvSpPr/>
          <p:nvPr/>
        </p:nvSpPr>
        <p:spPr>
          <a:xfrm>
            <a:off x="807963" y="211191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AF3A7A-E112-24CD-2A9F-1F56C5C1E176}"/>
              </a:ext>
            </a:extLst>
          </p:cNvPr>
          <p:cNvSpPr/>
          <p:nvPr/>
        </p:nvSpPr>
        <p:spPr>
          <a:xfrm>
            <a:off x="1484565" y="301294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25C380-A240-3221-F399-C13D69F2BE55}"/>
              </a:ext>
            </a:extLst>
          </p:cNvPr>
          <p:cNvSpPr/>
          <p:nvPr/>
        </p:nvSpPr>
        <p:spPr>
          <a:xfrm>
            <a:off x="2117594" y="384657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5C0743-A882-0091-78E9-0294AE5BE8E5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214742" y="2503426"/>
            <a:ext cx="339615" cy="576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064BB9-E4B4-0277-5CC3-F36859F59E6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1891344" y="3404460"/>
            <a:ext cx="296042" cy="5092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56373E6-2CB9-3FF0-E1C2-6734AD09630D}"/>
              </a:ext>
            </a:extLst>
          </p:cNvPr>
          <p:cNvSpPr/>
          <p:nvPr/>
        </p:nvSpPr>
        <p:spPr>
          <a:xfrm>
            <a:off x="3406197" y="2111914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364CB80-9D98-510F-3B97-138DECF2FB30}"/>
              </a:ext>
            </a:extLst>
          </p:cNvPr>
          <p:cNvSpPr/>
          <p:nvPr/>
        </p:nvSpPr>
        <p:spPr>
          <a:xfrm>
            <a:off x="4082799" y="301294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C3AE40-F932-877D-680D-30FC2EB5CBF2}"/>
              </a:ext>
            </a:extLst>
          </p:cNvPr>
          <p:cNvSpPr/>
          <p:nvPr/>
        </p:nvSpPr>
        <p:spPr>
          <a:xfrm>
            <a:off x="4715828" y="3846578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FEC504-EB62-1E45-25B0-9D44EC7C6543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3812976" y="2503426"/>
            <a:ext cx="339615" cy="5766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2AA7A2-8C56-EED1-98CD-76C037B3D5FA}"/>
              </a:ext>
            </a:extLst>
          </p:cNvPr>
          <p:cNvCxnSpPr>
            <a:cxnSpLocks/>
            <a:stCxn id="42" idx="5"/>
            <a:endCxn id="43" idx="1"/>
          </p:cNvCxnSpPr>
          <p:nvPr/>
        </p:nvCxnSpPr>
        <p:spPr>
          <a:xfrm>
            <a:off x="4489578" y="3404460"/>
            <a:ext cx="296042" cy="50929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4C3B388-332E-591F-38ED-B19148F0F4A8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86549" y="2318031"/>
            <a:ext cx="738864" cy="606810"/>
          </a:xfrm>
          <a:prstGeom prst="curved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ADCA1C6-C614-ABD3-09AB-02492D3D42D6}"/>
              </a:ext>
            </a:extLst>
          </p:cNvPr>
          <p:cNvSpPr/>
          <p:nvPr/>
        </p:nvSpPr>
        <p:spPr>
          <a:xfrm>
            <a:off x="6473516" y="34054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FF00"/>
                </a:solidFill>
              </a:rPr>
              <a:t>Z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4ECF6B3-16BB-25DC-FA40-DC6447F3123D}"/>
              </a:ext>
            </a:extLst>
          </p:cNvPr>
          <p:cNvSpPr/>
          <p:nvPr/>
        </p:nvSpPr>
        <p:spPr>
          <a:xfrm>
            <a:off x="7014370" y="2252003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B0F0"/>
                </a:solidFill>
              </a:rPr>
              <a:t>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89A9BB6-5DA4-1CCD-83B4-7306BA77A4B0}"/>
              </a:ext>
            </a:extLst>
          </p:cNvPr>
          <p:cNvSpPr/>
          <p:nvPr/>
        </p:nvSpPr>
        <p:spPr>
          <a:xfrm>
            <a:off x="7690203" y="3405465"/>
            <a:ext cx="476571" cy="45868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X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B9437DF-3D0F-2661-0857-ADD110FC023A}"/>
              </a:ext>
            </a:extLst>
          </p:cNvPr>
          <p:cNvCxnSpPr>
            <a:cxnSpLocks/>
            <a:stCxn id="54" idx="0"/>
            <a:endCxn id="55" idx="3"/>
          </p:cNvCxnSpPr>
          <p:nvPr/>
        </p:nvCxnSpPr>
        <p:spPr>
          <a:xfrm flipV="1">
            <a:off x="6711802" y="2643515"/>
            <a:ext cx="37236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6B6AB9-F57B-7434-E4E4-777BA9F352AF}"/>
              </a:ext>
            </a:extLst>
          </p:cNvPr>
          <p:cNvCxnSpPr>
            <a:cxnSpLocks/>
            <a:stCxn id="55" idx="5"/>
            <a:endCxn id="56" idx="0"/>
          </p:cNvCxnSpPr>
          <p:nvPr/>
        </p:nvCxnSpPr>
        <p:spPr>
          <a:xfrm>
            <a:off x="7421149" y="2643515"/>
            <a:ext cx="507340" cy="76195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BD09B292-AFA7-17DC-A1FB-039443988439}"/>
              </a:ext>
            </a:extLst>
          </p:cNvPr>
          <p:cNvSpPr/>
          <p:nvPr/>
        </p:nvSpPr>
        <p:spPr>
          <a:xfrm>
            <a:off x="2686851" y="3177556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570B9E-E5FE-3284-3F76-FC5908A3A9BA}"/>
              </a:ext>
            </a:extLst>
          </p:cNvPr>
          <p:cNvSpPr/>
          <p:nvPr/>
        </p:nvSpPr>
        <p:spPr>
          <a:xfrm>
            <a:off x="5315853" y="3112822"/>
            <a:ext cx="639465" cy="129467"/>
          </a:xfrm>
          <a:prstGeom prst="rightArrow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A13701A-3298-922B-EBD4-D838C594D2E3}"/>
              </a:ext>
            </a:extLst>
          </p:cNvPr>
          <p:cNvSpPr txBox="1"/>
          <p:nvPr/>
        </p:nvSpPr>
        <p:spPr>
          <a:xfrm>
            <a:off x="2285126" y="340446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CB0CE0-9632-9AC1-F015-AC1CB81D5CDE}"/>
              </a:ext>
            </a:extLst>
          </p:cNvPr>
          <p:cNvSpPr txBox="1"/>
          <p:nvPr/>
        </p:nvSpPr>
        <p:spPr>
          <a:xfrm>
            <a:off x="1628775" y="2601355"/>
            <a:ext cx="488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+1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3A6E7A-A646-EB9F-1691-1C3C1DFB4D0E}"/>
              </a:ext>
            </a:extLst>
          </p:cNvPr>
          <p:cNvSpPr txBox="1"/>
          <p:nvPr/>
        </p:nvSpPr>
        <p:spPr>
          <a:xfrm>
            <a:off x="881283" y="1674883"/>
            <a:ext cx="438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2E79EF6-D752-D7D1-3193-6720FF9E9647}"/>
              </a:ext>
            </a:extLst>
          </p:cNvPr>
          <p:cNvSpPr/>
          <p:nvPr/>
        </p:nvSpPr>
        <p:spPr>
          <a:xfrm>
            <a:off x="821940" y="1661326"/>
            <a:ext cx="404796" cy="365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84E934-E863-228E-824E-046C3F0753FA}"/>
              </a:ext>
            </a:extLst>
          </p:cNvPr>
          <p:cNvSpPr txBox="1"/>
          <p:nvPr/>
        </p:nvSpPr>
        <p:spPr>
          <a:xfrm>
            <a:off x="6353491" y="30330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B31F140-E318-FFA7-F4E9-3CC1A0B5DEAF}"/>
              </a:ext>
            </a:extLst>
          </p:cNvPr>
          <p:cNvSpPr txBox="1"/>
          <p:nvPr/>
        </p:nvSpPr>
        <p:spPr>
          <a:xfrm>
            <a:off x="7123683" y="1773360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4E2F42-037D-BCF0-C9A2-7A6C6A8BD08F}"/>
              </a:ext>
            </a:extLst>
          </p:cNvPr>
          <p:cNvSpPr txBox="1"/>
          <p:nvPr/>
        </p:nvSpPr>
        <p:spPr>
          <a:xfrm>
            <a:off x="7978778" y="3033014"/>
            <a:ext cx="257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6557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41" grpId="0" animBg="1"/>
      <p:bldP spid="42" grpId="0" animBg="1"/>
      <p:bldP spid="43" grpId="0" animBg="1"/>
      <p:bldP spid="54" grpId="0" animBg="1"/>
      <p:bldP spid="55" grpId="0" animBg="1"/>
      <p:bldP spid="56" grpId="0" animBg="1"/>
      <p:bldP spid="68" grpId="0" animBg="1"/>
      <p:bldP spid="69" grpId="0" animBg="1"/>
      <p:bldP spid="71" grpId="0"/>
      <p:bldP spid="72" grpId="0"/>
      <p:bldP spid="73" grpId="0"/>
      <p:bldP spid="75" grpId="0" animBg="1"/>
      <p:bldP spid="76" grpId="0"/>
      <p:bldP spid="77" grpId="0"/>
      <p:bldP spid="78" grpId="0"/>
    </p:bldLst>
  </p:timing>
</p:sld>
</file>

<file path=ppt/theme/theme1.xml><?xml version="1.0" encoding="utf-8"?>
<a:theme xmlns:a="http://schemas.openxmlformats.org/drawingml/2006/main" name="Minimalist Green Slides Blue Variant by Slidesgo">
  <a:themeElements>
    <a:clrScheme name="Simple Light">
      <a:dk1>
        <a:srgbClr val="000000"/>
      </a:dk1>
      <a:lt1>
        <a:srgbClr val="FFFFFF"/>
      </a:lt1>
      <a:dk2>
        <a:srgbClr val="454D52"/>
      </a:dk2>
      <a:lt2>
        <a:srgbClr val="7C8A99"/>
      </a:lt2>
      <a:accent1>
        <a:srgbClr val="161922"/>
      </a:accent1>
      <a:accent2>
        <a:srgbClr val="FFFFFF"/>
      </a:accent2>
      <a:accent3>
        <a:srgbClr val="454D52"/>
      </a:accent3>
      <a:accent4>
        <a:srgbClr val="7C8A99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1070</Words>
  <Application>Microsoft Office PowerPoint</Application>
  <PresentationFormat>On-screen Show (16:9)</PresentationFormat>
  <Paragraphs>204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 Condensed Light</vt:lpstr>
      <vt:lpstr>Montserrat</vt:lpstr>
      <vt:lpstr>Playfair Display</vt:lpstr>
      <vt:lpstr>Arial</vt:lpstr>
      <vt:lpstr>Minimalist Green Slides Blue Variant by Slidesgo</vt:lpstr>
      <vt:lpstr>PowerPoint Presentation</vt:lpstr>
      <vt:lpstr>Reminder</vt:lpstr>
      <vt:lpstr>Reminder</vt:lpstr>
      <vt:lpstr>PowerPoint Presentation</vt:lpstr>
      <vt:lpstr>PowerPoint Presentation</vt:lpstr>
      <vt:lpstr>AVL Tree</vt:lpstr>
      <vt:lpstr>PowerPoint Presentation</vt:lpstr>
      <vt:lpstr>Self-balancing how?</vt:lpstr>
      <vt:lpstr>Left Rotation </vt:lpstr>
      <vt:lpstr>Right Rotation </vt:lpstr>
      <vt:lpstr>Left-Right Rotation </vt:lpstr>
      <vt:lpstr>Right-Left Rotation </vt:lpstr>
      <vt:lpstr>Insertion in an AVL Tree</vt:lpstr>
      <vt:lpstr>Left Left Case</vt:lpstr>
      <vt:lpstr>Left Right Case</vt:lpstr>
      <vt:lpstr>Right Right Case</vt:lpstr>
      <vt:lpstr>Right Left Case</vt:lpstr>
      <vt:lpstr>Practice</vt:lpstr>
      <vt:lpstr>Deletion in an AVL Tree</vt:lpstr>
      <vt:lpstr>Notes !!</vt:lpstr>
      <vt:lpstr>Practice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ERFAN</dc:creator>
  <cp:lastModifiedBy>ERFAN R</cp:lastModifiedBy>
  <cp:revision>78</cp:revision>
  <dcterms:modified xsi:type="dcterms:W3CDTF">2024-12-19T01:11:05Z</dcterms:modified>
</cp:coreProperties>
</file>