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5"/>
  </p:notesMasterIdLst>
  <p:handoutMasterIdLst>
    <p:handoutMasterId r:id="rId16"/>
  </p:handoutMasterIdLst>
  <p:sldIdLst>
    <p:sldId id="298" r:id="rId5"/>
    <p:sldId id="299" r:id="rId6"/>
    <p:sldId id="304" r:id="rId7"/>
    <p:sldId id="307" r:id="rId8"/>
    <p:sldId id="308" r:id="rId9"/>
    <p:sldId id="313" r:id="rId10"/>
    <p:sldId id="314" r:id="rId11"/>
    <p:sldId id="310" r:id="rId12"/>
    <p:sldId id="311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98"/>
            <p14:sldId id="299"/>
            <p14:sldId id="304"/>
            <p14:sldId id="307"/>
            <p14:sldId id="308"/>
            <p14:sldId id="313"/>
            <p14:sldId id="314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97" d="100"/>
          <a:sy n="97" d="100"/>
        </p:scale>
        <p:origin x="29" y="23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pPr algn="r"/>
          <a:r>
            <a:rPr lang="fa-IR" dirty="0" smtClean="0">
              <a:solidFill>
                <a:schemeClr val="accent1">
                  <a:lumMod val="50000"/>
                </a:schemeClr>
              </a:solidFill>
            </a:rPr>
            <a:t>گروه های عاملی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/>
      <dgm:spPr/>
      <dgm:t>
        <a:bodyPr/>
        <a:lstStyle/>
        <a:p>
          <a:pPr algn="r"/>
          <a:r>
            <a:rPr lang="fa-IR" dirty="0" smtClean="0">
              <a:solidFill>
                <a:schemeClr val="accent1">
                  <a:lumMod val="50000"/>
                </a:schemeClr>
              </a:solidFill>
            </a:rPr>
            <a:t>ارزش سوختی مواد غذایی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22625139-F93A-4F3F-A7AA-4923A01AEDF3}">
      <dgm:prSet/>
      <dgm:spPr/>
      <dgm:t>
        <a:bodyPr/>
        <a:lstStyle/>
        <a:p>
          <a:pPr algn="r"/>
          <a:r>
            <a:rPr lang="fa-IR" dirty="0" smtClean="0">
              <a:solidFill>
                <a:schemeClr val="accent1">
                  <a:lumMod val="50000"/>
                </a:schemeClr>
              </a:solidFill>
            </a:rPr>
            <a:t>آنتالپی سوختن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/>
      <dgm:spPr/>
      <dgm:t>
        <a:bodyPr/>
        <a:lstStyle/>
        <a:p>
          <a:endParaRPr lang="en-US"/>
        </a:p>
      </dgm:t>
    </dgm:pt>
    <dgm:pt modelId="{140952D0-0E1D-4F48-9F16-53581487CFA0}">
      <dgm:prSet/>
      <dgm:spPr/>
      <dgm:t>
        <a:bodyPr/>
        <a:lstStyle/>
        <a:p>
          <a:pPr algn="r"/>
          <a:r>
            <a:rPr lang="fa-IR" dirty="0" smtClean="0">
              <a:solidFill>
                <a:schemeClr val="accent1">
                  <a:lumMod val="50000"/>
                </a:schemeClr>
              </a:solidFill>
            </a:rPr>
            <a:t>قانون هس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/>
      <dgm:spPr/>
      <dgm:t>
        <a:bodyPr/>
        <a:lstStyle/>
        <a:p>
          <a:endParaRPr lang="en-US"/>
        </a:p>
      </dgm:t>
    </dgm:pt>
    <dgm:pt modelId="{C2F8C7F7-44C4-414A-BCCD-56E91DD0A777}">
      <dgm:prSet/>
      <dgm:spPr/>
      <dgm:t>
        <a:bodyPr/>
        <a:lstStyle/>
        <a:p>
          <a:pPr algn="r"/>
          <a:r>
            <a:rPr lang="fa-IR" dirty="0" smtClean="0">
              <a:solidFill>
                <a:schemeClr val="accent1">
                  <a:lumMod val="50000"/>
                </a:schemeClr>
              </a:solidFill>
            </a:rPr>
            <a:t>سینتیک شیمیایی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5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5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16EE3B-7F4A-42C5-A09F-919C1401C4BC}" type="pres">
      <dgm:prSet presAssocID="{6BD5265A-8333-420D-BDB2-65F10B3EBD76}" presName="sibTrans" presStyleCnt="0"/>
      <dgm:spPr/>
    </dgm:pt>
    <dgm:pt modelId="{815AA52A-6D18-4177-AE6D-E0559FAFDE78}" type="pres">
      <dgm:prSet presAssocID="{22625139-F93A-4F3F-A7AA-4923A01AEDF3}" presName="compNode" presStyleCnt="0"/>
      <dgm:spPr/>
    </dgm:pt>
    <dgm:pt modelId="{A8176E5D-B119-4234-91AB-EFE9C2CF80B7}" type="pres">
      <dgm:prSet presAssocID="{22625139-F93A-4F3F-A7AA-4923A01AEDF3}" presName="bgRect" presStyleLbl="bgShp" presStyleIdx="2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DB85AE0A-C466-4604-9C2E-87F8EA52DD0F}" type="pres">
      <dgm:prSet presAssocID="{22625139-F93A-4F3F-A7AA-4923A01AEDF3}" presName="iconRect" presStyleLbl="node1" presStyleIdx="2" presStyleCnt="5"/>
      <dgm:spPr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A8722341-C6F1-4D89-89A6-4EF02F8B76E1}" type="pres">
      <dgm:prSet presAssocID="{22625139-F93A-4F3F-A7AA-4923A01AEDF3}" presName="spaceRect" presStyleCnt="0"/>
      <dgm:spPr/>
    </dgm:pt>
    <dgm:pt modelId="{5A5E0268-7557-41F6-A6CC-892DF11AAC18}" type="pres">
      <dgm:prSet presAssocID="{22625139-F93A-4F3F-A7AA-4923A01AEDF3}" presName="parTx" presStyleLbl="revTx" presStyleIdx="2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CA2613-1755-4541-BF52-A7AD043980F4}" type="pres">
      <dgm:prSet presAssocID="{A8E2FA08-4DD4-4654-A85D-9A99162D6201}" presName="sibTrans" presStyleCnt="0"/>
      <dgm:spPr/>
    </dgm:pt>
    <dgm:pt modelId="{D58F1FE7-CDEB-42F6-BC01-82FB71EDF9C0}" type="pres">
      <dgm:prSet presAssocID="{140952D0-0E1D-4F48-9F16-53581487CFA0}" presName="compNode" presStyleCnt="0"/>
      <dgm:spPr/>
    </dgm:pt>
    <dgm:pt modelId="{A102E018-9C2C-4317-8572-9362E8FC1AF8}" type="pres">
      <dgm:prSet presAssocID="{140952D0-0E1D-4F48-9F16-53581487CFA0}" presName="bgRect" presStyleLbl="bgShp" presStyleIdx="3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3353CF1D-5822-47BA-A6C2-AC7DC94D5A9C}" type="pres">
      <dgm:prSet presAssocID="{140952D0-0E1D-4F48-9F16-53581487CFA0}" presName="iconRect" presStyleLbl="node1" presStyleIdx="3" presStyleCnt="5"/>
      <dgm:spPr>
        <a:blipFill dpi="0" rotWithShape="1">
          <a:blip xmlns:r="http://schemas.openxmlformats.org/officeDocument/2006/relationships"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326715C-7787-454B-B5D4-2E4B73514584}" type="pres">
      <dgm:prSet presAssocID="{140952D0-0E1D-4F48-9F16-53581487CFA0}" presName="spaceRect" presStyleCnt="0"/>
      <dgm:spPr/>
    </dgm:pt>
    <dgm:pt modelId="{B05634FC-081B-4BC5-BE4E-70E96448CBC7}" type="pres">
      <dgm:prSet presAssocID="{140952D0-0E1D-4F48-9F16-53581487CFA0}" presName="parTx" presStyleLbl="revTx" presStyleIdx="3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41E5EAA-3190-4C8A-9550-C01AB013F3B6}" type="pres">
      <dgm:prSet presAssocID="{2804F27C-9BA9-4D07-AB02-74BE7DFA2C0E}" presName="sibTrans" presStyleCnt="0"/>
      <dgm:spPr/>
    </dgm:pt>
    <dgm:pt modelId="{E4485791-256C-479D-93C2-2AB8EE372B1D}" type="pres">
      <dgm:prSet presAssocID="{C2F8C7F7-44C4-414A-BCCD-56E91DD0A777}" presName="compNode" presStyleCnt="0"/>
      <dgm:spPr/>
    </dgm:pt>
    <dgm:pt modelId="{E3FB0205-9E6F-404E-BB9F-D3662F49AF1C}" type="pres">
      <dgm:prSet presAssocID="{C2F8C7F7-44C4-414A-BCCD-56E91DD0A777}" presName="bgRect" presStyleLbl="bgShp" presStyleIdx="4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169F0BE-38ED-4AA0-BD0F-6AEA778C8DB9}" type="pres">
      <dgm:prSet presAssocID="{C2F8C7F7-44C4-414A-BCCD-56E91DD0A777}" presName="iconRect" presStyleLbl="node1" presStyleIdx="4" presStyleCnt="5"/>
      <dgm:spPr>
        <a:blipFill dpi="0" rotWithShape="1">
          <a:blip xmlns:r="http://schemas.openxmlformats.org/officeDocument/2006/relationships" r:embed="rId9">
            <a:alphaModFix amt="50000"/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8BC7B20-3838-469F-BE20-773F9621E096}" type="pres">
      <dgm:prSet presAssocID="{C2F8C7F7-44C4-414A-BCCD-56E91DD0A777}" presName="spaceRect" presStyleCnt="0"/>
      <dgm:spPr/>
    </dgm:pt>
    <dgm:pt modelId="{EB0F5FA3-DAEB-4780-B272-E569966A52CF}" type="pres">
      <dgm:prSet presAssocID="{C2F8C7F7-44C4-414A-BCCD-56E91DD0A777}" presName="parTx" presStyleLbl="revTx" presStyleIdx="4" presStyleCnt="5" custLinFactNeighborX="-320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AEA9C64-F0D3-4558-9A35-23F0581DC7BF}" type="presOf" srcId="{140952D0-0E1D-4F48-9F16-53581487CFA0}" destId="{B05634FC-081B-4BC5-BE4E-70E96448CBC7}" srcOrd="0" destOrd="0" presId="urn:microsoft.com/office/officeart/2018/2/layout/IconVerticalSolidList"/>
    <dgm:cxn modelId="{09B52955-21F8-4660-80B5-8AC2F661638E}" type="presOf" srcId="{22625139-F93A-4F3F-A7AA-4923A01AEDF3}" destId="{5A5E0268-7557-41F6-A6CC-892DF11AAC18}" srcOrd="0" destOrd="0" presId="urn:microsoft.com/office/officeart/2018/2/layout/IconVerticalSolidList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E901F845-631E-42AD-82B2-653DA40B389B}" type="presOf" srcId="{C2F8C7F7-44C4-414A-BCCD-56E91DD0A777}" destId="{EB0F5FA3-DAEB-4780-B272-E569966A52CF}" srcOrd="0" destOrd="0" presId="urn:microsoft.com/office/officeart/2018/2/layout/IconVerticalSolidList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  <dgm:cxn modelId="{BCFD135B-FCED-466E-9159-B02BFE9D4001}" type="presParOf" srcId="{539F0B2D-763D-4639-B4AA-CC4EE0B8029F}" destId="{7016EE3B-7F4A-42C5-A09F-919C1401C4BC}" srcOrd="3" destOrd="0" presId="urn:microsoft.com/office/officeart/2018/2/layout/IconVerticalSolidList"/>
    <dgm:cxn modelId="{58EF4718-ACD6-43F8-805B-D62F90D9A920}" type="presParOf" srcId="{539F0B2D-763D-4639-B4AA-CC4EE0B8029F}" destId="{815AA52A-6D18-4177-AE6D-E0559FAFDE78}" srcOrd="4" destOrd="0" presId="urn:microsoft.com/office/officeart/2018/2/layout/IconVerticalSolidList"/>
    <dgm:cxn modelId="{D1615F48-ADED-4C2B-BB8A-59749B8AE730}" type="presParOf" srcId="{815AA52A-6D18-4177-AE6D-E0559FAFDE78}" destId="{A8176E5D-B119-4234-91AB-EFE9C2CF80B7}" srcOrd="0" destOrd="0" presId="urn:microsoft.com/office/officeart/2018/2/layout/IconVerticalSolidList"/>
    <dgm:cxn modelId="{79312827-D440-4AF8-9B00-B884A9E4A3BB}" type="presParOf" srcId="{815AA52A-6D18-4177-AE6D-E0559FAFDE78}" destId="{DB85AE0A-C466-4604-9C2E-87F8EA52DD0F}" srcOrd="1" destOrd="0" presId="urn:microsoft.com/office/officeart/2018/2/layout/IconVerticalSolidList"/>
    <dgm:cxn modelId="{E7924D5D-988A-4115-9A93-08F335B8947A}" type="presParOf" srcId="{815AA52A-6D18-4177-AE6D-E0559FAFDE78}" destId="{A8722341-C6F1-4D89-89A6-4EF02F8B76E1}" srcOrd="2" destOrd="0" presId="urn:microsoft.com/office/officeart/2018/2/layout/IconVerticalSolidList"/>
    <dgm:cxn modelId="{C6AD5C36-9185-4F14-9584-D2A1D2C97E1C}" type="presParOf" srcId="{815AA52A-6D18-4177-AE6D-E0559FAFDE78}" destId="{5A5E0268-7557-41F6-A6CC-892DF11AAC18}" srcOrd="3" destOrd="0" presId="urn:microsoft.com/office/officeart/2018/2/layout/IconVerticalSolidList"/>
    <dgm:cxn modelId="{7CC5D15E-F8FA-444A-AC16-03C2AF2F8435}" type="presParOf" srcId="{539F0B2D-763D-4639-B4AA-CC4EE0B8029F}" destId="{5ACA2613-1755-4541-BF52-A7AD043980F4}" srcOrd="5" destOrd="0" presId="urn:microsoft.com/office/officeart/2018/2/layout/IconVerticalSolidList"/>
    <dgm:cxn modelId="{459894C0-6852-4DFB-AB0C-15C59FA57691}" type="presParOf" srcId="{539F0B2D-763D-4639-B4AA-CC4EE0B8029F}" destId="{D58F1FE7-CDEB-42F6-BC01-82FB71EDF9C0}" srcOrd="6" destOrd="0" presId="urn:microsoft.com/office/officeart/2018/2/layout/IconVerticalSolidList"/>
    <dgm:cxn modelId="{14EE37A9-59E2-472A-B59D-2230A528B9EE}" type="presParOf" srcId="{D58F1FE7-CDEB-42F6-BC01-82FB71EDF9C0}" destId="{A102E018-9C2C-4317-8572-9362E8FC1AF8}" srcOrd="0" destOrd="0" presId="urn:microsoft.com/office/officeart/2018/2/layout/IconVerticalSolidList"/>
    <dgm:cxn modelId="{DA750973-958E-459C-8387-641E8911B272}" type="presParOf" srcId="{D58F1FE7-CDEB-42F6-BC01-82FB71EDF9C0}" destId="{3353CF1D-5822-47BA-A6C2-AC7DC94D5A9C}" srcOrd="1" destOrd="0" presId="urn:microsoft.com/office/officeart/2018/2/layout/IconVerticalSolidList"/>
    <dgm:cxn modelId="{62D5D3B0-A3FA-4D1D-8E7C-76B0202DCF7E}" type="presParOf" srcId="{D58F1FE7-CDEB-42F6-BC01-82FB71EDF9C0}" destId="{0326715C-7787-454B-B5D4-2E4B73514584}" srcOrd="2" destOrd="0" presId="urn:microsoft.com/office/officeart/2018/2/layout/IconVerticalSolidList"/>
    <dgm:cxn modelId="{BB5FA47B-6E17-41EB-8EF7-D7734FFE7C72}" type="presParOf" srcId="{D58F1FE7-CDEB-42F6-BC01-82FB71EDF9C0}" destId="{B05634FC-081B-4BC5-BE4E-70E96448CBC7}" srcOrd="3" destOrd="0" presId="urn:microsoft.com/office/officeart/2018/2/layout/IconVerticalSolidList"/>
    <dgm:cxn modelId="{45BA8686-C800-4DF7-8561-A1CCEF354961}" type="presParOf" srcId="{539F0B2D-763D-4639-B4AA-CC4EE0B8029F}" destId="{941E5EAA-3190-4C8A-9550-C01AB013F3B6}" srcOrd="7" destOrd="0" presId="urn:microsoft.com/office/officeart/2018/2/layout/IconVerticalSolidList"/>
    <dgm:cxn modelId="{68B47999-4EDD-48C8-9446-785154B26990}" type="presParOf" srcId="{539F0B2D-763D-4639-B4AA-CC4EE0B8029F}" destId="{E4485791-256C-479D-93C2-2AB8EE372B1D}" srcOrd="8" destOrd="0" presId="urn:microsoft.com/office/officeart/2018/2/layout/IconVerticalSolidList"/>
    <dgm:cxn modelId="{68222549-0ADC-4DDE-8A37-85CDBE618F3B}" type="presParOf" srcId="{E4485791-256C-479D-93C2-2AB8EE372B1D}" destId="{E3FB0205-9E6F-404E-BB9F-D3662F49AF1C}" srcOrd="0" destOrd="0" presId="urn:microsoft.com/office/officeart/2018/2/layout/IconVerticalSolidList"/>
    <dgm:cxn modelId="{B22CD18D-75A5-4D43-BC73-FCFE070FDE52}" type="presParOf" srcId="{E4485791-256C-479D-93C2-2AB8EE372B1D}" destId="{7169F0BE-38ED-4AA0-BD0F-6AEA778C8DB9}" srcOrd="1" destOrd="0" presId="urn:microsoft.com/office/officeart/2018/2/layout/IconVerticalSolidList"/>
    <dgm:cxn modelId="{E9EF9AA2-ACFB-454C-A417-FD4BEC0253A5}" type="presParOf" srcId="{E4485791-256C-479D-93C2-2AB8EE372B1D}" destId="{58BC7B20-3838-469F-BE20-773F9621E096}" srcOrd="2" destOrd="0" presId="urn:microsoft.com/office/officeart/2018/2/layout/IconVerticalSolidList"/>
    <dgm:cxn modelId="{A0770496-1BBC-4289-8714-0247E119A24C}" type="presParOf" srcId="{E4485791-256C-479D-93C2-2AB8EE372B1D}" destId="{EB0F5FA3-DAEB-4780-B272-E569966A52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/>
      <dgm:t>
        <a:bodyPr lIns="288000"/>
        <a:lstStyle/>
        <a:p>
          <a:pPr algn="r"/>
          <a:r>
            <a:rPr lang="fa-IR" sz="2400" dirty="0" smtClean="0"/>
            <a:t>2) افزایش سوخت و ساز</a:t>
          </a:r>
          <a:endParaRPr lang="en-US" sz="2400" dirty="0"/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 dirty="0"/>
        </a:p>
      </dgm:t>
    </dgm:pt>
    <dgm:pt modelId="{22625139-F93A-4F3F-A7AA-4923A01AEDF3}">
      <dgm:prSet custT="1"/>
      <dgm:spPr/>
      <dgm:t>
        <a:bodyPr lIns="288000"/>
        <a:lstStyle/>
        <a:p>
          <a:pPr algn="r"/>
          <a:r>
            <a:rPr lang="fa-IR" sz="2400" smtClean="0"/>
            <a:t>3) جلوگیری از التهاب</a:t>
          </a:r>
          <a:endParaRPr lang="en-US" sz="2400" dirty="0"/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/>
      <dgm:spPr/>
      <dgm:t>
        <a:bodyPr/>
        <a:lstStyle/>
        <a:p>
          <a:endParaRPr lang="en-US" dirty="0"/>
        </a:p>
      </dgm:t>
    </dgm:pt>
    <dgm:pt modelId="{140952D0-0E1D-4F48-9F16-53581487CFA0}">
      <dgm:prSet custT="1"/>
      <dgm:spPr/>
      <dgm:t>
        <a:bodyPr lIns="288000"/>
        <a:lstStyle/>
        <a:p>
          <a:pPr algn="r"/>
          <a:r>
            <a:rPr lang="fa-IR" sz="2400" dirty="0" smtClean="0"/>
            <a:t>4) پیشگیری از سرطان و گاهی بهبود یا رفع آن</a:t>
          </a:r>
          <a:endParaRPr lang="en-US" sz="2400" dirty="0"/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/>
      <dgm:spPr/>
      <dgm:t>
        <a:bodyPr/>
        <a:lstStyle/>
        <a:p>
          <a:endParaRPr lang="en-US" dirty="0"/>
        </a:p>
      </dgm:t>
    </dgm:pt>
    <dgm:pt modelId="{2EE95FC5-CD6B-4A50-9262-DC414E16C3EA}">
      <dgm:prSet custT="1"/>
      <dgm:spPr/>
      <dgm:t>
        <a:bodyPr lIns="288000"/>
        <a:lstStyle/>
        <a:p>
          <a:pPr algn="r"/>
          <a:r>
            <a:rPr lang="fa-IR" sz="2400" dirty="0" smtClean="0"/>
            <a:t>1) جلوگیری از گرسنگی</a:t>
          </a:r>
          <a:endParaRPr lang="en-US" sz="2000" dirty="0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 dirty="0"/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F7C64FE4-B743-4173-AF38-E15B373860BB}" type="pres">
      <dgm:prSet presAssocID="{D0F07F19-1F50-4B42-A7A0-278DF9D25BB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EDE452-776E-43EB-9FFD-1764B73AB173}" type="pres">
      <dgm:prSet presAssocID="{D0F07F19-1F50-4B42-A7A0-278DF9D25BB1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53196261-2213-445B-9D28-15937A38C78F}" type="pres">
      <dgm:prSet presAssocID="{D0F07F19-1F50-4B42-A7A0-278DF9D25BB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34FA8-D10C-42BA-9A12-94D4F218B7F0}" type="pres">
      <dgm:prSet presAssocID="{D0F07F19-1F50-4B42-A7A0-278DF9D25BB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7BE85-A1AF-4FD5-BB2C-DD5002EC7C87}" type="pres">
      <dgm:prSet presAssocID="{D0F07F19-1F50-4B42-A7A0-278DF9D25BB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5CF8E-F6C1-47AC-91D2-99E1116611A1}" type="pres">
      <dgm:prSet presAssocID="{D0F07F19-1F50-4B42-A7A0-278DF9D25BB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01D43-0A7B-4C07-80A7-4DAAE04384BE}" type="pres">
      <dgm:prSet presAssocID="{D0F07F19-1F50-4B42-A7A0-278DF9D25BB1}" presName="FourConn_1-2" presStyleLbl="fgAccFollowNode1" presStyleIdx="0" presStyleCnt="3" custLinFactX="114705" custLinFactNeighborX="200000" custLinFactNeighborY="-512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00EF7-3534-4453-90DD-6A4DF0958332}" type="pres">
      <dgm:prSet presAssocID="{D0F07F19-1F50-4B42-A7A0-278DF9D25BB1}" presName="FourConn_2-3" presStyleLbl="fgAccFollowNode1" presStyleIdx="1" presStyleCnt="3" custLinFactX="89703" custLinFactY="-100000" custLinFactNeighborX="100000" custLinFactNeighborY="-134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2415D-E8F0-418A-87F0-68301A1D3F1E}" type="pres">
      <dgm:prSet presAssocID="{D0F07F19-1F50-4B42-A7A0-278DF9D25BB1}" presName="FourConn_3-4" presStyleLbl="fgAccFollowNode1" presStyleIdx="2" presStyleCnt="3" custLinFactY="-200000" custLinFactNeighborX="66566" custLinFactNeighborY="-215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5718D-1E0F-4946-BACA-55D6CD744364}" type="pres">
      <dgm:prSet presAssocID="{D0F07F19-1F50-4B42-A7A0-278DF9D25BB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1C2DA-B444-4B37-A16C-4A44D3079D8F}" type="pres">
      <dgm:prSet presAssocID="{D0F07F19-1F50-4B42-A7A0-278DF9D25BB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773E4-036F-4123-A22B-47586BB2039A}" type="pres">
      <dgm:prSet presAssocID="{D0F07F19-1F50-4B42-A7A0-278DF9D25BB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B7E56-09D7-4B2B-B482-A2CC081EACF1}" type="pres">
      <dgm:prSet presAssocID="{D0F07F19-1F50-4B42-A7A0-278DF9D25BB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5FBEC0-76D2-484A-A512-915FE5BEDCCE}" type="presOf" srcId="{22625139-F93A-4F3F-A7AA-4923A01AEDF3}" destId="{AF6773E4-036F-4123-A22B-47586BB2039A}" srcOrd="1" destOrd="0" presId="urn:microsoft.com/office/officeart/2005/8/layout/vProcess5"/>
    <dgm:cxn modelId="{14424322-19AF-4031-98CD-9E11851EEF4E}" type="presOf" srcId="{140952D0-0E1D-4F48-9F16-53581487CFA0}" destId="{007B7E56-09D7-4B2B-B482-A2CC081EACF1}" srcOrd="1" destOrd="0" presId="urn:microsoft.com/office/officeart/2005/8/layout/vProcess5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793FAF2F-E49F-4E07-9A37-B0F09B978AC4}" type="presOf" srcId="{F05611F0-8256-4954-B6CB-ED6B4F2DD397}" destId="{9C434FA8-D10C-42BA-9A12-94D4F218B7F0}" srcOrd="0" destOrd="0" presId="urn:microsoft.com/office/officeart/2005/8/layout/vProcess5"/>
    <dgm:cxn modelId="{736CDBD6-1504-4368-8325-CB32650C1343}" type="presOf" srcId="{C99EBBB1-E916-471C-83C9-ABE85B42AC26}" destId="{83801D43-0A7B-4C07-80A7-4DAAE04384BE}" srcOrd="0" destOrd="0" presId="urn:microsoft.com/office/officeart/2005/8/layout/vProcess5"/>
    <dgm:cxn modelId="{37384069-03D6-4F11-BA60-9A43F4AC051A}" type="presOf" srcId="{6BD5265A-8333-420D-BDB2-65F10B3EBD76}" destId="{74800EF7-3534-4453-90DD-6A4DF0958332}" srcOrd="0" destOrd="0" presId="urn:microsoft.com/office/officeart/2005/8/layout/vProcess5"/>
    <dgm:cxn modelId="{9E36192A-F7A0-4E6F-994F-52DDB618BFA0}" type="presOf" srcId="{D0F07F19-1F50-4B42-A7A0-278DF9D25BB1}" destId="{F7C64FE4-B743-4173-AF38-E15B373860BB}" srcOrd="0" destOrd="0" presId="urn:microsoft.com/office/officeart/2005/8/layout/vProcess5"/>
    <dgm:cxn modelId="{233B97C4-6305-4344-9A10-EADA8E416BE1}" type="presOf" srcId="{22625139-F93A-4F3F-A7AA-4923A01AEDF3}" destId="{D747BE85-A1AF-4FD5-BB2C-DD5002EC7C87}" srcOrd="0" destOrd="0" presId="urn:microsoft.com/office/officeart/2005/8/layout/vProcess5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D35CA704-352C-4FFC-A33E-558DB36AD3CF}" type="presOf" srcId="{2EE95FC5-CD6B-4A50-9262-DC414E16C3EA}" destId="{0FB5718D-1E0F-4946-BACA-55D6CD744364}" srcOrd="1" destOrd="0" presId="urn:microsoft.com/office/officeart/2005/8/layout/vProcess5"/>
    <dgm:cxn modelId="{CFE646AC-949B-477C-960F-B29695EE1BB6}" type="presOf" srcId="{A8E2FA08-4DD4-4654-A85D-9A99162D6201}" destId="{E342415D-E8F0-418A-87F0-68301A1D3F1E}" srcOrd="0" destOrd="0" presId="urn:microsoft.com/office/officeart/2005/8/layout/vProcess5"/>
    <dgm:cxn modelId="{E87FF79D-D007-47A7-88E9-E7433E068245}" type="presOf" srcId="{2EE95FC5-CD6B-4A50-9262-DC414E16C3EA}" destId="{53196261-2213-445B-9D28-15937A38C78F}" srcOrd="0" destOrd="0" presId="urn:microsoft.com/office/officeart/2005/8/layout/vProcess5"/>
    <dgm:cxn modelId="{F38589B2-AE21-443A-993F-45A98E1AC0ED}" type="presOf" srcId="{140952D0-0E1D-4F48-9F16-53581487CFA0}" destId="{6F65CF8E-F6C1-47AC-91D2-99E1116611A1}" srcOrd="0" destOrd="0" presId="urn:microsoft.com/office/officeart/2005/8/layout/vProcess5"/>
    <dgm:cxn modelId="{897BB009-E2B6-4DC2-A369-48AA48248D1E}" type="presOf" srcId="{F05611F0-8256-4954-B6CB-ED6B4F2DD397}" destId="{E2B1C2DA-B444-4B37-A16C-4A44D3079D8F}" srcOrd="1" destOrd="0" presId="urn:microsoft.com/office/officeart/2005/8/layout/vProcess5"/>
    <dgm:cxn modelId="{893DC0C3-8466-4BE3-AEFA-2743167A1ED0}" type="presParOf" srcId="{F7C64FE4-B743-4173-AF38-E15B373860BB}" destId="{38EDE452-776E-43EB-9FFD-1764B73AB173}" srcOrd="0" destOrd="0" presId="urn:microsoft.com/office/officeart/2005/8/layout/vProcess5"/>
    <dgm:cxn modelId="{BD4178D8-50FB-4FA1-9FD8-1BB3F3066FE8}" type="presParOf" srcId="{F7C64FE4-B743-4173-AF38-E15B373860BB}" destId="{53196261-2213-445B-9D28-15937A38C78F}" srcOrd="1" destOrd="0" presId="urn:microsoft.com/office/officeart/2005/8/layout/vProcess5"/>
    <dgm:cxn modelId="{10F38093-B887-4100-B60C-700D52232AC4}" type="presParOf" srcId="{F7C64FE4-B743-4173-AF38-E15B373860BB}" destId="{9C434FA8-D10C-42BA-9A12-94D4F218B7F0}" srcOrd="2" destOrd="0" presId="urn:microsoft.com/office/officeart/2005/8/layout/vProcess5"/>
    <dgm:cxn modelId="{63011606-FFAA-4730-84C8-B898F49F81B0}" type="presParOf" srcId="{F7C64FE4-B743-4173-AF38-E15B373860BB}" destId="{D747BE85-A1AF-4FD5-BB2C-DD5002EC7C87}" srcOrd="3" destOrd="0" presId="urn:microsoft.com/office/officeart/2005/8/layout/vProcess5"/>
    <dgm:cxn modelId="{C498B3E7-0477-4EE5-A9E9-D4339EC27E97}" type="presParOf" srcId="{F7C64FE4-B743-4173-AF38-E15B373860BB}" destId="{6F65CF8E-F6C1-47AC-91D2-99E1116611A1}" srcOrd="4" destOrd="0" presId="urn:microsoft.com/office/officeart/2005/8/layout/vProcess5"/>
    <dgm:cxn modelId="{191C7A09-0ABF-4E37-B3A1-9D4B3BE196C7}" type="presParOf" srcId="{F7C64FE4-B743-4173-AF38-E15B373860BB}" destId="{83801D43-0A7B-4C07-80A7-4DAAE04384BE}" srcOrd="5" destOrd="0" presId="urn:microsoft.com/office/officeart/2005/8/layout/vProcess5"/>
    <dgm:cxn modelId="{ED41AA98-6B49-4A56-9CCA-CE18DC8BB433}" type="presParOf" srcId="{F7C64FE4-B743-4173-AF38-E15B373860BB}" destId="{74800EF7-3534-4453-90DD-6A4DF0958332}" srcOrd="6" destOrd="0" presId="urn:microsoft.com/office/officeart/2005/8/layout/vProcess5"/>
    <dgm:cxn modelId="{040E5950-5E9E-47B5-B9CB-187654985AF3}" type="presParOf" srcId="{F7C64FE4-B743-4173-AF38-E15B373860BB}" destId="{E342415D-E8F0-418A-87F0-68301A1D3F1E}" srcOrd="7" destOrd="0" presId="urn:microsoft.com/office/officeart/2005/8/layout/vProcess5"/>
    <dgm:cxn modelId="{CC8A0E11-1576-4D83-B2E3-770B5BC4105A}" type="presParOf" srcId="{F7C64FE4-B743-4173-AF38-E15B373860BB}" destId="{0FB5718D-1E0F-4946-BACA-55D6CD744364}" srcOrd="8" destOrd="0" presId="urn:microsoft.com/office/officeart/2005/8/layout/vProcess5"/>
    <dgm:cxn modelId="{D64CB239-3096-4DC7-BB72-325A4B70D65A}" type="presParOf" srcId="{F7C64FE4-B743-4173-AF38-E15B373860BB}" destId="{E2B1C2DA-B444-4B37-A16C-4A44D3079D8F}" srcOrd="9" destOrd="0" presId="urn:microsoft.com/office/officeart/2005/8/layout/vProcess5"/>
    <dgm:cxn modelId="{CA2716CD-240E-449E-9849-6C437B97BC0A}" type="presParOf" srcId="{F7C64FE4-B743-4173-AF38-E15B373860BB}" destId="{AF6773E4-036F-4123-A22B-47586BB2039A}" srcOrd="10" destOrd="0" presId="urn:microsoft.com/office/officeart/2005/8/layout/vProcess5"/>
    <dgm:cxn modelId="{79439332-8DFA-4B87-9EB9-19FD0EBAE758}" type="presParOf" srcId="{F7C64FE4-B743-4173-AF38-E15B373860BB}" destId="{007B7E56-09D7-4B2B-B482-A2CC081EACF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2928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188670" y="143261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599789" y="2928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>
              <a:solidFill>
                <a:schemeClr val="accent1">
                  <a:lumMod val="50000"/>
                </a:schemeClr>
              </a:solidFill>
            </a:rPr>
            <a:t>گروه های عاملی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2928"/>
        <a:ext cx="4234207" cy="623705"/>
      </dsp:txXfrm>
    </dsp:sp>
    <dsp:sp modelId="{CD05AFB1-E184-456B-B0D2-9C36C4272D02}">
      <dsp:nvSpPr>
        <dsp:cNvPr id="0" name=""/>
        <dsp:cNvSpPr/>
      </dsp:nvSpPr>
      <dsp:spPr>
        <a:xfrm>
          <a:off x="0" y="782559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188670" y="922893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599789" y="782559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>
              <a:solidFill>
                <a:schemeClr val="accent1">
                  <a:lumMod val="50000"/>
                </a:schemeClr>
              </a:solidFill>
            </a:rPr>
            <a:t>ارزش سوختی مواد غذایی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782559"/>
        <a:ext cx="4234207" cy="623705"/>
      </dsp:txXfrm>
    </dsp:sp>
    <dsp:sp modelId="{A8176E5D-B119-4234-91AB-EFE9C2CF80B7}">
      <dsp:nvSpPr>
        <dsp:cNvPr id="0" name=""/>
        <dsp:cNvSpPr/>
      </dsp:nvSpPr>
      <dsp:spPr>
        <a:xfrm>
          <a:off x="0" y="1562191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5AE0A-C466-4604-9C2E-87F8EA52DD0F}">
      <dsp:nvSpPr>
        <dsp:cNvPr id="0" name=""/>
        <dsp:cNvSpPr/>
      </dsp:nvSpPr>
      <dsp:spPr>
        <a:xfrm>
          <a:off x="188670" y="1702525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0268-7557-41F6-A6CC-892DF11AAC18}">
      <dsp:nvSpPr>
        <dsp:cNvPr id="0" name=""/>
        <dsp:cNvSpPr/>
      </dsp:nvSpPr>
      <dsp:spPr>
        <a:xfrm>
          <a:off x="599789" y="1562191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>
              <a:solidFill>
                <a:schemeClr val="accent1">
                  <a:lumMod val="50000"/>
                </a:schemeClr>
              </a:solidFill>
            </a:rPr>
            <a:t>آنتالپی سوختن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1562191"/>
        <a:ext cx="4234207" cy="623705"/>
      </dsp:txXfrm>
    </dsp:sp>
    <dsp:sp modelId="{A102E018-9C2C-4317-8572-9362E8FC1AF8}">
      <dsp:nvSpPr>
        <dsp:cNvPr id="0" name=""/>
        <dsp:cNvSpPr/>
      </dsp:nvSpPr>
      <dsp:spPr>
        <a:xfrm>
          <a:off x="0" y="2341822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3CF1D-5822-47BA-A6C2-AC7DC94D5A9C}">
      <dsp:nvSpPr>
        <dsp:cNvPr id="0" name=""/>
        <dsp:cNvSpPr/>
      </dsp:nvSpPr>
      <dsp:spPr>
        <a:xfrm>
          <a:off x="188670" y="2482156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634FC-081B-4BC5-BE4E-70E96448CBC7}">
      <dsp:nvSpPr>
        <dsp:cNvPr id="0" name=""/>
        <dsp:cNvSpPr/>
      </dsp:nvSpPr>
      <dsp:spPr>
        <a:xfrm>
          <a:off x="599789" y="2341822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>
              <a:solidFill>
                <a:schemeClr val="accent1">
                  <a:lumMod val="50000"/>
                </a:schemeClr>
              </a:solidFill>
            </a:rPr>
            <a:t>قانون هس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2341822"/>
        <a:ext cx="4234207" cy="623705"/>
      </dsp:txXfrm>
    </dsp:sp>
    <dsp:sp modelId="{E3FB0205-9E6F-404E-BB9F-D3662F49AF1C}">
      <dsp:nvSpPr>
        <dsp:cNvPr id="0" name=""/>
        <dsp:cNvSpPr/>
      </dsp:nvSpPr>
      <dsp:spPr>
        <a:xfrm>
          <a:off x="0" y="3121454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9F0BE-38ED-4AA0-BD0F-6AEA778C8DB9}">
      <dsp:nvSpPr>
        <dsp:cNvPr id="0" name=""/>
        <dsp:cNvSpPr/>
      </dsp:nvSpPr>
      <dsp:spPr>
        <a:xfrm>
          <a:off x="188670" y="3261788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9">
            <a:alphaModFix amt="50000"/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5FA3-DAEB-4780-B272-E569966A52CF}">
      <dsp:nvSpPr>
        <dsp:cNvPr id="0" name=""/>
        <dsp:cNvSpPr/>
      </dsp:nvSpPr>
      <dsp:spPr>
        <a:xfrm>
          <a:off x="584715" y="3121454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>
              <a:solidFill>
                <a:schemeClr val="accent1">
                  <a:lumMod val="50000"/>
                </a:schemeClr>
              </a:solidFill>
            </a:rPr>
            <a:t>سینتیک شیمیایی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84715" y="3121454"/>
        <a:ext cx="4234207" cy="623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96261-2213-445B-9D28-15937A38C78F}">
      <dsp:nvSpPr>
        <dsp:cNvPr id="0" name=""/>
        <dsp:cNvSpPr/>
      </dsp:nvSpPr>
      <dsp:spPr>
        <a:xfrm>
          <a:off x="0" y="0"/>
          <a:ext cx="8724900" cy="8993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1) جلوگیری از گرسنگی</a:t>
          </a:r>
          <a:endParaRPr lang="en-US" sz="2000" kern="1200" dirty="0"/>
        </a:p>
      </dsp:txBody>
      <dsp:txXfrm>
        <a:off x="26340" y="26340"/>
        <a:ext cx="7678472" cy="846638"/>
      </dsp:txXfrm>
    </dsp:sp>
    <dsp:sp modelId="{9C434FA8-D10C-42BA-9A12-94D4F218B7F0}">
      <dsp:nvSpPr>
        <dsp:cNvPr id="0" name=""/>
        <dsp:cNvSpPr/>
      </dsp:nvSpPr>
      <dsp:spPr>
        <a:xfrm>
          <a:off x="730710" y="1062831"/>
          <a:ext cx="8724900" cy="8993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2) افزایش سوخت و ساز</a:t>
          </a:r>
          <a:endParaRPr lang="en-US" sz="2400" kern="1200" dirty="0"/>
        </a:p>
      </dsp:txBody>
      <dsp:txXfrm>
        <a:off x="757050" y="1089171"/>
        <a:ext cx="7356952" cy="846638"/>
      </dsp:txXfrm>
    </dsp:sp>
    <dsp:sp modelId="{D747BE85-A1AF-4FD5-BB2C-DD5002EC7C87}">
      <dsp:nvSpPr>
        <dsp:cNvPr id="0" name=""/>
        <dsp:cNvSpPr/>
      </dsp:nvSpPr>
      <dsp:spPr>
        <a:xfrm>
          <a:off x="1450514" y="2125662"/>
          <a:ext cx="8724900" cy="8993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/>
            <a:t>3) جلوگیری از التهاب</a:t>
          </a:r>
          <a:endParaRPr lang="en-US" sz="2400" kern="1200" dirty="0"/>
        </a:p>
      </dsp:txBody>
      <dsp:txXfrm>
        <a:off x="1476854" y="2152002"/>
        <a:ext cx="7367858" cy="846638"/>
      </dsp:txXfrm>
    </dsp:sp>
    <dsp:sp modelId="{6F65CF8E-F6C1-47AC-91D2-99E1116611A1}">
      <dsp:nvSpPr>
        <dsp:cNvPr id="0" name=""/>
        <dsp:cNvSpPr/>
      </dsp:nvSpPr>
      <dsp:spPr>
        <a:xfrm>
          <a:off x="2181225" y="3188494"/>
          <a:ext cx="8724900" cy="8993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4) پیشگیری از سرطان و گاهی بهبود یا رفع آن</a:t>
          </a:r>
          <a:endParaRPr lang="en-US" sz="2400" kern="1200" dirty="0"/>
        </a:p>
      </dsp:txBody>
      <dsp:txXfrm>
        <a:off x="2207565" y="3214834"/>
        <a:ext cx="7356952" cy="846638"/>
      </dsp:txXfrm>
    </dsp:sp>
    <dsp:sp modelId="{83801D43-0A7B-4C07-80A7-4DAAE04384BE}">
      <dsp:nvSpPr>
        <dsp:cNvPr id="0" name=""/>
        <dsp:cNvSpPr/>
      </dsp:nvSpPr>
      <dsp:spPr>
        <a:xfrm>
          <a:off x="9979973" y="389251"/>
          <a:ext cx="584557" cy="58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10111498" y="389251"/>
        <a:ext cx="321507" cy="439879"/>
      </dsp:txXfrm>
    </dsp:sp>
    <dsp:sp modelId="{74800EF7-3534-4453-90DD-6A4DF0958332}">
      <dsp:nvSpPr>
        <dsp:cNvPr id="0" name=""/>
        <dsp:cNvSpPr/>
      </dsp:nvSpPr>
      <dsp:spPr>
        <a:xfrm>
          <a:off x="9979975" y="380028"/>
          <a:ext cx="584557" cy="58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10111500" y="380028"/>
        <a:ext cx="321507" cy="439879"/>
      </dsp:txXfrm>
    </dsp:sp>
    <dsp:sp modelId="{E342415D-E8F0-418A-87F0-68301A1D3F1E}">
      <dsp:nvSpPr>
        <dsp:cNvPr id="0" name=""/>
        <dsp:cNvSpPr/>
      </dsp:nvSpPr>
      <dsp:spPr>
        <a:xfrm>
          <a:off x="9979973" y="386570"/>
          <a:ext cx="584557" cy="58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10111498" y="386570"/>
        <a:ext cx="321507" cy="439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4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0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0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90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07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EE9-F079-4AED-9858-DCD74447B2DE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71F196-4D99-4CA1-AF3D-D9270AA86530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75C95-6709-4448-8164-8B465DDBFDB6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18-5B7F-4F38-B42C-7D48EDABA17E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CE4-6594-4434-AA7B-C5DDAFBE02A0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04-8E92-4E81-A5F1-2FE23324A701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D72-49BE-4A27-B81D-6695ECD46A0C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CE8B62D-7B77-49C5-A369-DA7962108BC9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 smtClean="0"/>
              <a:t>سروش چهره عالم – عرفان رحمتی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       فهرست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975384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73" y="1988628"/>
            <a:ext cx="4808348" cy="37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فصل 2 – شیمی یازدهم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/>
              <a:t>    آنتالپی سوختن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458310"/>
            <a:ext cx="11136002" cy="4800599"/>
          </a:xfrm>
        </p:spPr>
        <p:txBody>
          <a:bodyPr numCol="1" spcCol="540000">
            <a:normAutofit/>
          </a:bodyPr>
          <a:lstStyle/>
          <a:p>
            <a:pPr algn="r"/>
            <a:r>
              <a:rPr lang="fa-IR" sz="2800" dirty="0" smtClean="0">
                <a:cs typeface="B Nazanin" panose="00000400000000000000" pitchFamily="2" charset="-78"/>
              </a:rPr>
              <a:t>آنتالپی </a:t>
            </a:r>
            <a:r>
              <a:rPr lang="fa-IR" sz="2800" dirty="0">
                <a:cs typeface="B Nazanin" panose="00000400000000000000" pitchFamily="2" charset="-78"/>
              </a:rPr>
              <a:t>سوختن یک ماده هم ارز با آنتالپی واکنشی است که در آن </a:t>
            </a:r>
            <a:r>
              <a:rPr lang="fa-IR" sz="2800" b="1" dirty="0">
                <a:solidFill>
                  <a:schemeClr val="accent6"/>
                </a:solidFill>
                <a:cs typeface="B Nazanin" panose="00000400000000000000" pitchFamily="2" charset="-78"/>
              </a:rPr>
              <a:t>یک مول ماده </a:t>
            </a:r>
            <a:r>
              <a:rPr lang="fa-IR" sz="2800" dirty="0">
                <a:cs typeface="B Nazanin" panose="00000400000000000000" pitchFamily="2" charset="-78"/>
              </a:rPr>
              <a:t>در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اکسیژن کافی </a:t>
            </a:r>
            <a:r>
              <a:rPr lang="fa-IR" sz="28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به طور کامل </a:t>
            </a:r>
            <a:r>
              <a:rPr lang="fa-IR" sz="2800" dirty="0">
                <a:cs typeface="B Nazanin" panose="00000400000000000000" pitchFamily="2" charset="-78"/>
              </a:rPr>
              <a:t>می </a:t>
            </a:r>
            <a:r>
              <a:rPr lang="fa-IR" sz="2800" dirty="0" smtClean="0">
                <a:cs typeface="B Nazanin" panose="00000400000000000000" pitchFamily="2" charset="-78"/>
              </a:rPr>
              <a:t>سوزد.</a:t>
            </a:r>
          </a:p>
          <a:p>
            <a:pPr algn="r"/>
            <a:endParaRPr lang="fa-IR" sz="2800" dirty="0">
              <a:cs typeface="B Nazanin" panose="00000400000000000000" pitchFamily="2" charset="-78"/>
            </a:endParaRPr>
          </a:p>
          <a:p>
            <a:pPr algn="r"/>
            <a:r>
              <a:rPr lang="fa-IR" sz="2800" dirty="0">
                <a:cs typeface="B Nazanin" panose="00000400000000000000" pitchFamily="2" charset="-78"/>
              </a:rPr>
              <a:t> با هم اختلاف</a:t>
            </a:r>
            <a:r>
              <a:rPr lang="en-US" sz="2800" dirty="0">
                <a:cs typeface="B Nazanin" panose="00000400000000000000" pitchFamily="2" charset="-78"/>
              </a:rPr>
              <a:t>CH2</a:t>
            </a:r>
            <a:r>
              <a:rPr lang="fa-IR" sz="2800" dirty="0">
                <a:cs typeface="B Nazanin" panose="00000400000000000000" pitchFamily="2" charset="-78"/>
              </a:rPr>
              <a:t>نکته: هر دو عضو متوالی از خانواده آلکان ها، آلکن ها و آلکین ها در یک </a:t>
            </a:r>
            <a:r>
              <a:rPr lang="fa-IR" sz="2800" dirty="0" smtClean="0">
                <a:cs typeface="B Nazanin" panose="00000400000000000000" pitchFamily="2" charset="-78"/>
              </a:rPr>
              <a:t>دارند پس میتوان </a:t>
            </a:r>
            <a:r>
              <a:rPr lang="fa-IR" sz="2800" dirty="0">
                <a:cs typeface="B Nazanin" panose="00000400000000000000" pitchFamily="2" charset="-78"/>
              </a:rPr>
              <a:t>گفت آنتالپی سوختنشون توی هر 2 تا عضو متوالی تقریبا به </a:t>
            </a:r>
            <a:r>
              <a:rPr lang="fa-IR" sz="2800" dirty="0" smtClean="0">
                <a:cs typeface="B Nazanin" panose="00000400000000000000" pitchFamily="2" charset="-78"/>
              </a:rPr>
              <a:t>یک </a:t>
            </a:r>
            <a:r>
              <a:rPr lang="fa-IR" sz="2800" dirty="0">
                <a:cs typeface="B Nazanin" panose="00000400000000000000" pitchFamily="2" charset="-78"/>
              </a:rPr>
              <a:t>مقدار ثابتی </a:t>
            </a:r>
            <a:r>
              <a:rPr lang="fa-IR" sz="2800" dirty="0" smtClean="0">
                <a:cs typeface="B Nazanin" panose="00000400000000000000" pitchFamily="2" charset="-78"/>
              </a:rPr>
              <a:t>تغییر </a:t>
            </a:r>
            <a:r>
              <a:rPr lang="fa-IR" sz="2800" dirty="0" smtClean="0">
                <a:cs typeface="B Nazanin" panose="00000400000000000000" pitchFamily="2" charset="-78"/>
              </a:rPr>
              <a:t>میکند.</a:t>
            </a:r>
            <a:endParaRPr lang="en-US" sz="2800" dirty="0">
              <a:cs typeface="B Nazanin" panose="00000400000000000000" pitchFamily="2" charset="-78"/>
            </a:endParaRPr>
          </a:p>
          <a:p>
            <a:pPr algn="r"/>
            <a:endParaRPr lang="en-US" sz="2800" dirty="0">
              <a:cs typeface="B Nazanin" panose="00000400000000000000" pitchFamily="2" charset="-78"/>
            </a:endParaRPr>
          </a:p>
          <a:p>
            <a:pPr algn="r"/>
            <a:endParaRPr lang="fa-IR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92254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فصل 2 – شیمی یازدهم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/>
              <a:t>      نقش </a:t>
            </a:r>
            <a:r>
              <a:rPr lang="fa-IR" dirty="0"/>
              <a:t>ادویه ها در زندگی 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576552"/>
            <a:ext cx="11128119" cy="4682357"/>
          </a:xfrm>
        </p:spPr>
        <p:txBody>
          <a:bodyPr numCol="1" spcCol="540000">
            <a:normAutofit/>
          </a:bodyPr>
          <a:lstStyle/>
          <a:p>
            <a:pPr algn="r"/>
            <a:r>
              <a:rPr lang="fa-IR" sz="3200" dirty="0"/>
              <a:t>ادویه ها نقش</a:t>
            </a:r>
            <a:r>
              <a:rPr lang="fa-IR" sz="3200" dirty="0"/>
              <a:t> جالبی در تمدن و تاریخ ملت ها </a:t>
            </a:r>
            <a:r>
              <a:rPr lang="fa-IR" sz="3200" dirty="0"/>
              <a:t>دارند بطوریکه </a:t>
            </a:r>
            <a:r>
              <a:rPr lang="fa-IR" sz="3200" b="1" dirty="0">
                <a:solidFill>
                  <a:srgbClr val="FF0000"/>
                </a:solidFill>
              </a:rPr>
              <a:t>بو و مزه لذت بخش غذاهای بومی </a:t>
            </a:r>
            <a:r>
              <a:rPr lang="fa-IR" sz="3200" dirty="0"/>
              <a:t>درهر جای جهان </a:t>
            </a:r>
            <a:r>
              <a:rPr lang="fa-IR" sz="3200" dirty="0" smtClean="0"/>
              <a:t>اغلب </a:t>
            </a:r>
            <a:r>
              <a:rPr lang="fa-IR" sz="3200" dirty="0"/>
              <a:t>به دلیل افزودن ادویه ها به آنهاست. </a:t>
            </a:r>
          </a:p>
          <a:p>
            <a:pPr algn="r"/>
            <a:endParaRPr lang="fa-IR" sz="3200" dirty="0" smtClean="0"/>
          </a:p>
          <a:p>
            <a:pPr algn="r"/>
            <a:r>
              <a:rPr lang="fa-IR" sz="3200" dirty="0" smtClean="0"/>
              <a:t>این </a:t>
            </a:r>
            <a:r>
              <a:rPr lang="fa-IR" sz="3200" dirty="0"/>
              <a:t>مواد </a:t>
            </a:r>
            <a:r>
              <a:rPr lang="fa-IR" sz="3200" dirty="0"/>
              <a:t>افزون بر </a:t>
            </a:r>
            <a:r>
              <a:rPr lang="fa-IR" sz="3200" b="1" dirty="0">
                <a:solidFill>
                  <a:schemeClr val="accent1"/>
                </a:solidFill>
              </a:rPr>
              <a:t>طعم</a:t>
            </a:r>
            <a:r>
              <a:rPr lang="fa-IR" sz="3200" dirty="0"/>
              <a:t> و </a:t>
            </a:r>
            <a:r>
              <a:rPr lang="fa-IR" sz="3200" b="1" dirty="0">
                <a:solidFill>
                  <a:schemeClr val="accent1"/>
                </a:solidFill>
              </a:rPr>
              <a:t>مزه</a:t>
            </a:r>
            <a:r>
              <a:rPr lang="fa-IR" sz="3200" dirty="0"/>
              <a:t> خوشایندی که به غذا می </a:t>
            </a:r>
            <a:r>
              <a:rPr lang="fa-IR" sz="3200" dirty="0"/>
              <a:t>دهند، </a:t>
            </a:r>
            <a:r>
              <a:rPr lang="fa-IR" sz="3200" b="1" dirty="0">
                <a:solidFill>
                  <a:schemeClr val="accent1"/>
                </a:solidFill>
              </a:rPr>
              <a:t>مصرف دارویی </a:t>
            </a:r>
            <a:r>
              <a:rPr lang="fa-IR" sz="3200" dirty="0"/>
              <a:t>نیز دارند</a:t>
            </a:r>
            <a:r>
              <a:rPr lang="fa-I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Man with a laptop">
            <a:extLst>
              <a:ext uri="{FF2B5EF4-FFF2-40B4-BE49-F238E27FC236}">
                <a16:creationId xmlns:a16="http://schemas.microsoft.com/office/drawing/2014/main" id="{4E80E6EE-AA75-4A4E-BB8E-4A4D152D04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C2CC8-7675-4EA7-B0DF-8BB3BBD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 smtClean="0"/>
              <a:t>فصل 2 – شیمی یازدهم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8A8EB-D811-4893-84F0-8DC998D6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      خواص </a:t>
            </a:r>
            <a:r>
              <a:rPr lang="fa-IR" dirty="0"/>
              <a:t>ادویه </a:t>
            </a:r>
            <a:r>
              <a:rPr lang="fa-IR" dirty="0" smtClean="0"/>
              <a:t>ها</a:t>
            </a:r>
            <a:endParaRPr lang="en-US" dirty="0"/>
          </a:p>
        </p:txBody>
      </p:sp>
      <p:graphicFrame>
        <p:nvGraphicFramePr>
          <p:cNvPr id="5" name="Content Placeholder 2" descr="Smart Art objec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2822881"/>
              </p:ext>
            </p:extLst>
          </p:nvPr>
        </p:nvGraphicFramePr>
        <p:xfrm>
          <a:off x="675022" y="1812925"/>
          <a:ext cx="10906125" cy="408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4384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196261-2213-445B-9D28-15937A38C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53196261-2213-445B-9D28-15937A38C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53196261-2213-445B-9D28-15937A38C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53196261-2213-445B-9D28-15937A38C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801D43-0A7B-4C07-80A7-4DAAE0438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83801D43-0A7B-4C07-80A7-4DAAE04384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83801D43-0A7B-4C07-80A7-4DAAE0438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83801D43-0A7B-4C07-80A7-4DAAE0438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434FA8-D10C-42BA-9A12-94D4F218B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9C434FA8-D10C-42BA-9A12-94D4F218B7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9C434FA8-D10C-42BA-9A12-94D4F218B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9C434FA8-D10C-42BA-9A12-94D4F218B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800EF7-3534-4453-90DD-6A4DF0958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74800EF7-3534-4453-90DD-6A4DF0958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74800EF7-3534-4453-90DD-6A4DF0958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74800EF7-3534-4453-90DD-6A4DF0958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47BE85-A1AF-4FD5-BB2C-DD5002EC7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D747BE85-A1AF-4FD5-BB2C-DD5002EC7C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D747BE85-A1AF-4FD5-BB2C-DD5002EC7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D747BE85-A1AF-4FD5-BB2C-DD5002EC7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42415D-E8F0-418A-87F0-68301A1D3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E342415D-E8F0-418A-87F0-68301A1D3F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E342415D-E8F0-418A-87F0-68301A1D3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E342415D-E8F0-418A-87F0-68301A1D3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65CF8E-F6C1-47AC-91D2-99E111661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6F65CF8E-F6C1-47AC-91D2-99E1116611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6F65CF8E-F6C1-47AC-91D2-99E111661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6F65CF8E-F6C1-47AC-91D2-99E111661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فصل 2 – شیمی یازدهم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/>
              <a:t>    خواص ادویه ها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458310"/>
            <a:ext cx="11136002" cy="4800599"/>
          </a:xfrm>
        </p:spPr>
        <p:txBody>
          <a:bodyPr numCol="1" spcCol="540000">
            <a:normAutofit lnSpcReduction="10000"/>
          </a:bodyPr>
          <a:lstStyle/>
          <a:p>
            <a:pPr algn="r"/>
            <a:r>
              <a:rPr lang="fa-IR" sz="2800" dirty="0"/>
              <a:t>یافته های تجربی نشان می دهد که این خواص ادویه ها به دلیل وجود </a:t>
            </a:r>
            <a:r>
              <a:rPr lang="fa-IR" sz="2800" b="1" dirty="0" smtClean="0">
                <a:solidFill>
                  <a:schemeClr val="accent6"/>
                </a:solidFill>
              </a:rPr>
              <a:t>ترکیب </a:t>
            </a:r>
            <a:r>
              <a:rPr lang="fa-IR" sz="2800" b="1" dirty="0">
                <a:solidFill>
                  <a:schemeClr val="accent6"/>
                </a:solidFill>
              </a:rPr>
              <a:t>های آلی </a:t>
            </a:r>
            <a:r>
              <a:rPr lang="fa-IR" sz="2800" dirty="0"/>
              <a:t>موجود در آنهاست</a:t>
            </a:r>
            <a:r>
              <a:rPr lang="fa-IR" sz="2800" dirty="0" smtClean="0"/>
              <a:t>.</a:t>
            </a:r>
            <a:endParaRPr lang="fa-IR" sz="2800" dirty="0"/>
          </a:p>
          <a:p>
            <a:pPr marL="0" indent="0" algn="r">
              <a:buNone/>
            </a:pPr>
            <a:r>
              <a:rPr lang="fa-IR" sz="2800" dirty="0" smtClean="0"/>
              <a:t>ترکیب </a:t>
            </a:r>
            <a:r>
              <a:rPr lang="fa-IR" sz="2800" dirty="0"/>
              <a:t>هایی که در ساختار </a:t>
            </a:r>
            <a:r>
              <a:rPr lang="fa-IR" sz="2800" dirty="0"/>
              <a:t>خود افزون بر اتم های </a:t>
            </a:r>
            <a:r>
              <a:rPr lang="fa-IR" sz="2800" b="1" dirty="0">
                <a:solidFill>
                  <a:schemeClr val="accent1"/>
                </a:solidFill>
              </a:rPr>
              <a:t>هیدروژن</a:t>
            </a:r>
            <a:r>
              <a:rPr lang="fa-IR" sz="2800" dirty="0"/>
              <a:t> و </a:t>
            </a:r>
            <a:r>
              <a:rPr lang="fa-IR" sz="2800" b="1" dirty="0">
                <a:solidFill>
                  <a:schemeClr val="accent1"/>
                </a:solidFill>
              </a:rPr>
              <a:t>کربن</a:t>
            </a:r>
            <a:r>
              <a:rPr lang="fa-IR" sz="2800" dirty="0"/>
              <a:t>، اتم </a:t>
            </a:r>
            <a:r>
              <a:rPr lang="fa-IR" sz="2800" dirty="0"/>
              <a:t>های </a:t>
            </a:r>
            <a:r>
              <a:rPr lang="fa-IR" sz="2800" b="1" dirty="0" smtClean="0">
                <a:solidFill>
                  <a:schemeClr val="accent6"/>
                </a:solidFill>
              </a:rPr>
              <a:t>اکسیژن</a:t>
            </a:r>
            <a:r>
              <a:rPr lang="fa-IR" sz="2800" dirty="0" smtClean="0"/>
              <a:t>، </a:t>
            </a:r>
            <a:r>
              <a:rPr lang="fa-IR" sz="2800" b="1" dirty="0">
                <a:solidFill>
                  <a:schemeClr val="accent6"/>
                </a:solidFill>
              </a:rPr>
              <a:t>نیتروژن</a:t>
            </a:r>
            <a:r>
              <a:rPr lang="fa-IR" sz="2800" dirty="0"/>
              <a:t> و </a:t>
            </a:r>
            <a:r>
              <a:rPr lang="fa-IR" sz="2800" b="1" dirty="0">
                <a:solidFill>
                  <a:schemeClr val="accent6"/>
                </a:solidFill>
              </a:rPr>
              <a:t>گوگرد</a:t>
            </a:r>
            <a:r>
              <a:rPr lang="fa-IR" sz="2800" dirty="0"/>
              <a:t> نیز دارند</a:t>
            </a:r>
            <a:r>
              <a:rPr lang="fa-IR" sz="2800" dirty="0"/>
              <a:t>.</a:t>
            </a:r>
            <a:endParaRPr lang="fa-IR" sz="2800" dirty="0"/>
          </a:p>
          <a:p>
            <a:pPr marL="0" indent="0" algn="r">
              <a:buNone/>
            </a:pPr>
            <a:r>
              <a:rPr lang="fa-IR" sz="2800" dirty="0" smtClean="0"/>
              <a:t>و </a:t>
            </a:r>
            <a:r>
              <a:rPr lang="fa-IR" sz="2800" dirty="0"/>
              <a:t>دلیل تفاوت خواص ادویه ها به دلیل </a:t>
            </a:r>
            <a:r>
              <a:rPr lang="fa-IR" sz="2800" b="1" dirty="0">
                <a:solidFill>
                  <a:schemeClr val="accent1"/>
                </a:solidFill>
              </a:rPr>
              <a:t>تفاوت ساختار مواد آلی </a:t>
            </a:r>
            <a:r>
              <a:rPr lang="fa-IR" sz="2800" dirty="0" smtClean="0"/>
              <a:t>آنهاست. بررسی </a:t>
            </a:r>
            <a:r>
              <a:rPr lang="fa-IR" sz="2800" dirty="0"/>
              <a:t>مواد </a:t>
            </a:r>
            <a:r>
              <a:rPr lang="fa-IR" sz="2800" dirty="0" smtClean="0"/>
              <a:t>آلی موجود </a:t>
            </a:r>
            <a:r>
              <a:rPr lang="fa-IR" sz="2800" dirty="0"/>
              <a:t>در آنها نشان می دهد که آرایش ویژه ای </a:t>
            </a:r>
            <a:r>
              <a:rPr lang="fa-IR" sz="2800" dirty="0" smtClean="0"/>
              <a:t>از </a:t>
            </a:r>
            <a:r>
              <a:rPr lang="fa-IR" sz="2800" dirty="0"/>
              <a:t>اتم ها به </a:t>
            </a:r>
            <a:r>
              <a:rPr lang="fa-IR" sz="2800" dirty="0"/>
              <a:t>نام </a:t>
            </a:r>
            <a:r>
              <a:rPr lang="fa-IR" sz="2800" b="1" dirty="0">
                <a:solidFill>
                  <a:schemeClr val="accent6"/>
                </a:solidFill>
              </a:rPr>
              <a:t>گروه عاملی نقش </a:t>
            </a:r>
            <a:r>
              <a:rPr lang="fa-IR" sz="2800" b="1" dirty="0">
                <a:solidFill>
                  <a:schemeClr val="accent6"/>
                </a:solidFill>
              </a:rPr>
              <a:t>تعیین کننده ای در خواص آنها دارد</a:t>
            </a:r>
            <a:r>
              <a:rPr lang="fa-IR" sz="2800" dirty="0" smtClean="0"/>
              <a:t>.</a:t>
            </a:r>
          </a:p>
          <a:p>
            <a:pPr marL="0" indent="0" algn="r">
              <a:buNone/>
            </a:pPr>
            <a:endParaRPr lang="fa-IR" sz="2800" dirty="0"/>
          </a:p>
          <a:p>
            <a:pPr marL="0" indent="0" algn="r">
              <a:buNone/>
            </a:pPr>
            <a:r>
              <a:rPr lang="fa-IR" sz="2800" dirty="0">
                <a:cs typeface="B Nazanin" panose="00000400000000000000" pitchFamily="2" charset="-78"/>
              </a:rPr>
              <a:t>گروه عاملی: </a:t>
            </a:r>
            <a:r>
              <a:rPr lang="fa-IR" sz="2800" b="1" dirty="0">
                <a:solidFill>
                  <a:schemeClr val="accent6"/>
                </a:solidFill>
                <a:cs typeface="B Nazanin" panose="00000400000000000000" pitchFamily="2" charset="-78"/>
              </a:rPr>
              <a:t>آرایش منظمی از اتم ها </a:t>
            </a:r>
            <a:r>
              <a:rPr lang="fa-IR" sz="2800" dirty="0">
                <a:cs typeface="B Nazanin" panose="00000400000000000000" pitchFamily="2" charset="-78"/>
              </a:rPr>
              <a:t>است که به مولکول آلی دارای آن، </a:t>
            </a:r>
            <a:r>
              <a:rPr lang="fa-IR" sz="2800" b="1" dirty="0">
                <a:solidFill>
                  <a:schemeClr val="accent1"/>
                </a:solidFill>
                <a:cs typeface="B Nazanin" panose="00000400000000000000" pitchFamily="2" charset="-78"/>
              </a:rPr>
              <a:t>خواص فیزیکی و شیمیایی </a:t>
            </a:r>
            <a:r>
              <a:rPr lang="fa-IR" sz="2800" dirty="0">
                <a:cs typeface="B Nazanin" panose="00000400000000000000" pitchFamily="2" charset="-78"/>
              </a:rPr>
              <a:t>منحصر به فردی می بخشد.</a:t>
            </a:r>
            <a:endParaRPr lang="en-US" sz="2800" dirty="0">
              <a:cs typeface="B Nazanin" panose="00000400000000000000" pitchFamily="2" charset="-78"/>
            </a:endParaRPr>
          </a:p>
          <a:p>
            <a:pPr marL="0" indent="0" algn="r">
              <a:buNone/>
            </a:pPr>
            <a:endParaRPr lang="fa-IR" sz="2800" dirty="0"/>
          </a:p>
        </p:txBody>
      </p:sp>
    </p:spTree>
    <p:extLst>
      <p:ext uri="{BB962C8B-B14F-4D97-AF65-F5344CB8AC3E}">
        <p14:creationId xmlns:p14="http://schemas.microsoft.com/office/powerpoint/2010/main" val="4248077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2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فصل 2 – شیمی یازدهم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" y="0"/>
            <a:ext cx="12192000" cy="1296537"/>
          </a:xfrm>
        </p:spPr>
        <p:txBody>
          <a:bodyPr>
            <a:normAutofit/>
          </a:bodyPr>
          <a:lstStyle/>
          <a:p>
            <a:pPr algn="r"/>
            <a:r>
              <a:rPr lang="fa-IR" dirty="0" smtClean="0"/>
              <a:t>      انواع گروه های عاملی</a:t>
            </a:r>
            <a:endParaRPr lang="ru-RU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" y="1296537"/>
            <a:ext cx="12192000" cy="3474720"/>
          </a:xfrm>
        </p:spPr>
      </p:pic>
      <p:sp>
        <p:nvSpPr>
          <p:cNvPr id="15" name="Rectangle 14"/>
          <p:cNvSpPr/>
          <p:nvPr/>
        </p:nvSpPr>
        <p:spPr>
          <a:xfrm>
            <a:off x="409903" y="3555124"/>
            <a:ext cx="2506718" cy="5360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/>
              <a:t>هیدروکسیل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3377209" y="3560378"/>
            <a:ext cx="2506718" cy="5360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/>
              <a:t>اتری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6255177" y="3560379"/>
            <a:ext cx="2506718" cy="5360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/>
              <a:t>آلدهیدی</a:t>
            </a:r>
            <a:endParaRPr lang="en-US" sz="2800" dirty="0"/>
          </a:p>
        </p:txBody>
      </p:sp>
      <p:sp>
        <p:nvSpPr>
          <p:cNvPr id="22" name="Right Brace 21"/>
          <p:cNvSpPr/>
          <p:nvPr/>
        </p:nvSpPr>
        <p:spPr>
          <a:xfrm rot="5400000">
            <a:off x="8531006" y="1698027"/>
            <a:ext cx="1069166" cy="5943600"/>
          </a:xfrm>
          <a:prstGeom prst="righ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364717" y="3549869"/>
            <a:ext cx="2506718" cy="5360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/>
              <a:t>کتونی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073169" y="5316660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dirty="0" smtClean="0">
                <a:solidFill>
                  <a:schemeClr val="accent6"/>
                </a:solidFill>
              </a:rPr>
              <a:t>گروه کربونیل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2526971" y="1698027"/>
            <a:ext cx="1069166" cy="5943600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63899" y="531665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dirty="0" smtClean="0">
                <a:solidFill>
                  <a:schemeClr val="accent1"/>
                </a:solidFill>
              </a:rPr>
              <a:t>گروه اتری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42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فصل 2 – شیمی یازدهم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/>
              <a:t>    </a:t>
            </a:r>
            <a:r>
              <a:rPr lang="fa-IR" dirty="0" smtClean="0"/>
              <a:t>نمونه های گروه کربونیل</a:t>
            </a:r>
            <a:endParaRPr lang="ru-RU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913377" y="1322538"/>
            <a:ext cx="8318444" cy="50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12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فصل 2 – شیمی یازدهم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/>
              <a:t> </a:t>
            </a:r>
            <a:r>
              <a:rPr lang="fa-IR" dirty="0" smtClean="0"/>
              <a:t>  نمونه </a:t>
            </a:r>
            <a:r>
              <a:rPr lang="fa-IR" dirty="0"/>
              <a:t>های گروه </a:t>
            </a:r>
            <a:r>
              <a:rPr lang="fa-IR" dirty="0" smtClean="0"/>
              <a:t>اتری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727200" y="1296537"/>
            <a:ext cx="8961821" cy="3835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5116" y="5331678"/>
            <a:ext cx="11044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B Nazanin" panose="00000400000000000000" pitchFamily="2" charset="-78"/>
              </a:rPr>
              <a:t>نکته: الکل ها و اتر هایی که </a:t>
            </a:r>
            <a:r>
              <a:rPr lang="fa-IR" sz="2000" b="1" dirty="0">
                <a:solidFill>
                  <a:schemeClr val="accent1"/>
                </a:solidFill>
                <a:cs typeface="B Nazanin" panose="00000400000000000000" pitchFamily="2" charset="-78"/>
              </a:rPr>
              <a:t>تعداد کربن برابر </a:t>
            </a:r>
            <a:r>
              <a:rPr lang="fa-IR" sz="2000" dirty="0">
                <a:cs typeface="B Nazanin" panose="00000400000000000000" pitchFamily="2" charset="-78"/>
              </a:rPr>
              <a:t>دارند، به شرطی که هردو یک عاملی و سیرشده خطی (غیر حلقوی) باشند، </a:t>
            </a:r>
            <a:r>
              <a:rPr lang="fa-IR" sz="2000" b="1" dirty="0">
                <a:solidFill>
                  <a:schemeClr val="accent6"/>
                </a:solidFill>
                <a:cs typeface="B Nazanin" panose="00000400000000000000" pitchFamily="2" charset="-78"/>
              </a:rPr>
              <a:t>ایزومر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یکدیگرند.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9349" y="5770626"/>
            <a:ext cx="7550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B Nazanin" panose="00000400000000000000" pitchFamily="2" charset="-78"/>
              </a:rPr>
              <a:t>ایزومر: موادی که </a:t>
            </a:r>
            <a:r>
              <a:rPr lang="fa-IR" sz="2000" b="1" dirty="0">
                <a:solidFill>
                  <a:schemeClr val="accent6"/>
                </a:solidFill>
                <a:cs typeface="B Nazanin" panose="00000400000000000000" pitchFamily="2" charset="-78"/>
              </a:rPr>
              <a:t>فرمول مولکولی یکسان </a:t>
            </a:r>
            <a:r>
              <a:rPr lang="fa-IR" sz="2000" dirty="0">
                <a:cs typeface="B Nazanin" panose="00000400000000000000" pitchFamily="2" charset="-78"/>
              </a:rPr>
              <a:t>اما </a:t>
            </a:r>
            <a:r>
              <a:rPr lang="fa-IR" sz="2000" b="1" dirty="0">
                <a:solidFill>
                  <a:schemeClr val="accent1"/>
                </a:solidFill>
                <a:cs typeface="B Nazanin" panose="00000400000000000000" pitchFamily="2" charset="-78"/>
              </a:rPr>
              <a:t>ساختار متفاوت </a:t>
            </a:r>
            <a:r>
              <a:rPr lang="fa-IR" sz="2000" dirty="0">
                <a:cs typeface="B Nazanin" panose="00000400000000000000" pitchFamily="2" charset="-78"/>
              </a:rPr>
              <a:t>دارند،  ایزومر(همپار) میگویند.</a:t>
            </a:r>
            <a:endParaRPr lang="en-US" sz="2000" dirty="0">
              <a:cs typeface="B Nazanin" panose="00000400000000000000" pitchFamily="2" charset="-78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48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فصل 2 – شیمی یازدهم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/>
              <a:t>    ارزش سوختی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458310"/>
            <a:ext cx="11136002" cy="4800599"/>
          </a:xfrm>
        </p:spPr>
        <p:txBody>
          <a:bodyPr numCol="1" spcCol="540000">
            <a:normAutofit/>
          </a:bodyPr>
          <a:lstStyle/>
          <a:p>
            <a:pPr algn="r"/>
            <a:r>
              <a:rPr lang="fa-IR" sz="2800" dirty="0" smtClean="0">
                <a:cs typeface="B Nazanin" panose="00000400000000000000" pitchFamily="2" charset="-78"/>
              </a:rPr>
              <a:t>ارزش </a:t>
            </a:r>
            <a:r>
              <a:rPr lang="fa-IR" sz="2800" dirty="0">
                <a:cs typeface="B Nazanin" panose="00000400000000000000" pitchFamily="2" charset="-78"/>
              </a:rPr>
              <a:t>سوختی یک ماده غذایی، مقدار انرژی است که از اکسایش کامل </a:t>
            </a:r>
            <a:r>
              <a:rPr lang="fa-IR" sz="2800" dirty="0" smtClean="0">
                <a:cs typeface="B Nazanin" panose="00000400000000000000" pitchFamily="2" charset="-78"/>
              </a:rPr>
              <a:t>یک </a:t>
            </a:r>
            <a:r>
              <a:rPr lang="fa-IR" sz="2800" dirty="0">
                <a:cs typeface="B Nazanin" panose="00000400000000000000" pitchFamily="2" charset="-78"/>
              </a:rPr>
              <a:t>گرم ماده غذایی حاصل می شود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</a:p>
          <a:p>
            <a:pPr algn="r"/>
            <a:endParaRPr lang="fa-IR" sz="2800" dirty="0">
              <a:cs typeface="B Nazanin" panose="00000400000000000000" pitchFamily="2" charset="-78"/>
            </a:endParaRPr>
          </a:p>
          <a:p>
            <a:pPr algn="r"/>
            <a:endParaRPr lang="fa-IR" sz="2800" dirty="0" smtClean="0">
              <a:cs typeface="B Nazanin" panose="00000400000000000000" pitchFamily="2" charset="-78"/>
            </a:endParaRPr>
          </a:p>
          <a:p>
            <a:pPr algn="r"/>
            <a:endParaRPr lang="fa-IR" sz="2800" dirty="0">
              <a:cs typeface="B Nazanin" panose="00000400000000000000" pitchFamily="2" charset="-78"/>
            </a:endParaRPr>
          </a:p>
          <a:p>
            <a:pPr algn="r"/>
            <a:r>
              <a:rPr lang="fa-IR" sz="2800" dirty="0">
                <a:cs typeface="B Nazanin" panose="00000400000000000000" pitchFamily="2" charset="-78"/>
              </a:rPr>
              <a:t>نکته: در آلکان ها متان بیشترین ارزش سوختی را دارد.</a:t>
            </a:r>
            <a:endParaRPr lang="en-US" sz="2800" dirty="0">
              <a:cs typeface="B Nazanin" panose="00000400000000000000" pitchFamily="2" charset="-78"/>
            </a:endParaRPr>
          </a:p>
          <a:p>
            <a:pPr algn="r"/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5975B-6477-7918-6EB7-A8D65B8DDA5A}"/>
              </a:ext>
            </a:extLst>
          </p:cNvPr>
          <p:cNvSpPr txBox="1"/>
          <p:nvPr/>
        </p:nvSpPr>
        <p:spPr>
          <a:xfrm>
            <a:off x="485151" y="3105834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= ارزش سوختی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A1469-E186-F964-6DCE-5CBBDF0E9206}"/>
              </a:ext>
            </a:extLst>
          </p:cNvPr>
          <p:cNvSpPr txBox="1"/>
          <p:nvPr/>
        </p:nvSpPr>
        <p:spPr>
          <a:xfrm>
            <a:off x="2437036" y="2800622"/>
            <a:ext cx="3319498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" indent="-91440" algn="r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a-I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|قدر مطلق آنتالپی سوختن|</a:t>
            </a:r>
          </a:p>
          <a:p>
            <a:pPr marL="91440" indent="-91440" algn="ctr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a-I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جرم مولی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F7C5E-0B90-57CB-2CAE-5F8C03372BF5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2437036" y="3367444"/>
            <a:ext cx="33194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74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فصل 2 – شیمی یازدهم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/>
              <a:t>    یاخته ها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458310"/>
            <a:ext cx="11136002" cy="4800599"/>
          </a:xfrm>
        </p:spPr>
        <p:txBody>
          <a:bodyPr numCol="1" spcCol="540000">
            <a:normAutofit/>
          </a:bodyPr>
          <a:lstStyle/>
          <a:p>
            <a:pPr algn="r"/>
            <a:r>
              <a:rPr lang="fa-IR" sz="2800" b="1" dirty="0">
                <a:solidFill>
                  <a:schemeClr val="accent6"/>
                </a:solidFill>
                <a:cs typeface="B Nazanin" panose="00000400000000000000" pitchFamily="2" charset="-78"/>
              </a:rPr>
              <a:t>مواد اولیه </a:t>
            </a:r>
            <a:r>
              <a:rPr lang="fa-IR" sz="2800" dirty="0">
                <a:cs typeface="B Nazanin" panose="00000400000000000000" pitchFamily="2" charset="-78"/>
              </a:rPr>
              <a:t>برای سوخت و ساز یاخته ها  :     </a:t>
            </a:r>
          </a:p>
          <a:p>
            <a:pPr algn="r"/>
            <a:r>
              <a:rPr lang="fa-IR" sz="2800" dirty="0" smtClean="0">
                <a:cs typeface="B Nazanin" panose="00000400000000000000" pitchFamily="2" charset="-78"/>
              </a:rPr>
              <a:t>آب، ویتامین </a:t>
            </a:r>
            <a:r>
              <a:rPr lang="fa-IR" sz="2800" dirty="0">
                <a:cs typeface="B Nazanin" panose="00000400000000000000" pitchFamily="2" charset="-78"/>
              </a:rPr>
              <a:t>ها</a:t>
            </a:r>
            <a:r>
              <a:rPr lang="fa-IR" sz="2800" dirty="0" smtClean="0">
                <a:cs typeface="B Nazanin" panose="00000400000000000000" pitchFamily="2" charset="-78"/>
              </a:rPr>
              <a:t>، مواد معدنی، کربوهیدرات ها، چربی ها و پروتئین ها</a:t>
            </a:r>
          </a:p>
          <a:p>
            <a:pPr algn="r"/>
            <a:endParaRPr lang="fa-IR" sz="2800" dirty="0">
              <a:cs typeface="B Nazanin" panose="00000400000000000000" pitchFamily="2" charset="-78"/>
            </a:endParaRPr>
          </a:p>
          <a:p>
            <a:pPr algn="r"/>
            <a:r>
              <a:rPr lang="fa-IR" sz="2800" b="1" dirty="0">
                <a:solidFill>
                  <a:schemeClr val="accent6"/>
                </a:solidFill>
                <a:cs typeface="B Nazanin" panose="00000400000000000000" pitchFamily="2" charset="-78"/>
              </a:rPr>
              <a:t>منابع</a:t>
            </a:r>
            <a:r>
              <a:rPr lang="fa-IR" sz="2800" dirty="0">
                <a:solidFill>
                  <a:schemeClr val="accent6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تامین انرژی و سوخت و ساز یاخته ها:</a:t>
            </a:r>
          </a:p>
          <a:p>
            <a:pPr algn="r"/>
            <a:r>
              <a:rPr lang="fa-IR" sz="2800" dirty="0">
                <a:cs typeface="B Nazanin" panose="00000400000000000000" pitchFamily="2" charset="-78"/>
              </a:rPr>
              <a:t>کربوهیدرات ها</a:t>
            </a:r>
            <a:r>
              <a:rPr lang="fa-IR" sz="2800" dirty="0" smtClean="0">
                <a:cs typeface="B Nazanin" panose="00000400000000000000" pitchFamily="2" charset="-78"/>
              </a:rPr>
              <a:t>، چربی </a:t>
            </a:r>
            <a:r>
              <a:rPr lang="fa-IR" sz="2800" dirty="0">
                <a:cs typeface="B Nazanin" panose="00000400000000000000" pitchFamily="2" charset="-78"/>
              </a:rPr>
              <a:t>ها و پروتئین ها</a:t>
            </a:r>
          </a:p>
          <a:p>
            <a:pPr algn="r"/>
            <a:endParaRPr lang="fa-IR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551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8F16D9-EB65-4F11-9CD9-58377B437CF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0</TotalTime>
  <Words>525</Words>
  <Application>Microsoft Office PowerPoint</Application>
  <PresentationFormat>Widescreen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 Nazanin</vt:lpstr>
      <vt:lpstr>Calibri</vt:lpstr>
      <vt:lpstr>Calibri Light</vt:lpstr>
      <vt:lpstr>Times New Roman</vt:lpstr>
      <vt:lpstr>Wingdings</vt:lpstr>
      <vt:lpstr>RetrospectVTI</vt:lpstr>
      <vt:lpstr>       فهرست</vt:lpstr>
      <vt:lpstr>      نقش ادویه ها در زندگی </vt:lpstr>
      <vt:lpstr>      خواص ادویه ها</vt:lpstr>
      <vt:lpstr>    خواص ادویه ها</vt:lpstr>
      <vt:lpstr>      انواع گروه های عاملی</vt:lpstr>
      <vt:lpstr>    نمونه های گروه کربونیل</vt:lpstr>
      <vt:lpstr>   نمونه های گروه اتری</vt:lpstr>
      <vt:lpstr>    ارزش سوختی</vt:lpstr>
      <vt:lpstr>    یاخته ها</vt:lpstr>
      <vt:lpstr>    آنتالپی سوختن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2023-04-21T14:16:19Z</dcterms:created>
  <dcterms:modified xsi:type="dcterms:W3CDTF">2023-04-26T15:41:07Z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