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1" r:id="rId2"/>
    <p:sldId id="272" r:id="rId3"/>
    <p:sldId id="258" r:id="rId4"/>
    <p:sldId id="273" r:id="rId5"/>
    <p:sldId id="274" r:id="rId6"/>
    <p:sldId id="261" r:id="rId7"/>
    <p:sldId id="275" r:id="rId8"/>
    <p:sldId id="276" r:id="rId9"/>
    <p:sldId id="284" r:id="rId10"/>
    <p:sldId id="264" r:id="rId11"/>
    <p:sldId id="256" r:id="rId12"/>
    <p:sldId id="259" r:id="rId13"/>
    <p:sldId id="257" r:id="rId14"/>
    <p:sldId id="260" r:id="rId15"/>
    <p:sldId id="285" r:id="rId16"/>
    <p:sldId id="277" r:id="rId17"/>
    <p:sldId id="266" r:id="rId18"/>
    <p:sldId id="278" r:id="rId19"/>
    <p:sldId id="263" r:id="rId20"/>
    <p:sldId id="267" r:id="rId21"/>
    <p:sldId id="265" r:id="rId22"/>
    <p:sldId id="270" r:id="rId23"/>
    <p:sldId id="269" r:id="rId24"/>
    <p:sldId id="268" r:id="rId25"/>
    <p:sldId id="262" r:id="rId26"/>
    <p:sldId id="283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1D9C3-FF34-4D1D-9B19-BF3B1ECE687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84EED-A9E8-45EF-A35B-E4107A8E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6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9b481ca5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9b481ca5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182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9b481ca5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9b481ca5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03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b481ca5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9b481ca5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52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9b481ca5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9b481ca5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13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b481ca5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9b481ca5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71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9b481ca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9b481ca5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25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9b481ca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9b481ca5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82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9b481ca5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9b481ca5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42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9b481ca5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9b481ca5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77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b481ca5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9b481ca5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24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9b481ca5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9b481ca5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07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1170F-F4CF-490C-AADA-77FDF0474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6BD2777-4314-4EE7-BAD2-C0EC9A94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C3E363-2439-4EA3-ABC5-A84DBF28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CA53-F595-437E-9E24-C88A11958B08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733DDE-D59C-435C-AD28-FC99B342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A98CF4-ED35-48C1-A5BD-DB2A3F6C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796DA5-D9FA-4090-B937-5BC8EEFC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2A615B9-F549-44C8-8577-8D2AD07F4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601DC7-A084-4228-BD62-157300FF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EC3-A0F1-42A6-8A01-FBC2242E1630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90986E-AC8A-4244-A32E-94CBCDBD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4B0162-4C69-4131-B893-7302EC5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C9C4A7E-DB0B-482F-ACDE-E4ACA0FA9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DB06FE-3D97-45A7-BD57-B6B2F9830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AB05EA-70EE-4117-81A0-726B2388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09E4-311B-4526-80F5-9ABE82B45DEE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9DFC1C-F059-4CE8-9904-7A27EDF4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E96AD8-45C6-44C9-B33B-DF99A65C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0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0A006E-B788-4A4F-86D8-392136EF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8D641-A06D-4668-9F37-9DCD1782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904DDC-9E6A-484E-BC18-130FEDE9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7BB7-E1F1-4D15-B5F1-EEFCAA103C4A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2D4733-33BB-4779-9B9A-FD7CFB9A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70CC12-15C9-432C-9892-942322F5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BF5C80-C63D-4C21-8E8C-6983D86D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101C41-5128-453D-A050-CAAA9698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ECB811-460B-4C5B-9F53-C7A69D3B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894C-C399-4790-AC3D-D417F5BF637B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628EDC-E6C0-4EFA-B745-0E6733F9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76E1A3-9D03-400F-B887-70D17AE0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9361CB-50D7-483D-8EEA-E00157EC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EBAE87-75D1-4EC8-9A2D-6D35534C2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465F273-3318-4EDB-9317-EB7F903EF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85AFF4-DF7C-48ED-931F-FF671BA6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ABB7-DDD8-4628-AB62-00BDA02DFD22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45A9D0-3015-4067-B631-67AE9A5B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33B13E-0D95-4AFD-8B03-F33A407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8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65B908-BBF0-4762-B071-58028860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112761-52F0-47A8-8E55-3895986CE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E52B3-EAE7-401A-B1FB-3F558EBE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26F1E5A-6F3D-4A6C-9933-840719420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57EEBF1-E10B-48F8-81F6-1F2FC9833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110AD9C-5364-49D0-BBB0-86BF3BC9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E0F-D69D-4231-AF8C-5857A9DACD5D}" type="datetime1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A24AAF6-D140-4E98-9BA4-69D623D1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7FDDE9-9202-4911-A586-76961232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FC9B0-3819-4525-83DF-F8889A5F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4B34E6-1A52-43AF-9442-C2B4A63F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3F0E-73D1-4C49-98B3-FEC3F3FD308B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1C809D-9C35-4A46-912D-52434247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C2B125-ECF3-4181-B2D8-9DBC70FC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4E45466-51EA-431C-8B85-25E007E7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FCCA-ED22-4143-96B7-42D55C51B67B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0233D29-92B4-4A1D-8422-D0ACBB73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9F8E1A-66D2-4D81-B2F5-BCBEDE5A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7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D5942-49C6-440B-AA1A-4A39CAEE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186779-10D6-44A4-8733-56A6F12CD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A37AE0-C1CD-44B1-8159-6CC607074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59B89FF-87E7-4FBD-B459-829226FE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5C8-A30F-4A73-9958-A3CCCF79117D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ABBB18-88BD-42FE-A64D-1FBCAB6F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AB658F-16A4-4A2E-8544-8D346E0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63333F-4EAB-481B-AFA8-F86C2477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81D11-9002-478F-8E89-F88D0096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3FE8DF9-5C4D-4DCB-8278-94BF55720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2D6102-D5E6-439B-A447-D11D6D78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BE45-F335-4471-90AD-C7D674D2751E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F84B26-DA45-4D8B-A527-110FC410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5281B9-6AFC-4BBB-AD15-4250FE0E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8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E7C4263-103C-43A0-ADF7-73B6F83B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C69AD2-1C6B-46AF-A680-01AAE431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C3D562-7543-4A10-A4DC-F314E5728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8B0E-25C1-4441-83B8-90EBB3086514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CA5D5C-A694-41E2-BE0B-69F9FE1F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2D1C57-D8AC-4A49-B069-BD416FE9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E6B8-DF78-463A-9931-AB3785F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463133"/>
            <a:ext cx="11360800" cy="53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Development of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Convolutional</a:t>
            </a:r>
            <a:endParaRPr dirty="0"/>
          </a:p>
          <a:p>
            <a:pPr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" dirty="0"/>
              <a:t> Neural</a:t>
            </a:r>
            <a:endParaRPr dirty="0"/>
          </a:p>
          <a:p>
            <a:pPr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" dirty="0"/>
              <a:t>Network</a:t>
            </a:r>
            <a:endParaRPr dirty="0"/>
          </a:p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83EB936-93DF-47F5-A539-C58DE94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427500" y="195933"/>
            <a:ext cx="311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LeNet-5</a:t>
            </a:r>
            <a:endParaRPr sz="24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337834"/>
            <a:ext cx="5867400" cy="1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00" y="1531300"/>
            <a:ext cx="5689600" cy="4396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6562700" y="3509200"/>
            <a:ext cx="4934000" cy="221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Spatial size decreases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Number of channels increases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Total “volume” is preserved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Trial &amp; error</a:t>
            </a:r>
            <a:endParaRPr sz="2133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5D9D8DD-F1AC-421E-B25C-7202AEBB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6FD39-A829-4B05-816C-3BBAEAB6B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AlexNet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BD27A7-4EFE-4F1F-8431-DE320163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ffect of dropout layers on the MNIST dataset!">
            <a:extLst>
              <a:ext uri="{FF2B5EF4-FFF2-40B4-BE49-F238E27FC236}">
                <a16:creationId xmlns="" xmlns:a16="http://schemas.microsoft.com/office/drawing/2014/main" id="{ED6C96F1-184C-4D26-B3D9-09C8E474A1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65" y="704676"/>
            <a:ext cx="4381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722057C-A4C9-448B-99B1-533CD0F20999}"/>
              </a:ext>
            </a:extLst>
          </p:cNvPr>
          <p:cNvSpPr txBox="1"/>
          <p:nvPr/>
        </p:nvSpPr>
        <p:spPr>
          <a:xfrm>
            <a:off x="457065" y="828481"/>
            <a:ext cx="57495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Improvements of AlexNet network architecture Compared with LeNet-5:</a:t>
            </a:r>
            <a:endParaRPr lang="fa-I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ReLU</a:t>
            </a:r>
            <a:r>
              <a:rPr lang="en-US" sz="1600" dirty="0"/>
              <a:t> activation function</a:t>
            </a:r>
            <a:endParaRPr lang="fa-I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augmentation</a:t>
            </a:r>
            <a:endParaRPr lang="fa-I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Dropout</a:t>
            </a:r>
            <a:endParaRPr lang="fa-I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Training on two NVIDIA GTX 580 3GB GPUs</a:t>
            </a:r>
            <a:endParaRPr lang="fa-I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Overlapping pooling</a:t>
            </a:r>
            <a:endParaRPr lang="fa-IR" sz="1600" dirty="0"/>
          </a:p>
        </p:txBody>
      </p:sp>
      <p:pic>
        <p:nvPicPr>
          <p:cNvPr id="6" name="Picture 2" descr="AlexNet-like architecture. | Download Scientific Diagram">
            <a:extLst>
              <a:ext uri="{FF2B5EF4-FFF2-40B4-BE49-F238E27FC236}">
                <a16:creationId xmlns="" xmlns:a16="http://schemas.microsoft.com/office/drawing/2014/main" id="{334762BF-2BCC-4C4F-B5DA-34780928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52" y="3207099"/>
            <a:ext cx="8096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878EE91-686E-42FA-A648-FEFDB74FDEE1}"/>
              </a:ext>
            </a:extLst>
          </p:cNvPr>
          <p:cNvSpPr txBox="1"/>
          <p:nvPr/>
        </p:nvSpPr>
        <p:spPr>
          <a:xfrm>
            <a:off x="8881726" y="459149"/>
            <a:ext cx="93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a)Dropout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2DDB4E1-5DFB-488A-AB10-5BFB78F56D99}"/>
              </a:ext>
            </a:extLst>
          </p:cNvPr>
          <p:cNvSpPr txBox="1"/>
          <p:nvPr/>
        </p:nvSpPr>
        <p:spPr>
          <a:xfrm>
            <a:off x="5739045" y="6148283"/>
            <a:ext cx="185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b)</a:t>
            </a:r>
            <a:r>
              <a:rPr lang="en-US" sz="1400" dirty="0" err="1"/>
              <a:t>AlexNet</a:t>
            </a:r>
            <a:r>
              <a:rPr lang="en-US" sz="1400" dirty="0"/>
              <a:t>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EF3D0F4-13D6-4B0F-B689-C3D78C05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AlexNet | Learn OpenCV">
            <a:extLst>
              <a:ext uri="{FF2B5EF4-FFF2-40B4-BE49-F238E27FC236}">
                <a16:creationId xmlns="" xmlns:a16="http://schemas.microsoft.com/office/drawing/2014/main" id="{F027EBD7-FE7A-4C4B-9DEE-2130BC91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00" y="9327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BD8E2A9-1534-4A93-B61D-718D02AEC980}"/>
              </a:ext>
            </a:extLst>
          </p:cNvPr>
          <p:cNvSpPr txBox="1"/>
          <p:nvPr/>
        </p:nvSpPr>
        <p:spPr>
          <a:xfrm>
            <a:off x="1828800" y="662730"/>
            <a:ext cx="404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In AlexNet </a:t>
            </a:r>
            <a:r>
              <a:rPr lang="en-US" dirty="0" err="1"/>
              <a:t>Architectuire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F65FCF8-64E6-4590-BF18-B4C3293F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773D7B6-48E9-480A-90E7-91BADB2A9D83}"/>
              </a:ext>
            </a:extLst>
          </p:cNvPr>
          <p:cNvSpPr txBox="1"/>
          <p:nvPr/>
        </p:nvSpPr>
        <p:spPr>
          <a:xfrm>
            <a:off x="696287" y="751797"/>
            <a:ext cx="473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ImageNet Classification Challenge?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11BA246-F3C1-40C5-AB2B-80388092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304" y="751797"/>
            <a:ext cx="3082009" cy="3925624"/>
          </a:xfrm>
          <a:prstGeom prst="rect">
            <a:avLst/>
          </a:prstGeom>
        </p:spPr>
      </p:pic>
      <p:pic>
        <p:nvPicPr>
          <p:cNvPr id="6146" name="Picture 2" descr="Difference between AlexNet, VGGNet, ResNet, and Inception | by Aqeel Anwar  | Towards Data Science">
            <a:extLst>
              <a:ext uri="{FF2B5EF4-FFF2-40B4-BE49-F238E27FC236}">
                <a16:creationId xmlns="" xmlns:a16="http://schemas.microsoft.com/office/drawing/2014/main" id="{2B7E2709-3477-4422-BEB9-20FBA577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3" y="3020038"/>
            <a:ext cx="7359250" cy="314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AFE6F97-AC03-45DC-8B35-C0FA848E2FE7}"/>
              </a:ext>
            </a:extLst>
          </p:cNvPr>
          <p:cNvSpPr txBox="1"/>
          <p:nvPr/>
        </p:nvSpPr>
        <p:spPr>
          <a:xfrm>
            <a:off x="696287" y="2341851"/>
            <a:ext cx="36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Parameters Do We Have?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5FC13B-E01D-4854-9B66-50AA72FC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8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/>
          <a:lstStyle/>
          <a:p>
            <a:pPr algn="ctr"/>
            <a:r>
              <a:rPr lang="en-US" sz="6000" dirty="0"/>
              <a:t>VGG-16/19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8133" y="195933"/>
            <a:ext cx="5789200" cy="375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/>
              <a:t>VGG: Deeper Networks, Regular Design</a:t>
            </a:r>
            <a:endParaRPr sz="2400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Shallow network limitations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Innovative design principles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All conv are 3x3 stride 1 pad 1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All max pool are 2x2 stride 2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After pool, double #channels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Consistent  computational complexity</a:t>
            </a:r>
            <a:endParaRPr sz="2133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734" y="106867"/>
            <a:ext cx="3604300" cy="654066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38433" y="3883234"/>
            <a:ext cx="7730800" cy="287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133"/>
              <a:t>Network has 5 convolutional stages: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Stage 1: conv-conv-pool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Stage 2: conv-conv-pool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Stage 3: conv-conv-pool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Stage 4: conv-conv-conv-[conv]-pool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Stage 5: conv-conv-conv-[conv]-pool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(VGG-19 has 4 conv in stages 4 and 5)</a:t>
            </a:r>
            <a:endParaRPr sz="2133"/>
          </a:p>
          <a:p>
            <a:endParaRPr sz="2133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E8B9434-CD88-4DC2-8440-ED159111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31567" y="124701"/>
            <a:ext cx="669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VGG (ctd): two Conv(3x3) vs one Conv(5x5)</a:t>
            </a:r>
            <a:endParaRPr sz="2400"/>
          </a:p>
        </p:txBody>
      </p:sp>
      <p:sp>
        <p:nvSpPr>
          <p:cNvPr id="125" name="Google Shape;125;p23"/>
          <p:cNvSpPr txBox="1"/>
          <p:nvPr/>
        </p:nvSpPr>
        <p:spPr>
          <a:xfrm>
            <a:off x="534267" y="2084901"/>
            <a:ext cx="3017200" cy="276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133"/>
              <a:t>Option 1:</a:t>
            </a:r>
            <a:endParaRPr sz="2133"/>
          </a:p>
          <a:p>
            <a:pPr>
              <a:lnSpc>
                <a:spcPct val="150000"/>
              </a:lnSpc>
            </a:pPr>
            <a:r>
              <a:rPr lang="en" sz="2133"/>
              <a:t>Conv(5x5, C -&gt; C)</a:t>
            </a:r>
            <a:endParaRPr sz="2133"/>
          </a:p>
          <a:p>
            <a:pPr>
              <a:lnSpc>
                <a:spcPct val="150000"/>
              </a:lnSpc>
            </a:pPr>
            <a:r>
              <a:rPr lang="en" sz="2133"/>
              <a:t>Params: 25C2</a:t>
            </a:r>
            <a:endParaRPr sz="2133"/>
          </a:p>
          <a:p>
            <a:pPr>
              <a:lnSpc>
                <a:spcPct val="150000"/>
              </a:lnSpc>
            </a:pPr>
            <a:r>
              <a:rPr lang="en" sz="2133"/>
              <a:t>FLOPs: 25C2HW</a:t>
            </a:r>
            <a:endParaRPr sz="2133"/>
          </a:p>
          <a:p>
            <a:pPr>
              <a:lnSpc>
                <a:spcPct val="150000"/>
              </a:lnSpc>
            </a:pPr>
            <a:endParaRPr sz="2400"/>
          </a:p>
        </p:txBody>
      </p:sp>
      <p:sp>
        <p:nvSpPr>
          <p:cNvPr id="126" name="Google Shape;126;p23"/>
          <p:cNvSpPr txBox="1"/>
          <p:nvPr/>
        </p:nvSpPr>
        <p:spPr>
          <a:xfrm>
            <a:off x="3829767" y="2001033"/>
            <a:ext cx="3438000" cy="32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2133"/>
              <a:t>Option 2:</a:t>
            </a:r>
            <a:endParaRPr sz="2133"/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2133"/>
              <a:t>Conv(3x3, C -&gt; C)</a:t>
            </a:r>
            <a:endParaRPr sz="2133"/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2133"/>
              <a:t>Conv(3x3, C -&gt; C)</a:t>
            </a:r>
            <a:endParaRPr sz="2133"/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2133"/>
              <a:t>Params: 18C2</a:t>
            </a:r>
            <a:endParaRPr sz="2133"/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2133"/>
              <a:t>FLOPs: 18C2HW</a:t>
            </a:r>
            <a:endParaRPr sz="2133"/>
          </a:p>
          <a:p>
            <a:pPr>
              <a:lnSpc>
                <a:spcPct val="150000"/>
              </a:lnSpc>
            </a:pPr>
            <a:endParaRPr sz="2133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267" y="819400"/>
            <a:ext cx="4157067" cy="51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34400" y="4862934"/>
            <a:ext cx="5561600" cy="123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More nonlinearity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Less params &amp; FLOPS</a:t>
            </a:r>
            <a:endParaRPr sz="2133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D309F37-3F10-4F65-A70D-10C1D8A0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31567" y="178134"/>
            <a:ext cx="6555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VGG (ctd):Consistent complexity computation</a:t>
            </a:r>
            <a:endParaRPr sz="24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796468"/>
            <a:ext cx="11785601" cy="397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74067" y="908467"/>
            <a:ext cx="3740800" cy="188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133"/>
              <a:t>Input: C x 2H x 2W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Layer: Conv(3x3, C-&gt;C)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Memory: 4HWC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Params: 9C2</a:t>
            </a:r>
            <a:endParaRPr sz="2133"/>
          </a:p>
          <a:p>
            <a:r>
              <a:rPr lang="en" sz="2133"/>
              <a:t>FLOPs: 36HWC2</a:t>
            </a:r>
            <a:endParaRPr sz="2133"/>
          </a:p>
        </p:txBody>
      </p:sp>
      <p:sp>
        <p:nvSpPr>
          <p:cNvPr id="136" name="Google Shape;136;p24"/>
          <p:cNvSpPr txBox="1"/>
          <p:nvPr/>
        </p:nvSpPr>
        <p:spPr>
          <a:xfrm>
            <a:off x="6555200" y="793734"/>
            <a:ext cx="3206400" cy="188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133"/>
              <a:t>Input: 2C x H x W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Conv(3x3, 2C -&gt; 2C)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Memory: 2HWC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Params: 36C2</a:t>
            </a:r>
            <a:endParaRPr sz="2133"/>
          </a:p>
          <a:p>
            <a:r>
              <a:rPr lang="en" sz="2133"/>
              <a:t>FLOPs: 36HWC2</a:t>
            </a:r>
            <a:endParaRPr sz="2133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F0F37ED-BC59-401A-A30E-1223745A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6FD39-A829-4B05-816C-3BBAEAB6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705"/>
            <a:ext cx="9144000" cy="2387600"/>
          </a:xfrm>
        </p:spPr>
        <p:txBody>
          <a:bodyPr/>
          <a:lstStyle/>
          <a:p>
            <a:r>
              <a:rPr lang="en-US" dirty="0"/>
              <a:t>GoogLeNet/Inception v1 to v3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438115-7F10-4429-BF33-65063D91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1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01567" y="765967"/>
            <a:ext cx="5824800" cy="221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Hubel and Wiesel : Visual cortex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Fukushima and Miyake : Neocognitron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LeCun : BP networks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Hinton : Deep learning</a:t>
            </a:r>
            <a:endParaRPr sz="2133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234" y="349601"/>
            <a:ext cx="3939933" cy="299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1" y="3021568"/>
            <a:ext cx="5897225" cy="363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1733" y="4061401"/>
            <a:ext cx="4649200" cy="21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03200" y="0"/>
            <a:ext cx="642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CNN History</a:t>
            </a:r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D5FF100-A12B-4B9B-B69B-3CDB471B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B0FAA25-5E37-4B08-B638-4AE15142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BA6847-D1D2-481D-A339-56EB366856A6}"/>
              </a:ext>
            </a:extLst>
          </p:cNvPr>
          <p:cNvSpPr txBox="1"/>
          <p:nvPr/>
        </p:nvSpPr>
        <p:spPr>
          <a:xfrm>
            <a:off x="872455" y="302003"/>
            <a:ext cx="454137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GoogLeNet Building Blocks: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1 × 1 convolution kernel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dimension of the feature map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Reduce number of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Inception Module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Adaptive to different input 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Global Avg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2" descr="1x1 Conv Archives - Predictive Programmer">
            <a:extLst>
              <a:ext uri="{FF2B5EF4-FFF2-40B4-BE49-F238E27FC236}">
                <a16:creationId xmlns="" xmlns:a16="http://schemas.microsoft.com/office/drawing/2014/main" id="{C1AE8D47-6E73-434A-9B59-84A86BCA0B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" y="2182562"/>
            <a:ext cx="7389152" cy="465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018 CNN Inception Network - Inception Module | Master Data Science">
            <a:extLst>
              <a:ext uri="{FF2B5EF4-FFF2-40B4-BE49-F238E27FC236}">
                <a16:creationId xmlns="" xmlns:a16="http://schemas.microsoft.com/office/drawing/2014/main" id="{965AA929-DB0B-4437-A1D2-C5DD40D09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77" y="3261640"/>
            <a:ext cx="5557055" cy="33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ifference between fully connected layer and global average pooling layer.  | Download Scientific Diagram">
            <a:extLst>
              <a:ext uri="{FF2B5EF4-FFF2-40B4-BE49-F238E27FC236}">
                <a16:creationId xmlns="" xmlns:a16="http://schemas.microsoft.com/office/drawing/2014/main" id="{CE731B86-2DB8-4EB1-9908-BFF3BD2C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36" y="335173"/>
            <a:ext cx="65722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1529782-9950-4613-AB11-35F72C2EF66C}"/>
              </a:ext>
            </a:extLst>
          </p:cNvPr>
          <p:cNvSpPr txBox="1"/>
          <p:nvPr/>
        </p:nvSpPr>
        <p:spPr>
          <a:xfrm>
            <a:off x="285226" y="4463117"/>
            <a:ext cx="1042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a) Conv 1*1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5FD7222-018A-489C-AD55-918F2CE60838}"/>
              </a:ext>
            </a:extLst>
          </p:cNvPr>
          <p:cNvSpPr txBox="1"/>
          <p:nvPr/>
        </p:nvSpPr>
        <p:spPr>
          <a:xfrm>
            <a:off x="7007778" y="3588391"/>
            <a:ext cx="1907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b) Inception Module V1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9B211B2-1D12-4A83-903A-3E4E8A5FF039}"/>
              </a:ext>
            </a:extLst>
          </p:cNvPr>
          <p:cNvSpPr txBox="1"/>
          <p:nvPr/>
        </p:nvSpPr>
        <p:spPr>
          <a:xfrm>
            <a:off x="8150080" y="2490830"/>
            <a:ext cx="171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c) Global Avg Pooling</a:t>
            </a:r>
          </a:p>
        </p:txBody>
      </p:sp>
    </p:spTree>
    <p:extLst>
      <p:ext uri="{BB962C8B-B14F-4D97-AF65-F5344CB8AC3E}">
        <p14:creationId xmlns:p14="http://schemas.microsoft.com/office/powerpoint/2010/main" val="45324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CB15C8-13B9-41FD-9512-3DD38CD9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39A0298-30F6-455D-841F-BB145400867F}"/>
              </a:ext>
            </a:extLst>
          </p:cNvPr>
          <p:cNvSpPr txBox="1"/>
          <p:nvPr/>
        </p:nvSpPr>
        <p:spPr>
          <a:xfrm>
            <a:off x="1359016" y="822121"/>
            <a:ext cx="35412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Idea: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Inspired by network in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Focus on efficiency </a:t>
            </a:r>
          </a:p>
        </p:txBody>
      </p:sp>
      <p:pic>
        <p:nvPicPr>
          <p:cNvPr id="9222" name="Picture 6" descr="Inception Network | Implementation Of GoogleNet In Keras">
            <a:extLst>
              <a:ext uri="{FF2B5EF4-FFF2-40B4-BE49-F238E27FC236}">
                <a16:creationId xmlns="" xmlns:a16="http://schemas.microsoft.com/office/drawing/2014/main" id="{0A24A18D-1DAD-4D81-80D7-377DF7F0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712"/>
            <a:ext cx="121920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D1EC93F-D8C8-4465-B415-8DAC8EF6FE3B}"/>
              </a:ext>
            </a:extLst>
          </p:cNvPr>
          <p:cNvSpPr/>
          <p:nvPr/>
        </p:nvSpPr>
        <p:spPr>
          <a:xfrm>
            <a:off x="226501" y="3397539"/>
            <a:ext cx="1803635" cy="721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F703DB4-7571-4530-972A-8E50FBF29FF1}"/>
              </a:ext>
            </a:extLst>
          </p:cNvPr>
          <p:cNvSpPr/>
          <p:nvPr/>
        </p:nvSpPr>
        <p:spPr>
          <a:xfrm>
            <a:off x="5386805" y="4311940"/>
            <a:ext cx="1794172" cy="54942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D3F7102-6DAB-4464-9A65-90F6F9B78827}"/>
              </a:ext>
            </a:extLst>
          </p:cNvPr>
          <p:cNvSpPr/>
          <p:nvPr/>
        </p:nvSpPr>
        <p:spPr>
          <a:xfrm>
            <a:off x="8064294" y="3877110"/>
            <a:ext cx="1794172" cy="54942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34C633-ED97-4E34-B571-37EA12B11ED8}"/>
              </a:ext>
            </a:extLst>
          </p:cNvPr>
          <p:cNvSpPr/>
          <p:nvPr/>
        </p:nvSpPr>
        <p:spPr>
          <a:xfrm>
            <a:off x="10830186" y="2625754"/>
            <a:ext cx="1057014" cy="65434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27FCD76-6FFF-4B2D-AA60-128D0F71F3C0}"/>
              </a:ext>
            </a:extLst>
          </p:cNvPr>
          <p:cNvSpPr txBox="1"/>
          <p:nvPr/>
        </p:nvSpPr>
        <p:spPr>
          <a:xfrm>
            <a:off x="335559" y="3036813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Aggressive 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96BEB38-AE9B-4370-81C3-6C7F7373C082}"/>
              </a:ext>
            </a:extLst>
          </p:cNvPr>
          <p:cNvSpPr txBox="1"/>
          <p:nvPr/>
        </p:nvSpPr>
        <p:spPr>
          <a:xfrm>
            <a:off x="5471025" y="490895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Auxiliary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5468988-054A-4063-8E17-F28351F9EDAF}"/>
              </a:ext>
            </a:extLst>
          </p:cNvPr>
          <p:cNvSpPr txBox="1"/>
          <p:nvPr/>
        </p:nvSpPr>
        <p:spPr>
          <a:xfrm>
            <a:off x="8329569" y="4448150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Auxiliary 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560E4D1-2C7B-4DC9-A48C-0A064F6E7876}"/>
              </a:ext>
            </a:extLst>
          </p:cNvPr>
          <p:cNvSpPr txBox="1"/>
          <p:nvPr/>
        </p:nvSpPr>
        <p:spPr>
          <a:xfrm>
            <a:off x="10693172" y="2298420"/>
            <a:ext cx="1498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Global Avg Pooling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79E6F34-0C63-4234-BFB6-14D26B988DA8}"/>
              </a:ext>
            </a:extLst>
          </p:cNvPr>
          <p:cNvSpPr txBox="1"/>
          <p:nvPr/>
        </p:nvSpPr>
        <p:spPr>
          <a:xfrm>
            <a:off x="1128318" y="2298420"/>
            <a:ext cx="444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Different Part Of The Network?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C10A99-CB5C-4087-BD52-69E823B41543}"/>
              </a:ext>
            </a:extLst>
          </p:cNvPr>
          <p:cNvSpPr/>
          <p:nvPr/>
        </p:nvSpPr>
        <p:spPr>
          <a:xfrm>
            <a:off x="3046592" y="2902592"/>
            <a:ext cx="1057014" cy="1677798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EC8BDD0-C43C-4250-AEE4-198EE9C726BF}"/>
              </a:ext>
            </a:extLst>
          </p:cNvPr>
          <p:cNvSpPr txBox="1"/>
          <p:nvPr/>
        </p:nvSpPr>
        <p:spPr>
          <a:xfrm>
            <a:off x="3062675" y="4642495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Inception Module</a:t>
            </a:r>
          </a:p>
        </p:txBody>
      </p:sp>
    </p:spTree>
    <p:extLst>
      <p:ext uri="{BB962C8B-B14F-4D97-AF65-F5344CB8AC3E}">
        <p14:creationId xmlns:p14="http://schemas.microsoft.com/office/powerpoint/2010/main" val="119924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A7B25E1-4A72-4536-A07B-92BC3DB8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84D50B8-6BD0-4E0C-9F48-B0717FC3AE32}"/>
              </a:ext>
            </a:extLst>
          </p:cNvPr>
          <p:cNvSpPr txBox="1"/>
          <p:nvPr/>
        </p:nvSpPr>
        <p:spPr>
          <a:xfrm>
            <a:off x="1182848" y="662730"/>
            <a:ext cx="326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inside GoogLeNet</a:t>
            </a:r>
          </a:p>
        </p:txBody>
      </p:sp>
      <p:pic>
        <p:nvPicPr>
          <p:cNvPr id="4" name="Picture 2" descr="CNN Architectures — LeNet, AlexNet, VGG, GoogLeNet and ResNet | by Prabhu |  Medium">
            <a:extLst>
              <a:ext uri="{FF2B5EF4-FFF2-40B4-BE49-F238E27FC236}">
                <a16:creationId xmlns="" xmlns:a16="http://schemas.microsoft.com/office/drawing/2014/main" id="{EE1FC056-3692-4B26-971D-D50AA444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48" y="1413720"/>
            <a:ext cx="90297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20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773D7B6-48E9-480A-90E7-91BADB2A9D83}"/>
              </a:ext>
            </a:extLst>
          </p:cNvPr>
          <p:cNvSpPr txBox="1"/>
          <p:nvPr/>
        </p:nvSpPr>
        <p:spPr>
          <a:xfrm>
            <a:off x="696287" y="751797"/>
            <a:ext cx="473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ImageNet Classification Challenge?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AFE6F97-AC03-45DC-8B35-C0FA848E2FE7}"/>
              </a:ext>
            </a:extLst>
          </p:cNvPr>
          <p:cNvSpPr txBox="1"/>
          <p:nvPr/>
        </p:nvSpPr>
        <p:spPr>
          <a:xfrm>
            <a:off x="696287" y="3815100"/>
            <a:ext cx="3975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happened compare to AlexNet?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parameters than AlexNet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computation than AlexNet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5FC13B-E01D-4854-9B66-50AA72FC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EAB29B1-C186-4FAC-BC66-D90A57EE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92" y="1122297"/>
            <a:ext cx="4161528" cy="2620639"/>
          </a:xfrm>
          <a:prstGeom prst="rect">
            <a:avLst/>
          </a:prstGeom>
        </p:spPr>
      </p:pic>
      <p:pic>
        <p:nvPicPr>
          <p:cNvPr id="12" name="Picture 2" descr="Difference between AlexNet, VGGNet, ResNet, and Inception | by Aqeel Anwar  | Towards Data Science">
            <a:extLst>
              <a:ext uri="{FF2B5EF4-FFF2-40B4-BE49-F238E27FC236}">
                <a16:creationId xmlns="" xmlns:a16="http://schemas.microsoft.com/office/drawing/2014/main" id="{EC0A31D7-D33E-45D8-9773-668013F03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83" y="4834716"/>
            <a:ext cx="7455517" cy="153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27C19C9-64D1-4825-8D4D-9EE5B0EE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1AF17BC-F498-49DC-911B-901F608B17EA}"/>
              </a:ext>
            </a:extLst>
          </p:cNvPr>
          <p:cNvSpPr txBox="1"/>
          <p:nvPr/>
        </p:nvSpPr>
        <p:spPr>
          <a:xfrm>
            <a:off x="973123" y="687897"/>
            <a:ext cx="5642314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Inception Module V2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Batch Norm Layer Added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Faster convergence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Robustness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Reduce usage of 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Conv layer with kernel 5 × 5 by two 3 × 3 kernels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network depth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9 layers increase compared to the last 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Reduce network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 5 error: 4.9%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7D12055-9550-481A-9B29-6A3DDA1C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1" y="136525"/>
            <a:ext cx="2743200" cy="2860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699FB8D-E3FA-441E-B046-44FA9299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071" y="3033823"/>
            <a:ext cx="2500181" cy="3350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55BDE4E-B839-4811-8CB8-5FF4C1013E09}"/>
              </a:ext>
            </a:extLst>
          </p:cNvPr>
          <p:cNvSpPr txBox="1"/>
          <p:nvPr/>
        </p:nvSpPr>
        <p:spPr>
          <a:xfrm>
            <a:off x="973123" y="3612932"/>
            <a:ext cx="609460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Inception Module 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Spatial factorization into asymmetric convolutions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the network width from 224 × 224 to 299 × 299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 5 error: 3.58%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725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F3C1EA2-E777-4655-9C5F-ECE5C4CE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553FEDE-7DCB-4D1B-AA08-D402E2AE3CC6}"/>
              </a:ext>
            </a:extLst>
          </p:cNvPr>
          <p:cNvSpPr txBox="1"/>
          <p:nvPr/>
        </p:nvSpPr>
        <p:spPr>
          <a:xfrm>
            <a:off x="1426128" y="696286"/>
            <a:ext cx="57253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</a:t>
            </a:r>
            <a:r>
              <a:rPr lang="en-US" sz="1800" dirty="0"/>
              <a:t>Spatial factorization into asymmetric convolutions?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Replace Conv layer with kernel n × n by 1 × n and n × 1  kernels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Reduce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Reduce Computation cost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34DC95F-6723-4221-8E84-3E6D4F4C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45" y="1495425"/>
            <a:ext cx="35909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7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320800"/>
            <a:ext cx="10515600" cy="438150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ResNet</a:t>
            </a:r>
            <a:endParaRPr lang="en-US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9855921" cy="757381"/>
          </a:xfrm>
        </p:spPr>
        <p:txBody>
          <a:bodyPr/>
          <a:lstStyle/>
          <a:p>
            <a:pPr algn="ctr"/>
            <a:r>
              <a:rPr lang="en-US" dirty="0"/>
              <a:t>Vanishing gradient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90" y="2528152"/>
            <a:ext cx="5795097" cy="236525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06236"/>
            <a:ext cx="4343400" cy="507002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problem</a:t>
            </a:r>
            <a:endParaRPr lang="fa-IR" sz="2000" dirty="0"/>
          </a:p>
          <a:p>
            <a:pPr lvl="1"/>
            <a:r>
              <a:rPr lang="en-US" sz="1800" dirty="0"/>
              <a:t>As more layers using certain activation functions are added to neural networks, the gradients of the loss function approaches zero, making the network hard to train</a:t>
            </a:r>
          </a:p>
          <a:p>
            <a:r>
              <a:rPr lang="en-US" sz="2000" dirty="0"/>
              <a:t>Reason </a:t>
            </a:r>
          </a:p>
          <a:p>
            <a:pPr lvl="1"/>
            <a:r>
              <a:rPr lang="en-US" sz="1800" dirty="0"/>
              <a:t>Certain activation functions, like the sigmoid function, squishes a large input space into a small input space between 0 and 1. Therefore, a large change in the input of the sigmoid function will cause a small change in the output. Hence, the derivative becomes small.</a:t>
            </a:r>
            <a:endParaRPr lang="en-US" sz="2000" dirty="0"/>
          </a:p>
          <a:p>
            <a:r>
              <a:rPr lang="en-US" sz="2000" dirty="0"/>
              <a:t>solutions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use other activation functions, such as ReLU.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batch normalization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Residual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761C6BE-99A6-4BF4-8A5D-DAEE16A1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1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10253085" cy="757382"/>
          </a:xfrm>
        </p:spPr>
        <p:txBody>
          <a:bodyPr/>
          <a:lstStyle/>
          <a:p>
            <a:pPr algn="ctr"/>
            <a:r>
              <a:rPr lang="en-US" dirty="0"/>
              <a:t>Degradation problem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000" y="2142836"/>
            <a:ext cx="5767388" cy="279862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30779"/>
            <a:ext cx="3932237" cy="344532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the number of network layers increased, the accuracy of training set saturated or even decreased.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cannot be interpreted as overfitting, as overfit should be better in the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degradation problem shows that deep networks cannot be optimized easily and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ResNet proposed in order to solve the problems.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1B699B-1231-407A-AAD0-4BC466DB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622539" cy="6927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residual learning block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187" y="1804308"/>
            <a:ext cx="5392201" cy="279218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134836"/>
            <a:ext cx="3932237" cy="42291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ResNet constructed by residual learning blocks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break through a 100-layers barrier and even reach 1000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the original function to be learned is H(x) the residual learning block is then converted to F(x)=H(x) –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two expressions have the same effect, but the difficulty of optimization is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 identity mapping was optimal, it would be easier to push the residual to zero than to fit an identity mapping by a stack of nonlinear layers.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6A4BED-A5B6-4DD3-B27A-5A9DED4A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67" y="1114346"/>
            <a:ext cx="11785599" cy="5460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95933" y="160334"/>
            <a:ext cx="11258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Components of a Convolutional Network</a:t>
            </a:r>
            <a:endParaRPr sz="2133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C32660C-2E97-4D74-88F3-506E6DEF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10557885" cy="7666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ResNet Network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99127"/>
            <a:ext cx="4157085" cy="4769861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plain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convolutional layers mostly have 3 × 3 filters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same output feature map size, the layers have the same number of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feature map size is halved, the number of filters is doubled so as to preserve the time complexity per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downsampling preformed directly by convolutional layers that have a stride of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100" dirty="0"/>
              <a:t>residual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shortcut connections inserted which turn the network into residual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identity shortcuts can be directly used when the input and output are of the same dimensions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dimensions increase they are two options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shortcut still performs identity mapping, with extra zero entries padded for increasing dimensions</a:t>
            </a:r>
            <a:endParaRPr lang="fa-IR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projection shortcut is used to match dimensions done by 1 × 1 convolutions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91" y="766618"/>
            <a:ext cx="3749963" cy="6091382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3045626-B00F-4F6F-8129-5D26F387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867" y="363534"/>
            <a:ext cx="7418133" cy="64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78133" y="142500"/>
            <a:ext cx="50588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Convolution layer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Kernel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Sparse interactions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Weight sharing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Bias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Stride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Padding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Activation function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Stacking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High computational complexity</a:t>
            </a:r>
            <a:endParaRPr sz="2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68" y="4082900"/>
            <a:ext cx="3182833" cy="26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8C462F1-9AF9-4AA6-B29D-54D857BC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768234"/>
            <a:ext cx="11785603" cy="322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22600" y="445334"/>
            <a:ext cx="11346800" cy="233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/>
              <a:t>Receptive Fields: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>
              <a:lnSpc>
                <a:spcPct val="150000"/>
              </a:lnSpc>
            </a:pPr>
            <a:r>
              <a:rPr lang="en" sz="2133"/>
              <a:t>Each successive convolution adds K – 1 to the receptive field size</a:t>
            </a:r>
            <a:endParaRPr sz="2133"/>
          </a:p>
          <a:p>
            <a:pPr>
              <a:lnSpc>
                <a:spcPct val="150000"/>
              </a:lnSpc>
            </a:pPr>
            <a:r>
              <a:rPr lang="en" sz="2133"/>
              <a:t>With L layers the receptive field size is 1 + L * (K – 1)</a:t>
            </a:r>
            <a:endParaRPr sz="2133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F0286B3-34DC-4453-AB24-2903C27E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463133" y="267200"/>
            <a:ext cx="523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Convolution Summary</a:t>
            </a:r>
            <a:endParaRPr sz="2400"/>
          </a:p>
        </p:txBody>
      </p:sp>
      <p:sp>
        <p:nvSpPr>
          <p:cNvPr id="88" name="Google Shape;88;p18"/>
          <p:cNvSpPr txBox="1"/>
          <p:nvPr/>
        </p:nvSpPr>
        <p:spPr>
          <a:xfrm>
            <a:off x="338433" y="908468"/>
            <a:ext cx="3830000" cy="549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133"/>
              <a:t>Input: Cin x H x W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Hyperparameters: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Kernel size: KH x KW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Number filters: Cout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Padding: P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Stride: S</a:t>
            </a:r>
            <a:endParaRPr sz="2133"/>
          </a:p>
          <a:p>
            <a:r>
              <a:rPr lang="en" sz="2133"/>
              <a:t>Weight matrix: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 Cout x Cin x KH x KW</a:t>
            </a:r>
            <a:endParaRPr sz="2133"/>
          </a:p>
          <a:p>
            <a:r>
              <a:rPr lang="en" sz="2133"/>
              <a:t>giving Cout filters of size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 Cin x KH x KW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Bias vector: Cout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Output size: Cout x H’ x W’ where: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H’ = (H – K + 2P) / S + 1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W’ = (W – K + 2P) / S + 1</a:t>
            </a:r>
            <a:endParaRPr sz="2133"/>
          </a:p>
          <a:p>
            <a:endParaRPr sz="2133"/>
          </a:p>
        </p:txBody>
      </p:sp>
      <p:sp>
        <p:nvSpPr>
          <p:cNvPr id="89" name="Google Shape;89;p18"/>
          <p:cNvSpPr txBox="1"/>
          <p:nvPr/>
        </p:nvSpPr>
        <p:spPr>
          <a:xfrm>
            <a:off x="5949533" y="160333"/>
            <a:ext cx="5522000" cy="320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133"/>
              <a:t>Common settings: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KH = KW (Small square filters)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P = (K – 1) / 2 (”Same” padding)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Cin, Cout = 32, 64, 128, 256 (powers of 2)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K = 3, P = 1, S = 1 (3x3 conv)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K = 5, P = 2, S = 1 (5x5 conv)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K = 1, P = 0, S = 1 (1x1 conv)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K = 3, P = 1, S = 2 (Downsample by 2)</a:t>
            </a:r>
            <a:endParaRPr sz="2133"/>
          </a:p>
          <a:p>
            <a:endParaRPr sz="2133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367" y="3562600"/>
            <a:ext cx="7845632" cy="31797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DB6DD2-7C60-4C1E-B8D9-4DBB965E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95933" y="106868"/>
            <a:ext cx="5094400" cy="326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/>
              <a:t>Pooling(Subsampling) Layers</a:t>
            </a:r>
            <a:endParaRPr sz="2400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Another way to downsample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Max Pooling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AVG Pooling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No learnable parameters</a:t>
            </a:r>
            <a:endParaRPr sz="2133"/>
          </a:p>
          <a:p>
            <a:pPr marL="609585" indent="-440256">
              <a:lnSpc>
                <a:spcPct val="150000"/>
              </a:lnSpc>
              <a:buSzPts val="1600"/>
              <a:buChar char="●"/>
            </a:pPr>
            <a:r>
              <a:rPr lang="en" sz="2133"/>
              <a:t>Low computational complexity</a:t>
            </a:r>
            <a:endParaRPr sz="2133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867" y="2846000"/>
            <a:ext cx="7196468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95933" y="3429000"/>
            <a:ext cx="3758800" cy="320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133"/>
              <a:t>Input: C x H x W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Hyperparameters: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Kernel size: K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Stride: S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Pooling function (max, avg)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Output: C x H’ x W’ where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H’ = (H – K) / S + 1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- W’ = (W – K) / S + 1</a:t>
            </a:r>
            <a:endParaRPr sz="2133"/>
          </a:p>
          <a:p>
            <a:endParaRPr sz="2133"/>
          </a:p>
        </p:txBody>
      </p:sp>
      <p:sp>
        <p:nvSpPr>
          <p:cNvPr id="98" name="Google Shape;98;p19"/>
          <p:cNvSpPr txBox="1"/>
          <p:nvPr/>
        </p:nvSpPr>
        <p:spPr>
          <a:xfrm>
            <a:off x="6911433" y="1104401"/>
            <a:ext cx="4275200" cy="155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133"/>
              <a:t>Common settings: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max, K = 2, S = 2</a:t>
            </a:r>
            <a:endParaRPr sz="2133"/>
          </a:p>
          <a:p>
            <a:pPr>
              <a:buClr>
                <a:schemeClr val="dk1"/>
              </a:buClr>
              <a:buSzPts val="1100"/>
            </a:pPr>
            <a:r>
              <a:rPr lang="en" sz="2133"/>
              <a:t>max, K = 3, S = 2 (AlexNet)</a:t>
            </a:r>
            <a:endParaRPr sz="2133"/>
          </a:p>
          <a:p>
            <a:endParaRPr sz="2133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F7056B-C064-48CF-BB8C-3F9FA747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231567" y="195933"/>
            <a:ext cx="48808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/>
              <a:t>Fully connected layer</a:t>
            </a:r>
            <a:endParaRPr sz="2400"/>
          </a:p>
          <a:p>
            <a:pPr>
              <a:lnSpc>
                <a:spcPct val="150000"/>
              </a:lnSpc>
            </a:pPr>
            <a:endParaRPr sz="2400"/>
          </a:p>
          <a:p>
            <a:pPr marL="609585" indent="-457189">
              <a:lnSpc>
                <a:spcPct val="150000"/>
              </a:lnSpc>
              <a:buSzPts val="1800"/>
              <a:buChar char="●"/>
            </a:pPr>
            <a:r>
              <a:rPr lang="en" sz="2400"/>
              <a:t>Flatten</a:t>
            </a:r>
            <a:endParaRPr sz="2400"/>
          </a:p>
          <a:p>
            <a:pPr marL="609585" indent="-457189">
              <a:lnSpc>
                <a:spcPct val="150000"/>
              </a:lnSpc>
              <a:buSzPts val="1800"/>
              <a:buChar char="●"/>
            </a:pPr>
            <a:r>
              <a:rPr lang="en" sz="2400"/>
              <a:t>Integrate local information</a:t>
            </a:r>
            <a:endParaRPr sz="2400"/>
          </a:p>
          <a:p>
            <a:pPr marL="609585" indent="-457189">
              <a:lnSpc>
                <a:spcPct val="150000"/>
              </a:lnSpc>
              <a:buSzPts val="1800"/>
              <a:buChar char="●"/>
            </a:pPr>
            <a:r>
              <a:rPr lang="en" sz="2400"/>
              <a:t>Most parameters</a:t>
            </a:r>
            <a:endParaRPr sz="2400"/>
          </a:p>
          <a:p>
            <a:pPr marL="609585" indent="-457189">
              <a:lnSpc>
                <a:spcPct val="150000"/>
              </a:lnSpc>
              <a:buSzPts val="1800"/>
              <a:buChar char="●"/>
            </a:pPr>
            <a:r>
              <a:rPr lang="en" sz="2400"/>
              <a:t>Softmax</a:t>
            </a:r>
            <a:endParaRPr sz="24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601" y="565151"/>
            <a:ext cx="5575300" cy="57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8ECA1AC-EEE8-4F64-A640-C5C0A166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8475"/>
          </a:xfrm>
        </p:spPr>
        <p:txBody>
          <a:bodyPr/>
          <a:lstStyle/>
          <a:p>
            <a:pPr algn="ctr"/>
            <a:r>
              <a:rPr lang="en-US" sz="6000" dirty="0" smtClean="0"/>
              <a:t>LeNet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E6B8-DF78-463A-9931-AB3785F05C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1269</Words>
  <Application>Microsoft Office PowerPoint</Application>
  <PresentationFormat>Widescreen</PresentationFormat>
  <Paragraphs>234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Development of  Convolutional  Neural Network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LeNet</vt:lpstr>
      <vt:lpstr>PowerPoint Presentation</vt:lpstr>
      <vt:lpstr>AlexNet</vt:lpstr>
      <vt:lpstr>PowerPoint Presentation</vt:lpstr>
      <vt:lpstr>PowerPoint Presentation</vt:lpstr>
      <vt:lpstr>PowerPoint Presentation</vt:lpstr>
      <vt:lpstr>VGG-16/19</vt:lpstr>
      <vt:lpstr>PowerPoint Presentation</vt:lpstr>
      <vt:lpstr>PowerPoint Presentation</vt:lpstr>
      <vt:lpstr>PowerPoint Presentation</vt:lpstr>
      <vt:lpstr>GoogLeNet/Inception v1 to v3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ResNet</vt:lpstr>
      <vt:lpstr>Vanishing gradient</vt:lpstr>
      <vt:lpstr>Degradation problem </vt:lpstr>
      <vt:lpstr>residual learning block</vt:lpstr>
      <vt:lpstr>ResNet Network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harirpoosh</dc:creator>
  <cp:lastModifiedBy>pc</cp:lastModifiedBy>
  <cp:revision>40</cp:revision>
  <dcterms:created xsi:type="dcterms:W3CDTF">2021-01-31T14:11:50Z</dcterms:created>
  <dcterms:modified xsi:type="dcterms:W3CDTF">2021-02-01T11:36:36Z</dcterms:modified>
</cp:coreProperties>
</file>