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sldIdLst>
    <p:sldId id="340" r:id="rId2"/>
    <p:sldId id="329" r:id="rId3"/>
    <p:sldId id="257" r:id="rId4"/>
    <p:sldId id="259" r:id="rId5"/>
    <p:sldId id="258" r:id="rId6"/>
    <p:sldId id="261" r:id="rId7"/>
    <p:sldId id="262" r:id="rId8"/>
    <p:sldId id="307" r:id="rId9"/>
    <p:sldId id="322" r:id="rId10"/>
    <p:sldId id="265" r:id="rId11"/>
    <p:sldId id="264" r:id="rId12"/>
    <p:sldId id="266" r:id="rId13"/>
    <p:sldId id="268" r:id="rId14"/>
    <p:sldId id="267" r:id="rId15"/>
    <p:sldId id="270" r:id="rId16"/>
    <p:sldId id="269" r:id="rId17"/>
    <p:sldId id="271" r:id="rId18"/>
    <p:sldId id="273" r:id="rId19"/>
    <p:sldId id="274" r:id="rId20"/>
    <p:sldId id="272" r:id="rId21"/>
    <p:sldId id="275" r:id="rId22"/>
    <p:sldId id="330" r:id="rId23"/>
    <p:sldId id="333" r:id="rId24"/>
    <p:sldId id="332" r:id="rId25"/>
    <p:sldId id="276" r:id="rId26"/>
    <p:sldId id="280" r:id="rId27"/>
    <p:sldId id="277" r:id="rId28"/>
    <p:sldId id="278" r:id="rId29"/>
    <p:sldId id="279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1" r:id="rId40"/>
    <p:sldId id="292" r:id="rId41"/>
    <p:sldId id="290" r:id="rId42"/>
    <p:sldId id="316" r:id="rId43"/>
    <p:sldId id="335" r:id="rId44"/>
    <p:sldId id="334" r:id="rId45"/>
    <p:sldId id="336" r:id="rId46"/>
    <p:sldId id="337" r:id="rId47"/>
    <p:sldId id="338" r:id="rId48"/>
    <p:sldId id="339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3" r:id="rId59"/>
    <p:sldId id="304" r:id="rId60"/>
    <p:sldId id="30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928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B932D-2173-4718-BC82-48C696161189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387FB-71CE-45CD-AD0B-0BD9D0076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6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5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University of Tehran - Wikipedia">
            <a:extLst>
              <a:ext uri="{FF2B5EF4-FFF2-40B4-BE49-F238E27FC236}">
                <a16:creationId xmlns:a16="http://schemas.microsoft.com/office/drawing/2014/main" id="{F884B162-3F9F-46C6-A712-42983B658C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714" y="6260784"/>
            <a:ext cx="556260" cy="55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hmad Lashgar | Personal Homepage">
            <a:extLst>
              <a:ext uri="{FF2B5EF4-FFF2-40B4-BE49-F238E27FC236}">
                <a16:creationId xmlns:a16="http://schemas.microsoft.com/office/drawing/2014/main" id="{EC03547F-FDE3-E265-CEC2-DCC76A6E70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5" y="6163312"/>
            <a:ext cx="724535" cy="5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0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9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74FD-6B0D-4729-BD55-80C1D362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jpeg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9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jpeg"/><Relationship Id="rId4" Type="http://schemas.openxmlformats.org/officeDocument/2006/relationships/image" Target="../media/image1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60C-80F1-5774-C503-508B6063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BC0C-DB33-0A10-3ADC-F126B77C8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8482"/>
            <a:ext cx="8229600" cy="4525963"/>
          </a:xfrm>
        </p:spPr>
        <p:txBody>
          <a:bodyPr>
            <a:normAutofit/>
          </a:bodyPr>
          <a:lstStyle/>
          <a:p>
            <a:pPr marL="498475" indent="0" algn="ctr">
              <a:lnSpc>
                <a:spcPct val="90000"/>
              </a:lnSpc>
              <a:spcAft>
                <a:spcPts val="6945"/>
              </a:spcAft>
              <a:buNone/>
            </a:pPr>
            <a:r>
              <a:rPr lang="en-US" sz="3600">
                <a:solidFill>
                  <a:srgbClr val="2E74B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Regression models</a:t>
            </a:r>
            <a:endParaRPr lang="en-NL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School of Electrical and Computer Engineering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Tehran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Erfan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Darzi</a:t>
            </a:r>
          </a:p>
          <a:p>
            <a:pPr marL="411480" indent="0" algn="ctr">
              <a:lnSpc>
                <a:spcPct val="107000"/>
              </a:lnSpc>
              <a:spcAft>
                <a:spcPts val="255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erfandarzi@ut.ac.ir</a:t>
            </a:r>
            <a:endParaRPr lang="en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ACC7-A260-55BE-3CDD-08E7ECC9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B9FC-32F0-1E17-898D-E5C99EDF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2BD5-25AB-198B-0AEF-F2CE1643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Parametric form of decision boundary in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binary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937442" y="3862307"/>
            <a:ext cx="895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4579" y="4114729"/>
            <a:ext cx="3418609" cy="400110"/>
            <a:chOff x="4031673" y="3903486"/>
            <a:chExt cx="341860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903486"/>
              <a:ext cx="287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Linear regression?</a:t>
              </a: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4031673" y="4020396"/>
              <a:ext cx="540327" cy="831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classification?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Relationship 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http://upload.wikimedia.org/wikipedia/commons/thumb/3/3a/Linear_regression.svg/400px-Linear_regress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6" y="3780821"/>
            <a:ext cx="3972791" cy="2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 flipV="1">
            <a:off x="5243498" y="3805528"/>
            <a:ext cx="0" cy="262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classification?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Relationship between a </a:t>
                </a:r>
                <a:r>
                  <a:rPr lang="en-US" u="sng" dirty="0"/>
                  <a:t>scalar</a:t>
                </a:r>
                <a:r>
                  <a:rPr lang="en-US" dirty="0"/>
                  <a:t> dependent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one or more explanatory variables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12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445" y="6078682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6299328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80285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66605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7052832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1660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6572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44046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935873" y="4035426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433520" y="4706585"/>
            <a:ext cx="2366449" cy="1127118"/>
            <a:chOff x="5433520" y="4706585"/>
            <a:chExt cx="2366449" cy="1127118"/>
          </a:xfrm>
        </p:grpSpPr>
        <p:sp>
          <p:nvSpPr>
            <p:cNvPr id="24" name="TextBox 23"/>
            <p:cNvSpPr txBox="1"/>
            <p:nvPr/>
          </p:nvSpPr>
          <p:spPr>
            <a:xfrm>
              <a:off x="5929605" y="5187372"/>
              <a:ext cx="1870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Optimal regression model</a:t>
              </a:r>
            </a:p>
          </p:txBody>
        </p:sp>
        <p:sp>
          <p:nvSpPr>
            <p:cNvPr id="25" name="Arc 24"/>
            <p:cNvSpPr/>
            <p:nvPr/>
          </p:nvSpPr>
          <p:spPr>
            <a:xfrm rot="10638088">
              <a:off x="5433520" y="4706585"/>
              <a:ext cx="929746" cy="816071"/>
            </a:xfrm>
            <a:prstGeom prst="arc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906490" y="61040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65626" y="368157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&gt;0.5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/>
                                  <m:t> 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≤0.5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5" y="4141276"/>
                <a:ext cx="2300438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54071" y="1732124"/>
            <a:ext cx="3501486" cy="1002075"/>
            <a:chOff x="5154071" y="1732124"/>
            <a:chExt cx="3501486" cy="1002075"/>
          </a:xfrm>
        </p:grpSpPr>
        <p:sp>
          <p:nvSpPr>
            <p:cNvPr id="38" name="TextBox 37"/>
            <p:cNvSpPr txBox="1"/>
            <p:nvPr/>
          </p:nvSpPr>
          <p:spPr>
            <a:xfrm>
              <a:off x="5843223" y="1732124"/>
              <a:ext cx="2812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</a:rPr>
                <a:t>Y is discrete in a classification problem!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5154071" y="2091967"/>
              <a:ext cx="675436" cy="6422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86518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8209" y="5117222"/>
            <a:ext cx="2271795" cy="927465"/>
            <a:chOff x="32940" y="5194949"/>
            <a:chExt cx="2271795" cy="927465"/>
          </a:xfrm>
        </p:grpSpPr>
        <p:sp>
          <p:nvSpPr>
            <p:cNvPr id="41" name="TextBox 40"/>
            <p:cNvSpPr txBox="1"/>
            <p:nvPr/>
          </p:nvSpPr>
          <p:spPr>
            <a:xfrm>
              <a:off x="431267" y="5194949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if we have an outlier? </a:t>
              </a:r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28141" y="522320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109538" y="4986338"/>
            <a:ext cx="8348662" cy="13192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6308" y="5219666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66308" y="5632306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66308" y="425734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35555" y="40760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35555" y="504125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35555" y="548881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25525" y="602693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25525" y="457301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5157791" y="472348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098929" y="5940401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4897" y="4010030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2025866" y="6099640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 classification?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Directly modeling of class posterior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13</a:t>
            </a:fld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6361277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973681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6336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73759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743720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4383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7112344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597359" y="4153924"/>
            <a:ext cx="325444" cy="28055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582391" y="3847561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03701" y="5977180"/>
            <a:ext cx="259772" cy="2597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580156" y="533790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80156" y="5750544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80156" y="4375587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6155" y="607839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93144" y="3598444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87513" y="419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87513" y="51594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7513" y="55689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77483" y="6107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77483" y="469124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571639" y="4841719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072625" y="4218423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6608" y="5127059"/>
            <a:ext cx="2020490" cy="1114200"/>
            <a:chOff x="78113" y="5242152"/>
            <a:chExt cx="2020490" cy="1114200"/>
          </a:xfrm>
        </p:grpSpPr>
        <p:sp>
          <p:nvSpPr>
            <p:cNvPr id="42" name="Oval 41"/>
            <p:cNvSpPr/>
            <p:nvPr/>
          </p:nvSpPr>
          <p:spPr>
            <a:xfrm>
              <a:off x="78113" y="6096580"/>
              <a:ext cx="259772" cy="2597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5135" y="5242152"/>
              <a:ext cx="1873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if we have an outlier? </a:t>
              </a:r>
            </a:p>
          </p:txBody>
        </p:sp>
        <p:sp>
          <p:nvSpPr>
            <p:cNvPr id="44" name="Arc 43"/>
            <p:cNvSpPr/>
            <p:nvPr/>
          </p:nvSpPr>
          <p:spPr>
            <a:xfrm rot="5989566">
              <a:off x="84505" y="5361524"/>
              <a:ext cx="904009" cy="894411"/>
            </a:xfrm>
            <a:prstGeom prst="arc">
              <a:avLst/>
            </a:prstGeom>
            <a:ln w="1905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2545898" y="4068917"/>
            <a:ext cx="4450413" cy="23464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663945" y="1890464"/>
            <a:ext cx="3072204" cy="446662"/>
            <a:chOff x="3987513" y="1730161"/>
            <a:chExt cx="3072204" cy="446662"/>
          </a:xfrm>
        </p:grpSpPr>
        <p:sp>
          <p:nvSpPr>
            <p:cNvPr id="2" name="TextBox 1"/>
            <p:cNvSpPr txBox="1"/>
            <p:nvPr/>
          </p:nvSpPr>
          <p:spPr>
            <a:xfrm>
              <a:off x="4592233" y="1730161"/>
              <a:ext cx="246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Sigmoid function</a:t>
              </a:r>
            </a:p>
          </p:txBody>
        </p:sp>
        <p:cxnSp>
          <p:nvCxnSpPr>
            <p:cNvPr id="11" name="Straight Arrow Connector 10"/>
            <p:cNvCxnSpPr>
              <a:stCxn id="2" idx="1"/>
            </p:cNvCxnSpPr>
            <p:nvPr/>
          </p:nvCxnSpPr>
          <p:spPr>
            <a:xfrm flipH="1">
              <a:off x="3987513" y="1914827"/>
              <a:ext cx="604720" cy="2619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Freeform 23"/>
          <p:cNvSpPr/>
          <p:nvPr/>
        </p:nvSpPr>
        <p:spPr>
          <a:xfrm>
            <a:off x="264959" y="6076655"/>
            <a:ext cx="1812324" cy="65903"/>
          </a:xfrm>
          <a:custGeom>
            <a:avLst/>
            <a:gdLst>
              <a:gd name="connsiteX0" fmla="*/ 1812324 w 1812324"/>
              <a:gd name="connsiteY0" fmla="*/ 0 h 65903"/>
              <a:gd name="connsiteX1" fmla="*/ 0 w 1812324"/>
              <a:gd name="connsiteY1" fmla="*/ 65903 h 6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12324" h="65903">
                <a:moveTo>
                  <a:pt x="1812324" y="0"/>
                </a:moveTo>
                <a:lnTo>
                  <a:pt x="0" y="659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14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Binomial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Normal with </a:t>
                </a:r>
                <a:r>
                  <a:rPr lang="en-US" i="1" u="sng" dirty="0"/>
                  <a:t>identical</a:t>
                </a:r>
                <a:r>
                  <a:rPr lang="en-US" i="1" dirty="0"/>
                  <a:t> variance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821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07052"/>
                <a:ext cx="4206536" cy="9195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127157" y="4626599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 of the name: logit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1" y="4751736"/>
                <a:ext cx="2073323" cy="6407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245709" y="5392489"/>
            <a:ext cx="5029199" cy="904348"/>
            <a:chOff x="3789405" y="5278886"/>
            <a:chExt cx="5029199" cy="904348"/>
          </a:xfrm>
        </p:grpSpPr>
        <p:sp>
          <p:nvSpPr>
            <p:cNvPr id="7" name="TextBox 6"/>
            <p:cNvSpPr txBox="1"/>
            <p:nvPr/>
          </p:nvSpPr>
          <p:spPr>
            <a:xfrm>
              <a:off x="3789405" y="5813902"/>
              <a:ext cx="502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Note: it is still a linear relation among the features!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4810896" y="5278886"/>
              <a:ext cx="397206" cy="51553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=1)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=0)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3756480"/>
                <a:ext cx="4206536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065373" y="4672961"/>
            <a:ext cx="248782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648" y="5327986"/>
            <a:ext cx="268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Generalized Linear Model</a:t>
            </a:r>
          </a:p>
        </p:txBody>
      </p:sp>
    </p:spTree>
    <p:extLst>
      <p:ext uri="{BB962C8B-B14F-4D97-AF65-F5344CB8AC3E}">
        <p14:creationId xmlns:p14="http://schemas.microsoft.com/office/powerpoint/2010/main" val="651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multi-class categorization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622891" y="2963711"/>
            <a:ext cx="4213654" cy="2069516"/>
            <a:chOff x="4825462" y="1911178"/>
            <a:chExt cx="4213654" cy="20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solidFill>
                        <a:srgbClr val="FF0000"/>
                      </a:solidFill>
                    </a:rPr>
                    <a:t>Warning: redundancy in model parameters, since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5462" y="3287940"/>
                  <a:ext cx="4213654" cy="6927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56" t="-21930" r="-2023" b="-93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5473838" y="3005612"/>
              <a:ext cx="692184" cy="3307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758249" y="1911178"/>
              <a:ext cx="609601" cy="14251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3" y="4884778"/>
                <a:ext cx="3950762" cy="7187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=2,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97" y="4572000"/>
                <a:ext cx="243016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800" y="5555891"/>
                <a:ext cx="2917786" cy="678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3441553" y="6234667"/>
            <a:ext cx="9327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308068" y="5646849"/>
            <a:ext cx="1660972" cy="672067"/>
            <a:chOff x="4308068" y="5646849"/>
            <a:chExt cx="1660972" cy="6720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67" y="6041917"/>
                  <a:ext cx="22955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216" r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Arc 24"/>
            <p:cNvSpPr/>
            <p:nvPr/>
          </p:nvSpPr>
          <p:spPr>
            <a:xfrm rot="9376200">
              <a:off x="4308068" y="5646849"/>
              <a:ext cx="1660972" cy="601228"/>
            </a:xfrm>
            <a:prstGeom prst="arc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891" y="4671185"/>
            <a:ext cx="2736121" cy="325523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868989" y="1761490"/>
            <a:ext cx="2980046" cy="1543030"/>
            <a:chOff x="2530706" y="4340570"/>
            <a:chExt cx="3708248" cy="1920082"/>
          </a:xfrm>
        </p:grpSpPr>
        <p:sp>
          <p:nvSpPr>
            <p:cNvPr id="26" name="Oval 25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</a:t>
              </a:r>
              <a:endParaRPr lang="en-US" sz="1600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</a:p>
          </p:txBody>
        </p:sp>
        <p:cxnSp>
          <p:nvCxnSpPr>
            <p:cNvPr id="28" name="Straight Arrow Connector 27"/>
            <p:cNvCxnSpPr>
              <a:stCxn id="27" idx="0"/>
              <a:endCxn id="26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8" idx="0"/>
              <a:endCxn id="26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3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v</a:t>
                </a:r>
              </a:p>
            </p:txBody>
          </p:sp>
        </p:grpSp>
        <p:cxnSp>
          <p:nvCxnSpPr>
            <p:cNvPr id="32" name="Straight Arrow Connector 31"/>
            <p:cNvCxnSpPr>
              <a:stCxn id="36" idx="0"/>
              <a:endCxn id="26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</a:p>
          </p:txBody>
        </p:sp>
        <p:cxnSp>
          <p:nvCxnSpPr>
            <p:cNvPr id="34" name="Straight Arrow Connector 33"/>
            <p:cNvCxnSpPr>
              <a:stCxn id="33" idx="0"/>
              <a:endCxn id="26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0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i.f.f</a:t>
              </a:r>
              <a:r>
                <a:rPr lang="en-US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i.f.f</a:t>
              </a:r>
              <a:r>
                <a:rPr lang="en-US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A linear model!</a:t>
                </a: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82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174789"/>
                <a:ext cx="4288033" cy="5312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93" y="2706088"/>
                <a:ext cx="5185074" cy="1404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69757" y="3845771"/>
            <a:ext cx="2812658" cy="890303"/>
            <a:chOff x="2401893" y="2722564"/>
            <a:chExt cx="2812658" cy="890303"/>
          </a:xfrm>
        </p:grpSpPr>
        <p:sp>
          <p:nvSpPr>
            <p:cNvPr id="10" name="TextBox 9"/>
            <p:cNvSpPr txBox="1"/>
            <p:nvPr/>
          </p:nvSpPr>
          <p:spPr>
            <a:xfrm>
              <a:off x="2401893" y="3212757"/>
              <a:ext cx="2812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Class conditional density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93059" y="2722564"/>
              <a:ext cx="164757" cy="4901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341357" y="3880387"/>
            <a:ext cx="2557285" cy="875394"/>
            <a:chOff x="5441656" y="2737473"/>
            <a:chExt cx="2557285" cy="875394"/>
          </a:xfrm>
        </p:grpSpPr>
        <p:sp>
          <p:nvSpPr>
            <p:cNvPr id="13" name="TextBox 12"/>
            <p:cNvSpPr txBox="1"/>
            <p:nvPr/>
          </p:nvSpPr>
          <p:spPr>
            <a:xfrm>
              <a:off x="5441656" y="3212757"/>
              <a:ext cx="25572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Class prior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671751" y="2737473"/>
              <a:ext cx="197426" cy="46037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85542" y="4795360"/>
            <a:ext cx="158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415" y="4801302"/>
                <a:ext cx="158990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34" y="4795360"/>
                <a:ext cx="15899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4023693" y="5226224"/>
            <a:ext cx="1589903" cy="794047"/>
            <a:chOff x="4023693" y="5226224"/>
            <a:chExt cx="1589903" cy="794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693" y="5650939"/>
                  <a:ext cx="158990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766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4277047" y="5226224"/>
              <a:ext cx="1083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v.s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8757" y="5157699"/>
            <a:ext cx="3639885" cy="734904"/>
            <a:chOff x="5152836" y="5278549"/>
            <a:chExt cx="3639885" cy="734904"/>
          </a:xfrm>
        </p:grpSpPr>
        <p:sp>
          <p:nvSpPr>
            <p:cNvPr id="20" name="TextBox 19"/>
            <p:cNvSpPr txBox="1"/>
            <p:nvPr/>
          </p:nvSpPr>
          <p:spPr>
            <a:xfrm>
              <a:off x="6020689" y="5644121"/>
              <a:ext cx="2772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Computationally feasible</a:t>
              </a:r>
            </a:p>
          </p:txBody>
        </p:sp>
        <p:cxnSp>
          <p:nvCxnSpPr>
            <p:cNvPr id="22" name="Straight Arrow Connector 21"/>
            <p:cNvCxnSpPr>
              <a:stCxn id="20" idx="1"/>
            </p:cNvCxnSpPr>
            <p:nvPr/>
          </p:nvCxnSpPr>
          <p:spPr>
            <a:xfrm flipH="1" flipV="1">
              <a:off x="5152836" y="5278549"/>
              <a:ext cx="867853" cy="5502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03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Decision boundary in general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2" y="3313224"/>
                <a:ext cx="2820324" cy="5661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10740" y="3430298"/>
            <a:ext cx="2413752" cy="1128273"/>
            <a:chOff x="5012659" y="4460129"/>
            <a:chExt cx="2413752" cy="1128273"/>
          </a:xfrm>
        </p:grpSpPr>
        <p:grpSp>
          <p:nvGrpSpPr>
            <p:cNvPr id="14" name="Group 13"/>
            <p:cNvGrpSpPr/>
            <p:nvPr/>
          </p:nvGrpSpPr>
          <p:grpSpPr>
            <a:xfrm>
              <a:off x="5012659" y="4827707"/>
              <a:ext cx="2413752" cy="760695"/>
              <a:chOff x="3993226" y="3287154"/>
              <a:chExt cx="2413752" cy="76069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A linear model!</a:t>
                </a:r>
              </a:p>
            </p:txBody>
          </p:sp>
          <p:cxnSp>
            <p:nvCxnSpPr>
              <p:cNvPr id="13" name="Straight Arrow Connector 12"/>
              <p:cNvCxnSpPr>
                <a:stCxn id="11" idx="1"/>
              </p:cNvCxnSpPr>
              <p:nvPr/>
            </p:nvCxnSpPr>
            <p:spPr>
              <a:xfrm flipH="1" flipV="1">
                <a:off x="3993226" y="3287154"/>
                <a:ext cx="578774" cy="57602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1433" y="4460129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4" y="2747107"/>
                <a:ext cx="3726533" cy="5661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05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Summary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21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025866" y="6165544"/>
            <a:ext cx="5257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2391" y="3913465"/>
            <a:ext cx="0" cy="2406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80156" y="540380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0156" y="5816448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80156" y="4441491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86155" y="61443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93144" y="3664348"/>
            <a:ext cx="86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y|x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7513" y="426020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87513" y="52253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7513" y="56348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77483" y="6172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77483" y="47571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71639" y="4907623"/>
            <a:ext cx="831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072625" y="4284327"/>
            <a:ext cx="4998027" cy="1859973"/>
          </a:xfrm>
          <a:custGeom>
            <a:avLst/>
            <a:gdLst>
              <a:gd name="connsiteX0" fmla="*/ 4998027 w 4998027"/>
              <a:gd name="connsiteY0" fmla="*/ 0 h 1859973"/>
              <a:gd name="connsiteX1" fmla="*/ 3169227 w 4998027"/>
              <a:gd name="connsiteY1" fmla="*/ 301336 h 1859973"/>
              <a:gd name="connsiteX2" fmla="*/ 2088573 w 4998027"/>
              <a:gd name="connsiteY2" fmla="*/ 1569027 h 1859973"/>
              <a:gd name="connsiteX3" fmla="*/ 0 w 4998027"/>
              <a:gd name="connsiteY3" fmla="*/ 1859973 h 185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8027" h="1859973">
                <a:moveTo>
                  <a:pt x="4998027" y="0"/>
                </a:moveTo>
                <a:cubicBezTo>
                  <a:pt x="4326081" y="19916"/>
                  <a:pt x="3654136" y="39832"/>
                  <a:pt x="3169227" y="301336"/>
                </a:cubicBezTo>
                <a:cubicBezTo>
                  <a:pt x="2684318" y="562841"/>
                  <a:pt x="2616777" y="1309254"/>
                  <a:pt x="2088573" y="1569027"/>
                </a:cubicBezTo>
                <a:cubicBezTo>
                  <a:pt x="1560369" y="1828800"/>
                  <a:pt x="332509" y="1801091"/>
                  <a:pt x="0" y="185997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766564" y="5731136"/>
            <a:ext cx="2240501" cy="721971"/>
            <a:chOff x="1766564" y="5665232"/>
            <a:chExt cx="2240501" cy="721971"/>
          </a:xfrm>
        </p:grpSpPr>
        <p:sp>
          <p:nvSpPr>
            <p:cNvPr id="30" name="Oval 29"/>
            <p:cNvSpPr/>
            <p:nvPr/>
          </p:nvSpPr>
          <p:spPr>
            <a:xfrm>
              <a:off x="2006675" y="5726370"/>
              <a:ext cx="1756064" cy="60267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766564" y="5665232"/>
              <a:ext cx="2240501" cy="72197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200820" y="5821421"/>
              <a:ext cx="1335553" cy="393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98319" y="5879580"/>
              <a:ext cx="933338" cy="25697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41436" y="5932371"/>
              <a:ext cx="595053" cy="14602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088554" y="4011458"/>
            <a:ext cx="2240501" cy="721971"/>
            <a:chOff x="5088554" y="3945554"/>
            <a:chExt cx="2240501" cy="721971"/>
          </a:xfrm>
        </p:grpSpPr>
        <p:sp>
          <p:nvSpPr>
            <p:cNvPr id="40" name="Oval 39"/>
            <p:cNvSpPr/>
            <p:nvPr/>
          </p:nvSpPr>
          <p:spPr>
            <a:xfrm>
              <a:off x="5328665" y="4006692"/>
              <a:ext cx="1756064" cy="602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88554" y="3945554"/>
              <a:ext cx="2240501" cy="721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22810" y="4101743"/>
              <a:ext cx="1335553" cy="3933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720309" y="4159902"/>
              <a:ext cx="933338" cy="2569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3426" y="4212693"/>
              <a:ext cx="595053" cy="1460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12" y="2787505"/>
                <a:ext cx="3029612" cy="919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245709" y="3122141"/>
            <a:ext cx="2341816" cy="5849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7593" y="3703264"/>
            <a:ext cx="2418617" cy="788688"/>
            <a:chOff x="967593" y="3703264"/>
            <a:chExt cx="2418617" cy="788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775" y="4214953"/>
                  <a:ext cx="140243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8" r="-1739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/>
            <p:cNvGrpSpPr/>
            <p:nvPr/>
          </p:nvGrpSpPr>
          <p:grpSpPr>
            <a:xfrm>
              <a:off x="967593" y="3703264"/>
              <a:ext cx="1717400" cy="511689"/>
              <a:chOff x="967593" y="3703264"/>
              <a:chExt cx="1717400" cy="51168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67593" y="3703264"/>
                <a:ext cx="106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Binomial</a:t>
                </a:r>
              </a:p>
            </p:txBody>
          </p:sp>
          <p:cxnSp>
            <p:nvCxnSpPr>
              <p:cNvPr id="12" name="Straight Arrow Connector 11"/>
              <p:cNvCxnSpPr>
                <a:stCxn id="10" idx="3"/>
                <a:endCxn id="7" idx="0"/>
              </p:cNvCxnSpPr>
              <p:nvPr/>
            </p:nvCxnSpPr>
            <p:spPr>
              <a:xfrm>
                <a:off x="2035116" y="3887930"/>
                <a:ext cx="649877" cy="327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/>
          <p:cNvGrpSpPr/>
          <p:nvPr/>
        </p:nvGrpSpPr>
        <p:grpSpPr>
          <a:xfrm>
            <a:off x="1423309" y="4815505"/>
            <a:ext cx="6801959" cy="1244013"/>
            <a:chOff x="1423309" y="4815505"/>
            <a:chExt cx="6801959" cy="1244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4336" y="4815505"/>
                  <a:ext cx="2411173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25" t="-4444" r="-3291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3309" y="5263705"/>
                  <a:ext cx="241649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3" t="-4348" r="-3023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857335" y="5167600"/>
              <a:ext cx="4367933" cy="891918"/>
              <a:chOff x="3857335" y="5167600"/>
              <a:chExt cx="4367933" cy="89191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5203246" y="5690186"/>
                <a:ext cx="30220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Normal with </a:t>
                </a:r>
                <a:r>
                  <a:rPr lang="en-US" i="1" u="sng" dirty="0"/>
                  <a:t>identical</a:t>
                </a:r>
                <a:r>
                  <a:rPr lang="en-US" i="1" dirty="0"/>
                  <a:t> variance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78708" y="5167600"/>
                <a:ext cx="309493" cy="522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9" idx="1"/>
              </p:cNvCxnSpPr>
              <p:nvPr/>
            </p:nvCxnSpPr>
            <p:spPr>
              <a:xfrm flipH="1" flipV="1">
                <a:off x="3857335" y="5507623"/>
                <a:ext cx="1345911" cy="3672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1689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Decision boundary for binary case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&gt;0.5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66" y="3241983"/>
                <a:ext cx="3229025" cy="5639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40476" y="3645736"/>
            <a:ext cx="2505252" cy="645280"/>
            <a:chOff x="1540476" y="3645736"/>
            <a:chExt cx="2505252" cy="645280"/>
          </a:xfrm>
        </p:grpSpPr>
        <p:sp>
          <p:nvSpPr>
            <p:cNvPr id="8" name="TextBox 7"/>
            <p:cNvSpPr txBox="1"/>
            <p:nvPr/>
          </p:nvSpPr>
          <p:spPr>
            <a:xfrm>
              <a:off x="1540476" y="3645736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i.f.f</a:t>
              </a:r>
              <a:r>
                <a:rPr lang="en-US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3685" y="3921684"/>
                  <a:ext cx="184204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540475" y="4245255"/>
            <a:ext cx="2059459" cy="617584"/>
            <a:chOff x="1540475" y="4245255"/>
            <a:chExt cx="2059459" cy="617584"/>
          </a:xfrm>
        </p:grpSpPr>
        <p:sp>
          <p:nvSpPr>
            <p:cNvPr id="15" name="TextBox 14"/>
            <p:cNvSpPr txBox="1"/>
            <p:nvPr/>
          </p:nvSpPr>
          <p:spPr>
            <a:xfrm>
              <a:off x="1540475" y="4245255"/>
              <a:ext cx="2059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i.f.f</a:t>
              </a:r>
              <a:r>
                <a:rPr lang="en-US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46" y="4493507"/>
                  <a:ext cx="11246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020076" y="4408220"/>
            <a:ext cx="2631572" cy="1104488"/>
            <a:chOff x="4020076" y="4408220"/>
            <a:chExt cx="2631572" cy="1104488"/>
          </a:xfrm>
        </p:grpSpPr>
        <p:grpSp>
          <p:nvGrpSpPr>
            <p:cNvPr id="17" name="Group 16"/>
            <p:cNvGrpSpPr/>
            <p:nvPr/>
          </p:nvGrpSpPr>
          <p:grpSpPr>
            <a:xfrm>
              <a:off x="4020076" y="5143376"/>
              <a:ext cx="2631572" cy="369332"/>
              <a:chOff x="3775406" y="3678517"/>
              <a:chExt cx="2631572" cy="36933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572000" y="3678517"/>
                <a:ext cx="183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A linear model!</a:t>
                </a:r>
              </a:p>
            </p:txBody>
          </p:sp>
          <p:cxnSp>
            <p:nvCxnSpPr>
              <p:cNvPr id="19" name="Straight Arrow Connector 18"/>
              <p:cNvCxnSpPr>
                <a:stCxn id="18" idx="1"/>
              </p:cNvCxnSpPr>
              <p:nvPr/>
            </p:nvCxnSpPr>
            <p:spPr>
              <a:xfrm flipH="1">
                <a:off x="3775406" y="3863183"/>
                <a:ext cx="796594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2" descr="http://www.buzzle.com/images/cliparts/smiley-thumbs-up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528" y="4408220"/>
              <a:ext cx="765947" cy="735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93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Logistic regression for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sigmoid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=0)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2823774"/>
                <a:ext cx="4667688" cy="8654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65" y="1501347"/>
                <a:ext cx="2448812" cy="6165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3788122"/>
                <a:ext cx="2536144" cy="8654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4758950"/>
                <a:ext cx="143584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702" t="-4000" r="-340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633" y="5288389"/>
                <a:ext cx="82920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3676" t="-4000" r="-37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3628690" y="3910929"/>
            <a:ext cx="407851" cy="708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28690" y="2882065"/>
            <a:ext cx="4228625" cy="1028864"/>
            <a:chOff x="3628690" y="2882065"/>
            <a:chExt cx="4228625" cy="1028864"/>
          </a:xfrm>
        </p:grpSpPr>
        <p:grpSp>
          <p:nvGrpSpPr>
            <p:cNvPr id="7" name="Group 6"/>
            <p:cNvGrpSpPr/>
            <p:nvPr/>
          </p:nvGrpSpPr>
          <p:grpSpPr>
            <a:xfrm>
              <a:off x="3628690" y="2882065"/>
              <a:ext cx="1021492" cy="1028864"/>
              <a:chOff x="3628690" y="2882065"/>
              <a:chExt cx="1021492" cy="102886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28690" y="2882065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endCxn id="54" idx="0"/>
              </p:cNvCxnSpPr>
              <p:nvPr/>
            </p:nvCxnSpPr>
            <p:spPr>
              <a:xfrm flipH="1">
                <a:off x="3832616" y="3610747"/>
                <a:ext cx="294541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832616" y="2902293"/>
              <a:ext cx="4024699" cy="1008636"/>
              <a:chOff x="3832616" y="2902293"/>
              <a:chExt cx="4024699" cy="100863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835823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/>
              <p:cNvCxnSpPr>
                <a:stCxn id="51" idx="2"/>
                <a:endCxn id="54" idx="0"/>
              </p:cNvCxnSpPr>
              <p:nvPr/>
            </p:nvCxnSpPr>
            <p:spPr>
              <a:xfrm flipH="1">
                <a:off x="3832616" y="3610747"/>
                <a:ext cx="3513953" cy="3001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4649705" y="2902293"/>
            <a:ext cx="1685669" cy="1719951"/>
            <a:chOff x="4649705" y="2902293"/>
            <a:chExt cx="1685669" cy="1719951"/>
          </a:xfrm>
        </p:grpSpPr>
        <p:sp>
          <p:nvSpPr>
            <p:cNvPr id="53" name="Rectangle 52"/>
            <p:cNvSpPr/>
            <p:nvPr/>
          </p:nvSpPr>
          <p:spPr>
            <a:xfrm>
              <a:off x="4649705" y="3913790"/>
              <a:ext cx="1021492" cy="70845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60451" y="2902293"/>
              <a:ext cx="1174923" cy="1017161"/>
              <a:chOff x="5160451" y="2902293"/>
              <a:chExt cx="1174923" cy="1017161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313882" y="2902293"/>
                <a:ext cx="1021492" cy="70845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11" idx="2"/>
              </p:cNvCxnSpPr>
              <p:nvPr/>
            </p:nvCxnSpPr>
            <p:spPr>
              <a:xfrm flipH="1">
                <a:off x="5160451" y="3610747"/>
                <a:ext cx="664177" cy="308707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36015" y="2902294"/>
            <a:ext cx="2775596" cy="2539983"/>
            <a:chOff x="536015" y="2902294"/>
            <a:chExt cx="2775596" cy="2539983"/>
          </a:xfrm>
        </p:grpSpPr>
        <p:cxnSp>
          <p:nvCxnSpPr>
            <p:cNvPr id="17" name="Straight Arrow Connector 16"/>
            <p:cNvCxnSpPr>
              <a:stCxn id="21" idx="0"/>
            </p:cNvCxnSpPr>
            <p:nvPr/>
          </p:nvCxnSpPr>
          <p:spPr>
            <a:xfrm flipV="1">
              <a:off x="1652242" y="2902294"/>
              <a:ext cx="341315" cy="17170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93557" y="5066727"/>
              <a:ext cx="1318054" cy="3755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36015" y="4619383"/>
              <a:ext cx="2232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Origin of the name: logit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3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9" grpId="0"/>
      <p:bldP spid="49" grpId="0"/>
      <p:bldP spid="50" grpId="0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parametric form of decision boundary in 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binary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𝑠𝑔𝑛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75" y="2646687"/>
                <a:ext cx="6869188" cy="11890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3862307"/>
                <a:ext cx="17620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84" t="-5000" r="-148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3914" y="4160108"/>
            <a:ext cx="26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61" y="4619483"/>
                <a:ext cx="5662704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853" y="5391857"/>
                <a:ext cx="281846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32" t="-4348" r="-28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937442" y="3862307"/>
            <a:ext cx="89536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24579" y="4114729"/>
            <a:ext cx="3418609" cy="400110"/>
            <a:chOff x="4031673" y="3903486"/>
            <a:chExt cx="341860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4572000" y="3903486"/>
              <a:ext cx="28782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Linear regression?</a:t>
              </a: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4031673" y="4020396"/>
              <a:ext cx="540327" cy="831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1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148282" y="4542910"/>
            <a:ext cx="5655930" cy="402106"/>
            <a:chOff x="148282" y="4542910"/>
            <a:chExt cx="5655930" cy="402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/>
                    <a:t>, and all the others 0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4542910"/>
                  <a:ext cx="457471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1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148282" y="4575684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Answer1: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282" y="5013343"/>
            <a:ext cx="8794802" cy="376161"/>
            <a:chOff x="148282" y="5013343"/>
            <a:chExt cx="8794802" cy="376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indeed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a14:m>
                  <a:r>
                    <a:rPr lang="en-US" dirty="0"/>
                    <a:t>, and all the others 0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98" y="5013343"/>
                  <a:ext cx="771358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3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148282" y="5020172"/>
              <a:ext cx="1112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Answer2: 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47801" y="5638123"/>
            <a:ext cx="601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We have too little information to favor either one of them.</a:t>
            </a:r>
          </a:p>
        </p:txBody>
      </p:sp>
    </p:spTree>
    <p:extLst>
      <p:ext uri="{BB962C8B-B14F-4D97-AF65-F5344CB8AC3E}">
        <p14:creationId xmlns:p14="http://schemas.microsoft.com/office/powerpoint/2010/main" val="28949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problem-solving principle</a:t>
            </a:r>
          </a:p>
          <a:p>
            <a:pPr lvl="1"/>
            <a:r>
              <a:rPr lang="en-US" dirty="0"/>
              <a:t>“among competing hypotheses that predict equally well, the one with the fewest assumptions should be selected.”</a:t>
            </a:r>
          </a:p>
          <a:p>
            <a:pPr lvl="2"/>
            <a:r>
              <a:rPr lang="en-US" dirty="0"/>
              <a:t>William of Ockham (1287–1347)</a:t>
            </a:r>
          </a:p>
          <a:p>
            <a:pPr lvl="1"/>
            <a:r>
              <a:rPr lang="en-US" dirty="0"/>
              <a:t>Principle of Insufficient Reason: "when one has no information to distinguish between the probability of two events, the best strategy is to consider them equally 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9" y="3226145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06564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978259" y="4491244"/>
            <a:ext cx="4724651" cy="825706"/>
            <a:chOff x="978259" y="4491244"/>
            <a:chExt cx="4724651" cy="825706"/>
          </a:xfrm>
        </p:grpSpPr>
        <p:sp>
          <p:nvSpPr>
            <p:cNvPr id="15" name="TextBox 14"/>
            <p:cNvSpPr txBox="1"/>
            <p:nvPr/>
          </p:nvSpPr>
          <p:spPr>
            <a:xfrm>
              <a:off x="978259" y="4491244"/>
              <a:ext cx="3723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 a result, a </a:t>
              </a:r>
              <a:r>
                <a:rPr lang="en-US" b="1" i="1" dirty="0">
                  <a:solidFill>
                    <a:srgbClr val="FF0000"/>
                  </a:solidFill>
                </a:rPr>
                <a:t>safer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/>
                <a:t>choice would be: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=0.2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010" y="4916840"/>
                  <a:ext cx="2862900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922118" y="5290146"/>
            <a:ext cx="3272737" cy="809214"/>
            <a:chOff x="7245356" y="5306676"/>
            <a:chExt cx="3272737" cy="809214"/>
          </a:xfrm>
        </p:grpSpPr>
        <p:sp>
          <p:nvSpPr>
            <p:cNvPr id="23" name="TextBox 22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Equally favor every possibility</a:t>
              </a:r>
            </a:p>
          </p:txBody>
        </p:sp>
        <p:cxnSp>
          <p:nvCxnSpPr>
            <p:cNvPr id="24" name="Straight Arrow Connector 23"/>
            <p:cNvCxnSpPr>
              <a:stCxn id="23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69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507" y="2603157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10184" y="260315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6638" y="2233825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0991" y="2233825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8" y="3444167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44" y="4497764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5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762001" y="5584493"/>
            <a:ext cx="3272737" cy="809214"/>
            <a:chOff x="7245356" y="5306676"/>
            <a:chExt cx="3272737" cy="809214"/>
          </a:xfrm>
        </p:grpSpPr>
        <p:sp>
          <p:nvSpPr>
            <p:cNvPr id="19" name="TextBox 18"/>
            <p:cNvSpPr txBox="1"/>
            <p:nvPr/>
          </p:nvSpPr>
          <p:spPr>
            <a:xfrm>
              <a:off x="7245356" y="5746558"/>
              <a:ext cx="3272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Equally favor every possibility</a:t>
              </a:r>
            </a:p>
          </p:txBody>
        </p: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H="1" flipV="1">
              <a:off x="8750125" y="5306676"/>
              <a:ext cx="131600" cy="4398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12339" y="294169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30% of time “good”, “item”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10184" y="294169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77" y="4029933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60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83507" y="4836222"/>
            <a:ext cx="7384069" cy="822629"/>
            <a:chOff x="883507" y="4836222"/>
            <a:chExt cx="7384069" cy="822629"/>
          </a:xfrm>
        </p:grpSpPr>
        <p:sp>
          <p:nvSpPr>
            <p:cNvPr id="15" name="TextBox 14"/>
            <p:cNvSpPr txBox="1"/>
            <p:nvPr/>
          </p:nvSpPr>
          <p:spPr>
            <a:xfrm>
              <a:off x="978244" y="4836222"/>
              <a:ext cx="347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Again, a </a:t>
              </a:r>
              <a:r>
                <a:rPr lang="en-US" b="1" i="1" dirty="0">
                  <a:solidFill>
                    <a:srgbClr val="FF0000"/>
                  </a:solidFill>
                </a:rPr>
                <a:t>safer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/>
                <a:t>choice would be: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𝑖𝑡𝑒𝑚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.15</m:t>
                      </m:r>
                    </m:oMath>
                  </a14:m>
                  <a:r>
                    <a:rPr lang="en-US" dirty="0"/>
                    <a:t>,</a:t>
                  </a: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07" y="5251075"/>
                  <a:ext cx="544610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and all the others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930" y="5174679"/>
                  <a:ext cx="2078646" cy="484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46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606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30% of time “good”, “item”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time “good”, “happy”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1) what do we mean by equally/uniformly favoring the models?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preferred model?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  <a:p>
            <a:pPr lvl="1"/>
            <a:r>
              <a:rPr lang="en-US" dirty="0"/>
              <a:t>A discriminative classification model</a:t>
            </a:r>
          </a:p>
          <a:p>
            <a:pPr lvl="1"/>
            <a:r>
              <a:rPr lang="en-US" dirty="0"/>
              <a:t>Two different perspectives to derive the model</a:t>
            </a:r>
          </a:p>
          <a:p>
            <a:pPr lvl="1"/>
            <a:r>
              <a:rPr lang="en-US" dirty="0"/>
              <a:t>Parameter estimation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79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Maximized when P(X) is a uniform distribution</a:t>
              </a: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Question 1 is answered, then how about question 2?</a:t>
              </a:r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9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Indicator function</a:t>
                </a:r>
              </a:p>
              <a:p>
                <a:pPr lvl="1"/>
                <a:r>
                  <a:rPr lang="en-US" dirty="0"/>
                  <a:t>E.g., to express the observation that word ‘good’ occurs in a positive document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Usually referred as feature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65" y="3253986"/>
                <a:ext cx="412715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10465" y="3599912"/>
            <a:ext cx="412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6674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Expectation of feature function 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in a given collection.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/>
                    <a:t> in </a:t>
                  </a:r>
                  <a:r>
                    <a:rPr lang="en-US" i="1" u="sng" dirty="0"/>
                    <a:t>the same collection</a:t>
                  </a:r>
                  <a:r>
                    <a:rPr lang="en-US" i="1" dirty="0"/>
                    <a:t>. 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Model’s estimation of conditional distribution.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0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</p:spPr>
            <p:txBody>
              <a:bodyPr/>
              <a:lstStyle/>
              <a:p>
                <a:r>
                  <a:rPr lang="en-US" dirty="0"/>
                  <a:t>When a feature is important, we require our preferred statistical model to accord with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],∀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431427" cy="4525963"/>
              </a:xfrm>
              <a:blipFill rotWithShape="0">
                <a:blip r:embed="rId2"/>
                <a:stretch>
                  <a:fillRect l="-16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78" y="3865931"/>
                <a:ext cx="6531468" cy="13991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988541" y="4088713"/>
            <a:ext cx="708483" cy="4274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819107" y="4141335"/>
            <a:ext cx="3023286" cy="1660573"/>
            <a:chOff x="4777917" y="4157811"/>
            <a:chExt cx="3023286" cy="1660573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17" y="4565481"/>
              <a:ext cx="3023286" cy="1252903"/>
              <a:chOff x="4703776" y="4126230"/>
              <a:chExt cx="3023286" cy="125290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703776" y="4732802"/>
                <a:ext cx="30232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We only need to specify this in our preferred model!</a:t>
                </a:r>
              </a:p>
            </p:txBody>
          </p:sp>
          <p:cxnSp>
            <p:nvCxnSpPr>
              <p:cNvPr id="13" name="Straight Arrow Connector 12"/>
              <p:cNvCxnSpPr>
                <a:stCxn id="9" idx="0"/>
              </p:cNvCxnSpPr>
              <p:nvPr/>
            </p:nvCxnSpPr>
            <p:spPr>
              <a:xfrm flipH="1" flipV="1">
                <a:off x="6126480" y="4126230"/>
                <a:ext cx="88939" cy="6065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5781521" y="4157811"/>
              <a:ext cx="899160" cy="35834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16564" y="5189009"/>
            <a:ext cx="2885604" cy="1052249"/>
            <a:chOff x="6144097" y="4796917"/>
            <a:chExt cx="2885604" cy="1052249"/>
          </a:xfrm>
        </p:grpSpPr>
        <p:sp>
          <p:nvSpPr>
            <p:cNvPr id="17" name="TextBox 16"/>
            <p:cNvSpPr txBox="1"/>
            <p:nvPr/>
          </p:nvSpPr>
          <p:spPr>
            <a:xfrm>
              <a:off x="6152636" y="5479834"/>
              <a:ext cx="2877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Is Question 2 answered?</a:t>
              </a:r>
            </a:p>
          </p:txBody>
        </p:sp>
        <p:pic>
          <p:nvPicPr>
            <p:cNvPr id="1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 the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visualize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83" y="2174786"/>
            <a:ext cx="2152692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05" y="2174786"/>
            <a:ext cx="2168491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11" y="4353636"/>
            <a:ext cx="2169964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05" y="4313144"/>
            <a:ext cx="2196175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5365" y="3960284"/>
            <a:ext cx="19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No constraint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8858" y="3960284"/>
            <a:ext cx="230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Under constrained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86594" y="6169582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Feasible constraint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2832" y="6141944"/>
            <a:ext cx="22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 Over constrained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700492" y="3731741"/>
            <a:ext cx="5524773" cy="1716419"/>
            <a:chOff x="3700492" y="3731741"/>
            <a:chExt cx="5524773" cy="1716419"/>
          </a:xfrm>
        </p:grpSpPr>
        <p:sp>
          <p:nvSpPr>
            <p:cNvPr id="15" name="TextBox 14"/>
            <p:cNvSpPr txBox="1"/>
            <p:nvPr/>
          </p:nvSpPr>
          <p:spPr>
            <a:xfrm>
              <a:off x="7001050" y="4329616"/>
              <a:ext cx="22242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How to deal with these situations?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7001050" y="3731741"/>
              <a:ext cx="495382" cy="5814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49696" y="5000345"/>
              <a:ext cx="446736" cy="4478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3"/>
            </p:cNvCxnSpPr>
            <p:nvPr/>
          </p:nvCxnSpPr>
          <p:spPr>
            <a:xfrm flipH="1" flipV="1">
              <a:off x="3700492" y="4144950"/>
              <a:ext cx="3305658" cy="5210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select a model from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allowed probability distributions, choose the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maximum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26" y="3673291"/>
                <a:ext cx="3975512" cy="5304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827373" y="4226011"/>
            <a:ext cx="1192427" cy="762764"/>
            <a:chOff x="4827373" y="4226011"/>
            <a:chExt cx="1192427" cy="762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502" y="4711776"/>
                  <a:ext cx="71429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27" t="-2222" r="-110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827373" y="4226011"/>
              <a:ext cx="478129" cy="624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66009" y="4594062"/>
            <a:ext cx="3605991" cy="1098131"/>
            <a:chOff x="661209" y="4571836"/>
            <a:chExt cx="3605991" cy="1098131"/>
          </a:xfrm>
        </p:grpSpPr>
        <p:pic>
          <p:nvPicPr>
            <p:cNvPr id="1026" name="Picture 2" descr="http://farm8.staticflickr.com/7097/7351445490_74a0f14219_b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344" y="4571836"/>
              <a:ext cx="581591" cy="72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61209" y="5300635"/>
              <a:ext cx="360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Both questions are answered!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2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solve this constrained optimization problem with 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Primal: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Lagrangian</a:t>
              </a:r>
              <a:r>
                <a:rPr lang="en-US" sz="2400" dirty="0"/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3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solve this constrained optimization problem with 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4596" y="2702710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28062"/>
                <a:ext cx="5857694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64596" y="3943968"/>
            <a:ext cx="6915044" cy="2260407"/>
            <a:chOff x="864596" y="3943968"/>
            <a:chExt cx="6915044" cy="2260407"/>
          </a:xfrm>
        </p:grpSpPr>
        <p:sp>
          <p:nvSpPr>
            <p:cNvPr id="18" name="TextBox 17"/>
            <p:cNvSpPr txBox="1"/>
            <p:nvPr/>
          </p:nvSpPr>
          <p:spPr>
            <a:xfrm>
              <a:off x="864596" y="3943968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Dual: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acc>
                              <m:accPr>
                                <m:chr m:val="̃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func>
                          </m:e>
                        </m:nary>
                        <m:acc>
                          <m:accPr>
                            <m:chr m:val="̃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5158832"/>
                  <a:ext cx="6415281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59" y="4048891"/>
                  <a:ext cx="5624488" cy="114563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82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solve this constrained optimization problem with 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29352" y="2617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115" y="2993469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9352" y="3782362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4" y="402085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74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 look at the dual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nary>
                      <m:acc>
                        <m:accPr>
                          <m:chr m:val="̃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01" y="2143783"/>
                <a:ext cx="6415281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638" y="2932676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00" y="3171172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8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Bayes risk 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Risk – assign instance to a wrong class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35285"/>
                <a:ext cx="8229600" cy="4525963"/>
              </a:xfrm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18704-ACE4-4DCD-8AA0-225807798D2E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1064" y="3003590"/>
            <a:ext cx="6341534" cy="2709333"/>
            <a:chOff x="1278466" y="2548467"/>
            <a:chExt cx="6341534" cy="2709333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278466" y="5240866"/>
              <a:ext cx="6341534" cy="169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78466" y="2548467"/>
              <a:ext cx="0" cy="269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756832" y="4349790"/>
            <a:ext cx="5384802" cy="1380073"/>
          </a:xfrm>
          <a:custGeom>
            <a:avLst/>
            <a:gdLst>
              <a:gd name="connsiteX0" fmla="*/ 0 w 4013200"/>
              <a:gd name="connsiteY0" fmla="*/ 1346206 h 1380073"/>
              <a:gd name="connsiteX1" fmla="*/ 1016000 w 4013200"/>
              <a:gd name="connsiteY1" fmla="*/ 1176873 h 1380073"/>
              <a:gd name="connsiteX2" fmla="*/ 1651000 w 4013200"/>
              <a:gd name="connsiteY2" fmla="*/ 6 h 1380073"/>
              <a:gd name="connsiteX3" fmla="*/ 2269067 w 4013200"/>
              <a:gd name="connsiteY3" fmla="*/ 1159940 h 1380073"/>
              <a:gd name="connsiteX4" fmla="*/ 4013200 w 4013200"/>
              <a:gd name="connsiteY4" fmla="*/ 1380073 h 138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3200" h="1380073">
                <a:moveTo>
                  <a:pt x="0" y="1346206"/>
                </a:moveTo>
                <a:cubicBezTo>
                  <a:pt x="370416" y="1373723"/>
                  <a:pt x="740833" y="1401240"/>
                  <a:pt x="1016000" y="1176873"/>
                </a:cubicBezTo>
                <a:cubicBezTo>
                  <a:pt x="1291167" y="952506"/>
                  <a:pt x="1442156" y="2828"/>
                  <a:pt x="1651000" y="6"/>
                </a:cubicBezTo>
                <a:cubicBezTo>
                  <a:pt x="1859844" y="-2816"/>
                  <a:pt x="1875367" y="929929"/>
                  <a:pt x="2269067" y="1159940"/>
                </a:cubicBezTo>
                <a:cubicBezTo>
                  <a:pt x="2662767" y="1389951"/>
                  <a:pt x="3667478" y="1343384"/>
                  <a:pt x="4013200" y="138007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12998" y="3858675"/>
            <a:ext cx="5156200" cy="1841757"/>
          </a:xfrm>
          <a:custGeom>
            <a:avLst/>
            <a:gdLst>
              <a:gd name="connsiteX0" fmla="*/ 0 w 5156200"/>
              <a:gd name="connsiteY0" fmla="*/ 1837315 h 1841757"/>
              <a:gd name="connsiteX1" fmla="*/ 838200 w 5156200"/>
              <a:gd name="connsiteY1" fmla="*/ 1727248 h 1841757"/>
              <a:gd name="connsiteX2" fmla="*/ 1921934 w 5156200"/>
              <a:gd name="connsiteY2" fmla="*/ 1092248 h 1841757"/>
              <a:gd name="connsiteX3" fmla="*/ 2692400 w 5156200"/>
              <a:gd name="connsiteY3" fmla="*/ 48 h 1841757"/>
              <a:gd name="connsiteX4" fmla="*/ 3276600 w 5156200"/>
              <a:gd name="connsiteY4" fmla="*/ 1049915 h 1841757"/>
              <a:gd name="connsiteX5" fmla="*/ 4360334 w 5156200"/>
              <a:gd name="connsiteY5" fmla="*/ 1735715 h 1841757"/>
              <a:gd name="connsiteX6" fmla="*/ 5156200 w 5156200"/>
              <a:gd name="connsiteY6" fmla="*/ 1828848 h 184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1841757">
                <a:moveTo>
                  <a:pt x="0" y="1837315"/>
                </a:moveTo>
                <a:cubicBezTo>
                  <a:pt x="258939" y="1844370"/>
                  <a:pt x="517878" y="1851426"/>
                  <a:pt x="838200" y="1727248"/>
                </a:cubicBezTo>
                <a:cubicBezTo>
                  <a:pt x="1158522" y="1603070"/>
                  <a:pt x="1612901" y="1380115"/>
                  <a:pt x="1921934" y="1092248"/>
                </a:cubicBezTo>
                <a:cubicBezTo>
                  <a:pt x="2230967" y="804381"/>
                  <a:pt x="2466622" y="7103"/>
                  <a:pt x="2692400" y="48"/>
                </a:cubicBezTo>
                <a:cubicBezTo>
                  <a:pt x="2918178" y="-7007"/>
                  <a:pt x="2998611" y="760637"/>
                  <a:pt x="3276600" y="1049915"/>
                </a:cubicBezTo>
                <a:cubicBezTo>
                  <a:pt x="3554589" y="1339193"/>
                  <a:pt x="4047067" y="1605893"/>
                  <a:pt x="4360334" y="1735715"/>
                </a:cubicBezTo>
                <a:cubicBezTo>
                  <a:pt x="4673601" y="1865537"/>
                  <a:pt x="4914900" y="1847192"/>
                  <a:pt x="5156200" y="1828848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758444"/>
                <a:ext cx="8720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00" y="2877135"/>
                <a:ext cx="872067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7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887" y="4088628"/>
                <a:ext cx="221826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832" y="4050208"/>
                <a:ext cx="22182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4339166" y="3246467"/>
            <a:ext cx="8467" cy="2820455"/>
          </a:xfrm>
          <a:prstGeom prst="line">
            <a:avLst/>
          </a:prstGeom>
          <a:ln w="28575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032281" y="4948360"/>
            <a:ext cx="1295458" cy="763634"/>
            <a:chOff x="3045143" y="4842484"/>
            <a:chExt cx="1295458" cy="763634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3139770" y="5496052"/>
              <a:ext cx="96042" cy="11006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50152" y="5429149"/>
              <a:ext cx="148212" cy="16943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345449" y="5363947"/>
              <a:ext cx="192077" cy="23061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436178" y="5282349"/>
              <a:ext cx="261796" cy="31560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546118" y="5195459"/>
              <a:ext cx="313551" cy="40103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658949" y="5076206"/>
              <a:ext cx="403710" cy="51612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763944" y="4842484"/>
              <a:ext cx="572954" cy="74739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871192" y="4967451"/>
              <a:ext cx="464196" cy="62880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85927" y="5110318"/>
              <a:ext cx="348313" cy="48208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10316" y="5272527"/>
              <a:ext cx="230285" cy="31758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221650" y="5443849"/>
              <a:ext cx="112694" cy="15240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3045143" y="5528051"/>
              <a:ext cx="69654" cy="7294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4342050" y="5067833"/>
            <a:ext cx="1166531" cy="632600"/>
            <a:chOff x="4342050" y="4932750"/>
            <a:chExt cx="1166531" cy="63260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342056" y="5424237"/>
              <a:ext cx="107177" cy="1361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352637" y="5292294"/>
              <a:ext cx="208777" cy="2730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342051" y="5101882"/>
              <a:ext cx="337126" cy="4623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42050" y="4932750"/>
              <a:ext cx="465090" cy="627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802128" y="5371625"/>
              <a:ext cx="132305" cy="18578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982144" y="5432708"/>
              <a:ext cx="82191" cy="127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143630" y="5467539"/>
              <a:ext cx="66153" cy="928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295748" y="5487664"/>
              <a:ext cx="60687" cy="727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71540" y="5513985"/>
              <a:ext cx="37041" cy="485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726267" y="3282098"/>
            <a:ext cx="1615783" cy="400518"/>
            <a:chOff x="2726267" y="3147015"/>
            <a:chExt cx="1615783" cy="400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196" y="3147015"/>
                  <a:ext cx="94416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655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 flipV="1">
              <a:off x="2726267" y="3539067"/>
              <a:ext cx="1615783" cy="84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4343901" y="3249573"/>
            <a:ext cx="1599457" cy="434558"/>
            <a:chOff x="4343901" y="3114490"/>
            <a:chExt cx="1599457" cy="434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546" y="3114490"/>
                  <a:ext cx="94416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/>
            <p:nvPr/>
          </p:nvCxnSpPr>
          <p:spPr>
            <a:xfrm flipV="1">
              <a:off x="4343901" y="3548008"/>
              <a:ext cx="1599457" cy="10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660581" y="5564957"/>
            <a:ext cx="1727200" cy="952136"/>
            <a:chOff x="5689600" y="2075729"/>
            <a:chExt cx="1727200" cy="952136"/>
          </a:xfrm>
        </p:grpSpPr>
        <p:sp>
          <p:nvSpPr>
            <p:cNvPr id="90" name="TextBox 89"/>
            <p:cNvSpPr txBox="1"/>
            <p:nvPr/>
          </p:nvSpPr>
          <p:spPr>
            <a:xfrm>
              <a:off x="5689600" y="2658533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False positive</a:t>
              </a:r>
            </a:p>
          </p:txBody>
        </p:sp>
        <p:cxnSp>
          <p:nvCxnSpPr>
            <p:cNvPr id="91" name="Straight Arrow Connector 90"/>
            <p:cNvCxnSpPr>
              <a:stCxn id="90" idx="0"/>
            </p:cNvCxnSpPr>
            <p:nvPr/>
          </p:nvCxnSpPr>
          <p:spPr>
            <a:xfrm flipH="1" flipV="1">
              <a:off x="5700565" y="2075729"/>
              <a:ext cx="852635" cy="5828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545556" y="5526553"/>
            <a:ext cx="1727200" cy="985334"/>
            <a:chOff x="5689600" y="3100864"/>
            <a:chExt cx="1727200" cy="985334"/>
          </a:xfrm>
        </p:grpSpPr>
        <p:sp>
          <p:nvSpPr>
            <p:cNvPr id="93" name="TextBox 92"/>
            <p:cNvSpPr txBox="1"/>
            <p:nvPr/>
          </p:nvSpPr>
          <p:spPr>
            <a:xfrm>
              <a:off x="5689600" y="3716866"/>
              <a:ext cx="172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00B050"/>
                  </a:solidFill>
                </a:rPr>
                <a:t>False negative</a:t>
              </a: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6553200" y="3100864"/>
              <a:ext cx="468705" cy="61600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510614" y="2378373"/>
            <a:ext cx="4017080" cy="916360"/>
            <a:chOff x="4154270" y="2344820"/>
            <a:chExt cx="4017080" cy="916360"/>
          </a:xfrm>
        </p:grpSpPr>
        <p:sp>
          <p:nvSpPr>
            <p:cNvPr id="102" name="TextBox 101"/>
            <p:cNvSpPr txBox="1"/>
            <p:nvPr/>
          </p:nvSpPr>
          <p:spPr>
            <a:xfrm>
              <a:off x="4511212" y="2344820"/>
              <a:ext cx="3660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</a:rPr>
                <a:t>*Optimal Bayes decision boundary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 flipH="1">
              <a:off x="4154270" y="2710252"/>
              <a:ext cx="1025636" cy="55092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083913" y="3068963"/>
            <a:ext cx="268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We have learned multiple ways to estimate this</a:t>
            </a:r>
          </a:p>
        </p:txBody>
      </p:sp>
    </p:spTree>
    <p:extLst>
      <p:ext uri="{BB962C8B-B14F-4D97-AF65-F5344CB8AC3E}">
        <p14:creationId xmlns:p14="http://schemas.microsoft.com/office/powerpoint/2010/main" val="147940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 look at the dual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Maximum likelihood estimator!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600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Primal: maximum entropy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Dual: logistic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9493" y="4442194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41" y="4108448"/>
                <a:ext cx="4585486" cy="11456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942703" y="4903859"/>
            <a:ext cx="2677297" cy="1174295"/>
            <a:chOff x="4942703" y="4903859"/>
            <a:chExt cx="2677297" cy="1174295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115697" y="4903859"/>
              <a:ext cx="387179" cy="804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/>
                    <a:t> is determined by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703" y="5708822"/>
                  <a:ext cx="26772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29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haven’t been answered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 conditional density</a:t>
                </a:r>
              </a:p>
              <a:p>
                <a:pPr lvl="1"/>
                <a:r>
                  <a:rPr lang="en-US" dirty="0"/>
                  <a:t>Why it should be Gaussian with equal variance?</a:t>
                </a:r>
              </a:p>
              <a:p>
                <a:r>
                  <a:rPr lang="en-US" dirty="0"/>
                  <a:t>Model parameters</a:t>
                </a:r>
              </a:p>
              <a:p>
                <a:pPr lvl="1"/>
                <a:r>
                  <a:rPr lang="en-US" dirty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How to estimate them?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2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Occam's razor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problem-solving principle</a:t>
            </a:r>
          </a:p>
          <a:p>
            <a:pPr lvl="1"/>
            <a:r>
              <a:rPr lang="en-US" dirty="0"/>
              <a:t>“among competing hypotheses that predict equally well, the one with the fewest assumptions should be selected.”</a:t>
            </a:r>
          </a:p>
          <a:p>
            <a:pPr lvl="2"/>
            <a:r>
              <a:rPr lang="en-US" dirty="0"/>
              <a:t>William of Ockham (1287–1347)</a:t>
            </a:r>
          </a:p>
          <a:p>
            <a:pPr lvl="1"/>
            <a:r>
              <a:rPr lang="en-US" dirty="0"/>
              <a:t>Principle of Insufficient Reason: "when one has no information to distinguish between the probability of two events, the best strategy is to consider them equally likely”</a:t>
            </a:r>
          </a:p>
          <a:p>
            <a:pPr lvl="2"/>
            <a:r>
              <a:rPr lang="en-US" dirty="0"/>
              <a:t>Pierre-Simon Laplace (1749–1827)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 different perspective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 the following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8839" y="2388969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“happy”, “good”, “purchase”, “item”, “indeed”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5516" y="238896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970" y="2019637"/>
            <a:ext cx="275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6323" y="2019637"/>
            <a:ext cx="14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𝑝𝑢𝑟𝑐h𝑎𝑠𝑒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="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32" y="3419393"/>
                <a:ext cx="7498335" cy="553998"/>
              </a:xfrm>
              <a:prstGeom prst="rect">
                <a:avLst/>
              </a:prstGeom>
              <a:blipFill rotWithShape="0">
                <a:blip r:embed="rId2"/>
                <a:stretch>
                  <a:fillRect l="-81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Question: find 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satisfies this observation.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8" y="4731368"/>
                <a:ext cx="64831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027671" y="2727511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30% of time “good”, “item”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5516" y="2727511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item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52" y="4014194"/>
                <a:ext cx="504182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26" t="-2174" r="-72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19433" y="3024663"/>
            <a:ext cx="448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50% of time “good”, “happy”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25516" y="30499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happy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43" y="4337106"/>
                <a:ext cx="52069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03" t="-2174" r="-7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7618" y="5017673"/>
            <a:ext cx="8162153" cy="1009088"/>
            <a:chOff x="627618" y="5017673"/>
            <a:chExt cx="8162153" cy="1009088"/>
          </a:xfrm>
        </p:grpSpPr>
        <p:sp>
          <p:nvSpPr>
            <p:cNvPr id="16" name="TextBox 15"/>
            <p:cNvSpPr txBox="1"/>
            <p:nvPr/>
          </p:nvSpPr>
          <p:spPr>
            <a:xfrm>
              <a:off x="745813" y="5303739"/>
              <a:ext cx="7104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1) what do we mean by equally/uniformly favoring the models?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618" y="5017673"/>
              <a:ext cx="2150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Time to think about: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929" y="5626651"/>
              <a:ext cx="806484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2) given all these constraints, how could we find the most preferred model?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07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maximum entropy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measure of uncertainty of random events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 descr="File:Binary entropy plot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4" y="31756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27338" y="2660822"/>
            <a:ext cx="2529016" cy="1161196"/>
            <a:chOff x="427338" y="2660822"/>
            <a:chExt cx="2529016" cy="1161196"/>
          </a:xfrm>
        </p:grpSpPr>
        <p:sp>
          <p:nvSpPr>
            <p:cNvPr id="7" name="TextBox 6"/>
            <p:cNvSpPr txBox="1"/>
            <p:nvPr/>
          </p:nvSpPr>
          <p:spPr>
            <a:xfrm>
              <a:off x="427338" y="3175687"/>
              <a:ext cx="25290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Maximized when P(X) is a uniform distribution</a:t>
              </a:r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1691846" y="2660822"/>
              <a:ext cx="0" cy="5148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144097" y="4796917"/>
            <a:ext cx="2885604" cy="1329248"/>
            <a:chOff x="6144097" y="4796917"/>
            <a:chExt cx="2885604" cy="1329248"/>
          </a:xfrm>
        </p:grpSpPr>
        <p:sp>
          <p:nvSpPr>
            <p:cNvPr id="11" name="TextBox 10"/>
            <p:cNvSpPr txBox="1"/>
            <p:nvPr/>
          </p:nvSpPr>
          <p:spPr>
            <a:xfrm>
              <a:off x="6152636" y="5479834"/>
              <a:ext cx="2877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Question 1 is answered, then how about question 2?</a:t>
              </a:r>
            </a:p>
          </p:txBody>
        </p:sp>
        <p:pic>
          <p:nvPicPr>
            <p:cNvPr id="1028" name="Picture 4" descr="http://moreintelligentlife.com/sites/default/files/legacy/Baby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097" y="4796917"/>
              <a:ext cx="917060" cy="68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47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represent the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 expectation of feature function over a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Expectation of feature function under a given 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06" y="3195794"/>
                <a:ext cx="4127155" cy="631070"/>
              </a:xfrm>
              <a:prstGeom prst="rect">
                <a:avLst/>
              </a:prstGeom>
              <a:blipFill rotWithShape="0">
                <a:blip r:embed="rId3"/>
                <a:stretch>
                  <a:fillRect l="-2216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i.e., frequency of observing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in a given collection.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40" y="3188163"/>
                <a:ext cx="3155091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7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032696" y="5263978"/>
            <a:ext cx="2693772" cy="977280"/>
            <a:chOff x="1513706" y="5263978"/>
            <a:chExt cx="2693772" cy="977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/>
                    <a:t>Empirical distribution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i="1" dirty="0"/>
                    <a:t> in </a:t>
                  </a:r>
                  <a:r>
                    <a:rPr lang="en-US" i="1" u="sng" dirty="0"/>
                    <a:t>the same collection</a:t>
                  </a:r>
                  <a:r>
                    <a:rPr lang="en-US" i="1" dirty="0"/>
                    <a:t>. 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706" y="5594927"/>
                  <a:ext cx="2693772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0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13" idx="0"/>
            </p:cNvCxnSpPr>
            <p:nvPr/>
          </p:nvCxnSpPr>
          <p:spPr>
            <a:xfrm flipV="1">
              <a:off x="2860592" y="5263978"/>
              <a:ext cx="50044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83898" y="5263978"/>
            <a:ext cx="2800864" cy="977280"/>
            <a:chOff x="4464908" y="5263978"/>
            <a:chExt cx="2800864" cy="977280"/>
          </a:xfrm>
        </p:grpSpPr>
        <p:sp>
          <p:nvSpPr>
            <p:cNvPr id="14" name="TextBox 13"/>
            <p:cNvSpPr txBox="1"/>
            <p:nvPr/>
          </p:nvSpPr>
          <p:spPr>
            <a:xfrm>
              <a:off x="4572000" y="5594927"/>
              <a:ext cx="2693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Model’s estimation of conditional distribution. 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464908" y="5263978"/>
              <a:ext cx="799076" cy="330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704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maximum 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solve this constrained optimization problem with Lagrange multipliers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73" y="2993891"/>
                <a:ext cx="3975512" cy="5304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64596" y="2776447"/>
            <a:ext cx="1993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Primal: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64595" y="3952692"/>
            <a:ext cx="6636252" cy="1488061"/>
            <a:chOff x="864595" y="3952692"/>
            <a:chExt cx="6636252" cy="1488061"/>
          </a:xfrm>
        </p:grpSpPr>
        <p:sp>
          <p:nvSpPr>
            <p:cNvPr id="16" name="TextBox 15"/>
            <p:cNvSpPr txBox="1"/>
            <p:nvPr/>
          </p:nvSpPr>
          <p:spPr>
            <a:xfrm>
              <a:off x="864595" y="3952692"/>
              <a:ext cx="1993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Lagrangian</a:t>
              </a:r>
              <a:r>
                <a:rPr lang="en-US" sz="2400" dirty="0"/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3153" y="4395210"/>
                  <a:ext cx="5857694" cy="10455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5074508" y="3590642"/>
            <a:ext cx="4069492" cy="1022547"/>
            <a:chOff x="5074508" y="3590642"/>
            <a:chExt cx="4069492" cy="1022547"/>
          </a:xfrm>
        </p:grpSpPr>
        <p:sp>
          <p:nvSpPr>
            <p:cNvPr id="7" name="Rectangle 6"/>
            <p:cNvSpPr/>
            <p:nvPr/>
          </p:nvSpPr>
          <p:spPr>
            <a:xfrm>
              <a:off x="5721179" y="3590642"/>
              <a:ext cx="342282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 strategy for finding the local maxima and minima of a function subject to equality constraints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074508" y="4052307"/>
              <a:ext cx="646671" cy="5608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06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r>
              <a:rPr lang="en-US"/>
              <a:t>: maximum </a:t>
            </a:r>
            <a:r>
              <a:rPr lang="en-US" dirty="0"/>
              <a:t>entropy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close look at the dual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8" y="2199515"/>
                <a:ext cx="7635616" cy="10455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3260884"/>
                <a:ext cx="4596643" cy="10531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78" y="4320929"/>
                <a:ext cx="3300519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061254" y="5140871"/>
            <a:ext cx="4389530" cy="677313"/>
            <a:chOff x="4061254" y="5140871"/>
            <a:chExt cx="4389530" cy="677313"/>
          </a:xfrm>
        </p:grpSpPr>
        <p:sp>
          <p:nvSpPr>
            <p:cNvPr id="13" name="TextBox 12"/>
            <p:cNvSpPr txBox="1"/>
            <p:nvPr/>
          </p:nvSpPr>
          <p:spPr>
            <a:xfrm>
              <a:off x="5143292" y="5448852"/>
              <a:ext cx="3307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Maximum likelihood estimator!</a:t>
              </a: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 flipV="1">
              <a:off x="4061254" y="5140871"/>
              <a:ext cx="1082038" cy="4926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90551" y="2413686"/>
            <a:ext cx="1452741" cy="1524000"/>
            <a:chOff x="3690551" y="2413686"/>
            <a:chExt cx="1452741" cy="1524000"/>
          </a:xfrm>
        </p:grpSpPr>
        <p:sp>
          <p:nvSpPr>
            <p:cNvPr id="7" name="Rectangle 6"/>
            <p:cNvSpPr/>
            <p:nvPr/>
          </p:nvSpPr>
          <p:spPr>
            <a:xfrm>
              <a:off x="3690551" y="2413686"/>
              <a:ext cx="1452741" cy="51074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316627" y="2924432"/>
              <a:ext cx="285646" cy="101325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37189" y="2297124"/>
            <a:ext cx="2240692" cy="1045543"/>
            <a:chOff x="6137189" y="2297124"/>
            <a:chExt cx="2240692" cy="1045543"/>
          </a:xfrm>
        </p:grpSpPr>
        <p:sp>
          <p:nvSpPr>
            <p:cNvPr id="14" name="Rectangle 13"/>
            <p:cNvSpPr/>
            <p:nvPr/>
          </p:nvSpPr>
          <p:spPr>
            <a:xfrm>
              <a:off x="6730313" y="2297124"/>
              <a:ext cx="1647568" cy="9637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6137189" y="3055263"/>
              <a:ext cx="593124" cy="287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04322" y="4222711"/>
            <a:ext cx="2298321" cy="398716"/>
            <a:chOff x="3904322" y="4222711"/>
            <a:chExt cx="2298321" cy="398716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04322" y="4222711"/>
              <a:ext cx="2298321" cy="69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4459450" y="4229647"/>
              <a:ext cx="529447" cy="3917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5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entropy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maximum entropy model subject to the constraints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a parametric solution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can be determined by maximizing the likelihood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a training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2" descr="http://farm8.staticflickr.com/7097/7351445490_74a0f14219_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621" y="4228498"/>
            <a:ext cx="786364" cy="9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46541" y="6007220"/>
            <a:ext cx="205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94237" y="4978021"/>
            <a:ext cx="2305753" cy="1033777"/>
            <a:chOff x="2294237" y="4978021"/>
            <a:chExt cx="2305753" cy="1033777"/>
          </a:xfrm>
        </p:grpSpPr>
        <p:sp>
          <p:nvSpPr>
            <p:cNvPr id="10" name="TextBox 9"/>
            <p:cNvSpPr txBox="1"/>
            <p:nvPr/>
          </p:nvSpPr>
          <p:spPr>
            <a:xfrm>
              <a:off x="2294237" y="497802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Features follow Gaussian distribution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 rot="18824064">
              <a:off x="4209820" y="5621628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7385" y="4975911"/>
            <a:ext cx="2300174" cy="1065920"/>
            <a:chOff x="5027385" y="4975911"/>
            <a:chExt cx="2300174" cy="1065920"/>
          </a:xfrm>
        </p:grpSpPr>
        <p:sp>
          <p:nvSpPr>
            <p:cNvPr id="11" name="TextBox 10"/>
            <p:cNvSpPr txBox="1"/>
            <p:nvPr/>
          </p:nvSpPr>
          <p:spPr>
            <a:xfrm>
              <a:off x="5156888" y="4975911"/>
              <a:ext cx="21706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Maximum entropy model</a:t>
              </a:r>
            </a:p>
          </p:txBody>
        </p:sp>
        <p:sp>
          <p:nvSpPr>
            <p:cNvPr id="14" name="Down Arrow 13"/>
            <p:cNvSpPr/>
            <p:nvPr/>
          </p:nvSpPr>
          <p:spPr>
            <a:xfrm rot="2657373">
              <a:off x="5027385" y="5607480"/>
              <a:ext cx="345989" cy="4343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Left-Right Arrow 14"/>
          <p:cNvSpPr/>
          <p:nvPr/>
        </p:nvSpPr>
        <p:spPr>
          <a:xfrm>
            <a:off x="4456006" y="5130063"/>
            <a:ext cx="584886" cy="330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846541" y="4138807"/>
            <a:ext cx="4104259" cy="991256"/>
            <a:chOff x="3846541" y="4138807"/>
            <a:chExt cx="4104259" cy="991256"/>
          </a:xfrm>
        </p:grpSpPr>
        <p:sp>
          <p:nvSpPr>
            <p:cNvPr id="16" name="Rectangle 15"/>
            <p:cNvSpPr/>
            <p:nvPr/>
          </p:nvSpPr>
          <p:spPr>
            <a:xfrm>
              <a:off x="3846541" y="4138807"/>
              <a:ext cx="41042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With a Gaussian distribution, differential entropy is maximized for a </a:t>
              </a:r>
              <a:r>
                <a:rPr lang="en-US" i="1" u="sng" dirty="0">
                  <a:solidFill>
                    <a:srgbClr val="FF0000"/>
                  </a:solidFill>
                </a:rPr>
                <a:t>given variance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4748449" y="4727769"/>
              <a:ext cx="176447" cy="4022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91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  <a:p>
            <a:pPr lvl="1"/>
            <a:r>
              <a:rPr lang="en-US" dirty="0"/>
              <a:t>Approximate Bayes decision rule in a subset of data around the testing point</a:t>
            </a:r>
          </a:p>
          <a:p>
            <a:pPr lvl="1"/>
            <a:endParaRPr lang="en-US" dirty="0"/>
          </a:p>
        </p:txBody>
      </p:sp>
      <p:pic>
        <p:nvPicPr>
          <p:cNvPr id="4" name="Picture 2" descr="http://upload.wikimedia.org/wikipedia/commons/5/52/Map1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928" y="3547009"/>
            <a:ext cx="3586595" cy="23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0" y="3603401"/>
                <a:ext cx="6907427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4200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2317" y="3603401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43" y="3006811"/>
                <a:ext cx="3531736" cy="941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9" y="4013998"/>
                <a:ext cx="384996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Maximum likelihood estimation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Take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93" y="3552809"/>
                <a:ext cx="6594389" cy="769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45" y="4234022"/>
                <a:ext cx="7632355" cy="76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78" y="4937078"/>
                <a:ext cx="3711146" cy="764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567882" y="4774777"/>
            <a:ext cx="3933569" cy="1079656"/>
            <a:chOff x="4567882" y="4774777"/>
            <a:chExt cx="3933569" cy="10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00B050"/>
                      </a:solidFill>
                    </a:rPr>
                    <a:t>Good news: neat format, concave function for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877" y="4774777"/>
                  <a:ext cx="3150974" cy="6463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41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40877" y="5485101"/>
              <a:ext cx="376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Bad news: no close form solution</a:t>
              </a:r>
            </a:p>
          </p:txBody>
        </p:sp>
        <p:sp>
          <p:nvSpPr>
            <p:cNvPr id="12" name="Left Brace 11"/>
            <p:cNvSpPr/>
            <p:nvPr/>
          </p:nvSpPr>
          <p:spPr>
            <a:xfrm>
              <a:off x="4567882" y="4921400"/>
              <a:ext cx="172995" cy="764505"/>
            </a:xfrm>
            <a:prstGeom prst="leftBrac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981200" y="5485101"/>
            <a:ext cx="2586682" cy="941661"/>
            <a:chOff x="1981200" y="5485101"/>
            <a:chExt cx="2586682" cy="941661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331308" y="5485101"/>
              <a:ext cx="206769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1981200" y="5485101"/>
              <a:ext cx="2586682" cy="941661"/>
              <a:chOff x="1981200" y="5485101"/>
              <a:chExt cx="2586682" cy="94166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981200" y="5780431"/>
                <a:ext cx="25866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 be easily generalized to multi-class case</a:t>
                </a:r>
              </a:p>
            </p:txBody>
          </p:sp>
          <p:cxnSp>
            <p:nvCxnSpPr>
              <p:cNvPr id="17" name="Straight Arrow Connector 16"/>
              <p:cNvCxnSpPr>
                <a:stCxn id="13" idx="0"/>
              </p:cNvCxnSpPr>
              <p:nvPr/>
            </p:nvCxnSpPr>
            <p:spPr>
              <a:xfrm flipV="1">
                <a:off x="3274541" y="5485101"/>
                <a:ext cx="0" cy="29533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Rectangle 19"/>
          <p:cNvSpPr/>
          <p:nvPr/>
        </p:nvSpPr>
        <p:spPr>
          <a:xfrm>
            <a:off x="2590800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38917" y="3508727"/>
            <a:ext cx="1892643" cy="769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5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dient ascent (surface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22" y="2936078"/>
            <a:ext cx="4390768" cy="36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8844" y="3533094"/>
            <a:ext cx="1935892" cy="1204401"/>
            <a:chOff x="2042984" y="3468130"/>
            <a:chExt cx="1935892" cy="1204401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3010930" y="3468130"/>
              <a:ext cx="630194" cy="5580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42984" y="4026200"/>
              <a:ext cx="193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Step-size, affects convergence</a:t>
              </a:r>
            </a:p>
          </p:txBody>
        </p:sp>
      </p:grpSp>
      <p:pic>
        <p:nvPicPr>
          <p:cNvPr id="2052" name="Picture 4" descr="File:Gradient ascent (contour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52" y="3094005"/>
            <a:ext cx="3278659" cy="326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490386" y="2183027"/>
            <a:ext cx="2259227" cy="910978"/>
            <a:chOff x="6490386" y="2183027"/>
            <a:chExt cx="2259227" cy="910978"/>
          </a:xfrm>
        </p:grpSpPr>
        <p:sp>
          <p:nvSpPr>
            <p:cNvPr id="8" name="TextBox 7"/>
            <p:cNvSpPr txBox="1"/>
            <p:nvPr/>
          </p:nvSpPr>
          <p:spPr>
            <a:xfrm>
              <a:off x="6490386" y="2183027"/>
              <a:ext cx="225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Iterative updating</a:t>
              </a:r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 flipH="1">
              <a:off x="7232822" y="2552359"/>
              <a:ext cx="387178" cy="54164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10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holehouse.org/mlclass/17_Large_Scale_Machine_Learning_files/Image%20%5b16%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72" y="3888666"/>
            <a:ext cx="3474304" cy="27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Stochastic gradient descent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/>
                  <a:t>	randomly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86404" y="4964946"/>
            <a:ext cx="2984234" cy="1015152"/>
            <a:chOff x="1103870" y="3270160"/>
            <a:chExt cx="2984234" cy="1015152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2595987" y="3270160"/>
              <a:ext cx="191774" cy="64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03870" y="3915980"/>
              <a:ext cx="298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Gradually shrink the step-size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3999332"/>
                <a:ext cx="3908057" cy="4866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67" y="3140639"/>
                <a:ext cx="6071983" cy="8718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32" y="4529223"/>
                <a:ext cx="2076786" cy="4866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Batch gradient descent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while not converge</a:t>
                </a:r>
              </a:p>
              <a:p>
                <a:pPr marL="457200" lvl="1" indent="0">
                  <a:buNone/>
                </a:pPr>
                <a:r>
                  <a:rPr lang="en-US" dirty="0"/>
                  <a:t>	Compute gradient w.r.t. all training instances</a:t>
                </a:r>
              </a:p>
              <a:p>
                <a:pPr marL="457200" lvl="1" indent="0">
                  <a:buNone/>
                </a:pPr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dirty="0"/>
                  <a:t>	Compute step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297385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12" y="4381179"/>
                <a:ext cx="3908057" cy="486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55643"/>
                <a:ext cx="612943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749643" y="2496062"/>
            <a:ext cx="0" cy="23550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4881" y="24960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5498" y="485113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21684" y="4126879"/>
            <a:ext cx="3354336" cy="646331"/>
            <a:chOff x="682766" y="3608146"/>
            <a:chExt cx="3354336" cy="646331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682766" y="3608146"/>
              <a:ext cx="790232" cy="3246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472998" y="3608146"/>
              <a:ext cx="2564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search is required to ensure sufficient decent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49378" y="4773210"/>
            <a:ext cx="1968843" cy="794382"/>
            <a:chOff x="2743200" y="4773210"/>
            <a:chExt cx="1968843" cy="794382"/>
          </a:xfrm>
        </p:grpSpPr>
        <p:sp>
          <p:nvSpPr>
            <p:cNvPr id="16" name="TextBox 15"/>
            <p:cNvSpPr txBox="1"/>
            <p:nvPr/>
          </p:nvSpPr>
          <p:spPr>
            <a:xfrm>
              <a:off x="2743200" y="5198260"/>
              <a:ext cx="1968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order method</a:t>
              </a:r>
            </a:p>
          </p:txBody>
        </p:sp>
        <p:cxnSp>
          <p:nvCxnSpPr>
            <p:cNvPr id="22" name="Straight Arrow Connector 21"/>
            <p:cNvCxnSpPr>
              <a:stCxn id="16" idx="0"/>
            </p:cNvCxnSpPr>
            <p:nvPr/>
          </p:nvCxnSpPr>
          <p:spPr>
            <a:xfrm flipV="1">
              <a:off x="3727622" y="4773210"/>
              <a:ext cx="317156" cy="42505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6154" y="5038137"/>
            <a:ext cx="3812153" cy="1203122"/>
            <a:chOff x="4996154" y="5038137"/>
            <a:chExt cx="3812153" cy="1203122"/>
          </a:xfrm>
        </p:grpSpPr>
        <p:pic>
          <p:nvPicPr>
            <p:cNvPr id="2050" name="Picture 2" descr="https://encrypted-tbn1.gstatic.com/images?q=tbn:ANd9GcQtFSht8JzeS1QcUvRqwpkw3eT7Dt4wJhogehphQM46XBiRZtW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154" y="5038137"/>
              <a:ext cx="399425" cy="53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212491" y="5317929"/>
              <a:ext cx="35958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Second order methods, e.g., quasi-Newton method and conjugate gradient, provide faster convergence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4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over-fitting</a:t>
            </a:r>
          </a:p>
          <a:p>
            <a:pPr lvl="1"/>
            <a:r>
              <a:rPr lang="en-US" dirty="0"/>
              <a:t>We may not have enough samples to well estimate model parameters for logistic regression</a:t>
            </a:r>
          </a:p>
          <a:p>
            <a:pPr lvl="1"/>
            <a:r>
              <a:rPr lang="en-US" dirty="0"/>
              <a:t>Regularization</a:t>
            </a:r>
          </a:p>
          <a:p>
            <a:pPr lvl="2"/>
            <a:r>
              <a:rPr lang="en-US" dirty="0"/>
              <a:t>Impose additional constraints over the model parameters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sparsity</a:t>
            </a:r>
            <a:r>
              <a:rPr lang="en-US" dirty="0"/>
              <a:t> constraint – enforce the model to have more zero parameters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L2 regularized logistic regression</a:t>
                </a:r>
              </a:p>
              <a:p>
                <a:pPr lvl="1"/>
                <a:r>
                  <a:rPr lang="en-US" dirty="0"/>
                  <a:t>Assume the model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drawn from Gaussian: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90" y="3928650"/>
                <a:ext cx="5792034" cy="9571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510848" y="3863183"/>
            <a:ext cx="1052443" cy="116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5025081"/>
            <a:ext cx="1869989" cy="850997"/>
            <a:chOff x="6019800" y="5025081"/>
            <a:chExt cx="1869989" cy="85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i="1" dirty="0">
                      <a:solidFill>
                        <a:srgbClr val="FF0000"/>
                      </a:solidFill>
                    </a:rPr>
                    <a:t>L2-norm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4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5414413"/>
                  <a:ext cx="186998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2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6872417" y="5025081"/>
              <a:ext cx="483973" cy="38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02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V.S. Discriminative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Specifying joint distribution</a:t>
                </a:r>
              </a:p>
              <a:p>
                <a:pPr lvl="1"/>
                <a:r>
                  <a:rPr lang="en-US" dirty="0"/>
                  <a:t>Full probabilistic specification for all the random variables</a:t>
                </a:r>
              </a:p>
              <a:p>
                <a:r>
                  <a:rPr lang="en-US" dirty="0"/>
                  <a:t>Dependence assumption has to be specified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Flexible, can be used in unsupervised learning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961" t="-1235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Discriminative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dirty="0"/>
                  <a:t>Specifying conditional distribution</a:t>
                </a:r>
              </a:p>
              <a:p>
                <a:pPr lvl="1"/>
                <a:r>
                  <a:rPr lang="en-US" dirty="0"/>
                  <a:t>Only explain the target variable</a:t>
                </a:r>
              </a:p>
              <a:p>
                <a:r>
                  <a:rPr lang="en-US" dirty="0"/>
                  <a:t>Arbitrary features can be incorporated for modeling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labeled data, only suitable for (semi-) supervised learning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112" t="-1235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82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V.S. Logistic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Naive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Conditional 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Distribution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estimation</a:t>
                </a:r>
              </a:p>
              <a:p>
                <a:pPr lvl="1"/>
                <a:r>
                  <a:rPr lang="en-US" dirty="0"/>
                  <a:t>Closed form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2174875"/>
                <a:ext cx="4187826" cy="3951288"/>
              </a:xfrm>
              <a:blipFill rotWithShape="0">
                <a:blip r:embed="rId2"/>
                <a:stretch>
                  <a:fillRect l="-160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 independence assumption</a:t>
                </a:r>
              </a:p>
              <a:p>
                <a:r>
                  <a:rPr lang="en-US" dirty="0"/>
                  <a:t>Functional form assumption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#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estimation</a:t>
                </a:r>
              </a:p>
              <a:p>
                <a:pPr lvl="1"/>
                <a:r>
                  <a:rPr lang="en-US" dirty="0"/>
                  <a:t>Gradient-based MLE</a:t>
                </a:r>
              </a:p>
              <a:p>
                <a:r>
                  <a:rPr lang="en-US" dirty="0"/>
                  <a:t>Asymptotic convergence rate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6" y="2174875"/>
                <a:ext cx="4301266" cy="3951288"/>
              </a:xfrm>
              <a:blipFill rotWithShape="0">
                <a:blip r:embed="rId3"/>
                <a:stretch>
                  <a:fillRect l="-1983" t="-2160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59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01314" y="5898292"/>
            <a:ext cx="3041821" cy="527632"/>
            <a:chOff x="3301314" y="5898292"/>
            <a:chExt cx="3041821" cy="527632"/>
          </a:xfrm>
        </p:grpSpPr>
        <p:sp>
          <p:nvSpPr>
            <p:cNvPr id="10" name="TextBox 9"/>
            <p:cNvSpPr txBox="1"/>
            <p:nvPr/>
          </p:nvSpPr>
          <p:spPr>
            <a:xfrm>
              <a:off x="3301314" y="6056592"/>
              <a:ext cx="2481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Need more training data</a:t>
              </a: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V="1">
              <a:off x="5782962" y="5898292"/>
              <a:ext cx="560173" cy="34296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 nearest neighbors</a:t>
                </a:r>
              </a:p>
              <a:p>
                <a:pPr lvl="1"/>
                <a:r>
                  <a:rPr lang="en-US" dirty="0"/>
                  <a:t>Approximate Bayes decision rule in a subset of data around the testing point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volume of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dimensional ball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containing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72" y="4422224"/>
                <a:ext cx="1847236" cy="5712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359" y="4434640"/>
                <a:ext cx="1491499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7371" y="5278802"/>
            <a:ext cx="3153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Bayes rule: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𝑁𝑉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667" y="5353769"/>
                <a:ext cx="2947410" cy="98180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267691" y="4451015"/>
            <a:ext cx="2748213" cy="542456"/>
            <a:chOff x="1288473" y="4284759"/>
            <a:chExt cx="2748213" cy="542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473" y="4284759"/>
                  <a:ext cx="1170513" cy="5424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54" y="4301237"/>
                  <a:ext cx="1127232" cy="52597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497952" y="4400317"/>
              <a:ext cx="60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=&gt;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95282" y="4941282"/>
            <a:ext cx="2925532" cy="369332"/>
            <a:chOff x="3831431" y="4829581"/>
            <a:chExt cx="2925532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3972329" y="4829581"/>
              <a:ext cx="278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Total number of instances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831431" y="4842878"/>
              <a:ext cx="205255" cy="1987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4171" y="5009135"/>
            <a:ext cx="2921392" cy="885309"/>
            <a:chOff x="5954953" y="4842879"/>
            <a:chExt cx="2921392" cy="885309"/>
          </a:xfrm>
        </p:grpSpPr>
        <p:sp>
          <p:nvSpPr>
            <p:cNvPr id="20" name="TextBox 19"/>
            <p:cNvSpPr txBox="1"/>
            <p:nvPr/>
          </p:nvSpPr>
          <p:spPr>
            <a:xfrm>
              <a:off x="6363655" y="5081857"/>
              <a:ext cx="25126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Total number of instances in class 1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5954953" y="4842879"/>
              <a:ext cx="408702" cy="562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867146" y="5958606"/>
            <a:ext cx="2688052" cy="787729"/>
            <a:chOff x="5887928" y="5792350"/>
            <a:chExt cx="2688052" cy="787729"/>
          </a:xfrm>
        </p:grpSpPr>
        <p:sp>
          <p:nvSpPr>
            <p:cNvPr id="23" name="TextBox 22"/>
            <p:cNvSpPr txBox="1"/>
            <p:nvPr/>
          </p:nvSpPr>
          <p:spPr>
            <a:xfrm>
              <a:off x="6145818" y="5933748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Counting the nearest neighbors from class1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87928" y="5792350"/>
              <a:ext cx="286791" cy="3668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712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Bayes V.S. Logistic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59266-CC28-4756-A079-26437DFBC729}" type="slidenum">
              <a:rPr lang="en-US" smtClean="0"/>
              <a:t>60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8" y="1343498"/>
            <a:ext cx="8719620" cy="22517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" y="3587030"/>
            <a:ext cx="8741664" cy="22356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342768" y="5833469"/>
            <a:ext cx="676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"On discriminative vs. generative classifiers: A comparison of logistic regression and naive </a:t>
            </a:r>
            <a:r>
              <a:rPr lang="en-US" i="1" dirty="0" err="1"/>
              <a:t>bayes</a:t>
            </a:r>
            <a:r>
              <a:rPr lang="en-US" i="1" dirty="0"/>
              <a:t>.“ – Ng, Jordan NIPS 2002, UCI Data set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84505" y="3792110"/>
            <a:ext cx="892382" cy="650574"/>
            <a:chOff x="4684505" y="3792110"/>
            <a:chExt cx="892382" cy="650574"/>
          </a:xfrm>
        </p:grpSpPr>
        <p:sp>
          <p:nvSpPr>
            <p:cNvPr id="20" name="TextBox 19"/>
            <p:cNvSpPr txBox="1"/>
            <p:nvPr/>
          </p:nvSpPr>
          <p:spPr>
            <a:xfrm>
              <a:off x="4692744" y="3792110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4505" y="4073352"/>
              <a:ext cx="55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NB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119687" y="3976776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11449" y="4258018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2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Bayes classifier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2735899"/>
                <a:ext cx="3752181" cy="4648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nary>
                        <m:naryPr>
                          <m:chr m:val="∏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5" y="3200770"/>
                <a:ext cx="4536370" cy="12286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08518" y="2735899"/>
            <a:ext cx="202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By Bayes rule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4969" y="4246366"/>
            <a:ext cx="2535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By independence assumption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828472" y="4659627"/>
            <a:ext cx="2980046" cy="1543030"/>
            <a:chOff x="2530706" y="4340570"/>
            <a:chExt cx="3708248" cy="1920082"/>
          </a:xfrm>
        </p:grpSpPr>
        <p:sp>
          <p:nvSpPr>
            <p:cNvPr id="12" name="Oval 11"/>
            <p:cNvSpPr/>
            <p:nvPr/>
          </p:nvSpPr>
          <p:spPr>
            <a:xfrm>
              <a:off x="4044828" y="4340570"/>
              <a:ext cx="685800" cy="685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y</a:t>
              </a:r>
              <a:endParaRPr lang="en-US" sz="1600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573001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2</a:t>
              </a:r>
            </a:p>
          </p:txBody>
        </p:sp>
        <p:cxnSp>
          <p:nvCxnSpPr>
            <p:cNvPr id="14" name="Straight Arrow Connector 13"/>
            <p:cNvCxnSpPr>
              <a:stCxn id="13" idx="0"/>
              <a:endCxn id="12" idx="4"/>
            </p:cNvCxnSpPr>
            <p:nvPr/>
          </p:nvCxnSpPr>
          <p:spPr>
            <a:xfrm flipV="1">
              <a:off x="3915901" y="5026370"/>
              <a:ext cx="471827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4" idx="0"/>
              <a:endCxn id="12" idx="4"/>
            </p:cNvCxnSpPr>
            <p:nvPr/>
          </p:nvCxnSpPr>
          <p:spPr>
            <a:xfrm flipH="1" flipV="1">
              <a:off x="4387728" y="5026370"/>
              <a:ext cx="463374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508202" y="5574852"/>
              <a:ext cx="685800" cy="685800"/>
              <a:chOff x="5049730" y="5435947"/>
              <a:chExt cx="685800" cy="6858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0064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3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553154" y="5574852"/>
              <a:ext cx="685800" cy="685800"/>
              <a:chOff x="5049730" y="5435947"/>
              <a:chExt cx="685800" cy="6858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049730" y="5435947"/>
                <a:ext cx="685800" cy="6858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39437" y="5544344"/>
                <a:ext cx="470693" cy="45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x</a:t>
                </a:r>
                <a:r>
                  <a:rPr lang="en-US" sz="1600" baseline="-25000" dirty="0"/>
                  <a:t>v</a:t>
                </a:r>
              </a:p>
            </p:txBody>
          </p:sp>
        </p:grpSp>
        <p:cxnSp>
          <p:nvCxnSpPr>
            <p:cNvPr id="18" name="Straight Arrow Connector 17"/>
            <p:cNvCxnSpPr>
              <a:stCxn id="22" idx="0"/>
              <a:endCxn id="12" idx="4"/>
            </p:cNvCxnSpPr>
            <p:nvPr/>
          </p:nvCxnSpPr>
          <p:spPr>
            <a:xfrm flipH="1" flipV="1">
              <a:off x="4387728" y="5026370"/>
              <a:ext cx="1508326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530706" y="5574852"/>
              <a:ext cx="685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x</a:t>
              </a:r>
              <a:r>
                <a:rPr lang="en-US" sz="1600" baseline="-25000" dirty="0"/>
                <a:t>1</a:t>
              </a:r>
            </a:p>
          </p:txBody>
        </p:sp>
        <p:cxnSp>
          <p:nvCxnSpPr>
            <p:cNvPr id="20" name="Straight Arrow Connector 19"/>
            <p:cNvCxnSpPr>
              <a:stCxn id="19" idx="0"/>
              <a:endCxn id="12" idx="4"/>
            </p:cNvCxnSpPr>
            <p:nvPr/>
          </p:nvCxnSpPr>
          <p:spPr>
            <a:xfrm flipV="1">
              <a:off x="2873606" y="5026370"/>
              <a:ext cx="1514122" cy="5484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223192" y="5678833"/>
              <a:ext cx="494270" cy="37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20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Maximial likelihood estimator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6623C-6CAA-4561-B8E6-59DF7625812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50109" y="4491241"/>
          <a:ext cx="852615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83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9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0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5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567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8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identify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delicious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4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0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Discriminative </a:t>
            </a:r>
            <a:r>
              <a:rPr lang="en-US" dirty="0" err="1"/>
              <a:t>v.s</a:t>
            </a:r>
            <a:r>
              <a:rPr lang="en-US" dirty="0"/>
              <a:t>. generative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2"/>
            <a:ext cx="2133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2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0351"/>
            <a:ext cx="3865419" cy="32611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63" y="1809442"/>
            <a:ext cx="3674545" cy="31455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036" y="1954501"/>
            <a:ext cx="4045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All instances</a:t>
            </a:r>
            <a:r>
              <a:rPr lang="en-US" sz="2400" dirty="0"/>
              <a:t> are considered for probability density estimation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12255" y="5032430"/>
            <a:ext cx="367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attention will be put onto the </a:t>
            </a:r>
            <a:r>
              <a:rPr lang="en-US" sz="2400" u="sng" dirty="0"/>
              <a:t>boundary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04716" y="1658314"/>
            <a:ext cx="1769410" cy="1246909"/>
            <a:chOff x="7104716" y="1658314"/>
            <a:chExt cx="1769410" cy="1246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185333"/>
                  <a:ext cx="125412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40" r="-7767" b="-344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rot="7223349">
              <a:off x="7042738" y="1720292"/>
              <a:ext cx="1246909" cy="1122953"/>
            </a:xfrm>
            <a:prstGeom prst="arc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5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1967</TotalTime>
  <Words>3072</Words>
  <Application>Microsoft Macintosh PowerPoint</Application>
  <PresentationFormat>On-screen Show (4:3)</PresentationFormat>
  <Paragraphs>656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Cambria Math</vt:lpstr>
      <vt:lpstr>Times New Roman</vt:lpstr>
      <vt:lpstr>Wingdings</vt:lpstr>
      <vt:lpstr>simple slides template</vt:lpstr>
      <vt:lpstr>PowerPoint Presentation</vt:lpstr>
      <vt:lpstr>Recap: Naïve Bayes classifier</vt:lpstr>
      <vt:lpstr>Today’s lecture</vt:lpstr>
      <vt:lpstr>Review: Bayes risk minimization</vt:lpstr>
      <vt:lpstr>Instance-based solution</vt:lpstr>
      <vt:lpstr>Instance-based solution</vt:lpstr>
      <vt:lpstr>Generative solution</vt:lpstr>
      <vt:lpstr>Estimating parameters</vt:lpstr>
      <vt:lpstr>Discriminative v.s. generative models</vt:lpstr>
      <vt:lpstr>Parametric form of decision boundary in Naïve Bayes</vt:lpstr>
      <vt:lpstr>Regression for classification?</vt:lpstr>
      <vt:lpstr>Regression for classification?</vt:lpstr>
      <vt:lpstr>Regression for classification?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Logistic regression for classification</vt:lpstr>
      <vt:lpstr>Recap: Logistic regression for classification</vt:lpstr>
      <vt:lpstr>Recap: Logistic regression for classification</vt:lpstr>
      <vt:lpstr>Recap: parametric form of decision boundary in Naïve Bayes</vt:lpstr>
      <vt:lpstr>A different perspective </vt:lpstr>
      <vt:lpstr>Occam's razor</vt:lpstr>
      <vt:lpstr>A different perspective </vt:lpstr>
      <vt:lpstr>A different perspective </vt:lpstr>
      <vt:lpstr>A different perspective </vt:lpstr>
      <vt:lpstr>Maximum entropy modeling</vt:lpstr>
      <vt:lpstr>Represent the constraints</vt:lpstr>
      <vt:lpstr>Represent the constraints</vt:lpstr>
      <vt:lpstr>Represent the constraints</vt:lpstr>
      <vt:lpstr>Represent the constraints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Maximum entropy principle</vt:lpstr>
      <vt:lpstr>Questions haven’t been answered</vt:lpstr>
      <vt:lpstr>Recap: Occam's razor</vt:lpstr>
      <vt:lpstr>Recap: a different perspective </vt:lpstr>
      <vt:lpstr>Recap: maximum entropy modeling</vt:lpstr>
      <vt:lpstr>Recap: represent the constraints</vt:lpstr>
      <vt:lpstr>Recap: maximum entropy principle</vt:lpstr>
      <vt:lpstr>Recap: maximum entropy principle</vt:lpstr>
      <vt:lpstr>Maximum entropy principle</vt:lpstr>
      <vt:lpstr>Parameter estimation</vt:lpstr>
      <vt:lpstr>Parameter estimation</vt:lpstr>
      <vt:lpstr>Parameter estimation</vt:lpstr>
      <vt:lpstr>Gradient-based optimization</vt:lpstr>
      <vt:lpstr>Parameter estimation</vt:lpstr>
      <vt:lpstr>Parameter estimation</vt:lpstr>
      <vt:lpstr>Model regularization</vt:lpstr>
      <vt:lpstr>Model regularization</vt:lpstr>
      <vt:lpstr>Generative V.S. Discriminative models</vt:lpstr>
      <vt:lpstr>Naïve Bayes V.S. Logistic regression</vt:lpstr>
      <vt:lpstr>Naïve Bayes V.S. Logistic regression</vt:lpstr>
    </vt:vector>
  </TitlesOfParts>
  <Company>CS@UIUC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hongning wang</dc:creator>
  <cp:lastModifiedBy>Erfan Darzi</cp:lastModifiedBy>
  <cp:revision>115</cp:revision>
  <dcterms:created xsi:type="dcterms:W3CDTF">2015-03-30T20:18:39Z</dcterms:created>
  <dcterms:modified xsi:type="dcterms:W3CDTF">2022-11-10T20:33:22Z</dcterms:modified>
</cp:coreProperties>
</file>