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300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97" r:id="rId19"/>
    <p:sldId id="298" r:id="rId20"/>
    <p:sldId id="299" r:id="rId21"/>
    <p:sldId id="272" r:id="rId22"/>
    <p:sldId id="273" r:id="rId23"/>
    <p:sldId id="274" r:id="rId24"/>
    <p:sldId id="276" r:id="rId25"/>
    <p:sldId id="266" r:id="rId26"/>
    <p:sldId id="267" r:id="rId27"/>
    <p:sldId id="278" r:id="rId28"/>
    <p:sldId id="280" r:id="rId29"/>
    <p:sldId id="281" r:id="rId30"/>
    <p:sldId id="282" r:id="rId31"/>
    <p:sldId id="283" r:id="rId32"/>
    <p:sldId id="284" r:id="rId33"/>
    <p:sldId id="292" r:id="rId34"/>
    <p:sldId id="285" r:id="rId35"/>
    <p:sldId id="288" r:id="rId36"/>
    <p:sldId id="291" r:id="rId37"/>
    <p:sldId id="286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72" y="17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0702B93D-20AE-CA95-5DD5-24370859EF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" y="6077269"/>
            <a:ext cx="724535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University of Tehran - Wikipedia">
            <a:extLst>
              <a:ext uri="{FF2B5EF4-FFF2-40B4-BE49-F238E27FC236}">
                <a16:creationId xmlns:a16="http://schemas.microsoft.com/office/drawing/2014/main" id="{8E190029-1E8B-8E78-7C04-280ACFA362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28" y="6126165"/>
            <a:ext cx="556260" cy="55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9.png"/><Relationship Id="rId4" Type="http://schemas.openxmlformats.org/officeDocument/2006/relationships/image" Target="../media/image3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60C-80F1-5774-C503-508B6063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C0C-DB33-0A10-3ADC-F126B77C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8482"/>
            <a:ext cx="8229600" cy="4525963"/>
          </a:xfrm>
        </p:spPr>
        <p:txBody>
          <a:bodyPr>
            <a:normAutofit/>
          </a:bodyPr>
          <a:lstStyle/>
          <a:p>
            <a:pPr marL="498475" indent="0" algn="ctr">
              <a:lnSpc>
                <a:spcPct val="90000"/>
              </a:lnSpc>
              <a:spcAft>
                <a:spcPts val="6945"/>
              </a:spcAft>
              <a:buNone/>
            </a:pPr>
            <a:r>
              <a:rPr lang="en-US" sz="3600" dirty="0">
                <a:solidFill>
                  <a:srgbClr val="2E74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KNN and Naïve Bayes</a:t>
            </a:r>
            <a:endParaRPr lang="en-NL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Electrical and Computer Engineering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Tehran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Erfan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Darzi</a:t>
            </a: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erfandarzi@ut.ac.ir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ACC7-A260-55BE-3CDD-08E7ECC9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B9FC-32F0-1E17-898D-E5C99E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2BD5-25AB-198B-0AEF-F2CE164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“smoothness” 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“smoothness” 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k -&gt; smooth shape for decision boundary</a:t>
            </a:r>
          </a:p>
          <a:p>
            <a:r>
              <a:rPr lang="en-US" dirty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Error on training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on testing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complexity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Smaller 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Larger k</a:t>
            </a:r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MP1</a:t>
                </a:r>
              </a:p>
              <a:p>
                <a:pPr lvl="1"/>
                <a:r>
                  <a:rPr lang="en-US" dirty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set, there are 629K reviews for training and 174K reviews for testing</a:t>
                </a:r>
              </a:p>
              <a:p>
                <a:pPr lvl="1"/>
                <a:r>
                  <a:rPr lang="en-US" dirty="0"/>
                  <a:t>Assume we have a vocabulary of 15K</a:t>
                </a:r>
              </a:p>
              <a:p>
                <a:pPr lvl="1"/>
                <a:r>
                  <a:rPr lang="en-US" dirty="0"/>
                  <a:t>Complexity of </a:t>
                </a:r>
                <a:r>
                  <a:rPr lang="en-US" dirty="0" err="1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415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corpus size</a:t>
              </a:r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89161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Testing corpus size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11584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size</a:t>
              </a:r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solutions</a:t>
            </a:r>
          </a:p>
          <a:p>
            <a:pPr lvl="1"/>
            <a:r>
              <a:rPr lang="en-US" dirty="0"/>
              <a:t>Build inverted index for text documents</a:t>
            </a:r>
          </a:p>
          <a:p>
            <a:pPr lvl="2"/>
            <a:r>
              <a:rPr lang="en-US" dirty="0"/>
              <a:t>Special mapping: word -&gt; document list</a:t>
            </a:r>
          </a:p>
          <a:p>
            <a:pPr lvl="2"/>
            <a:r>
              <a:rPr lang="en-US" dirty="0"/>
              <a:t>Speed-up is limited when average document length is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Dictionary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Postings</a:t>
            </a:r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solutions</a:t>
            </a:r>
          </a:p>
          <a:p>
            <a:pPr lvl="1"/>
            <a:r>
              <a:rPr lang="en-US" dirty="0"/>
              <a:t>Build inverted index for text documents</a:t>
            </a:r>
          </a:p>
          <a:p>
            <a:pPr lvl="2"/>
            <a:r>
              <a:rPr lang="en-US" dirty="0"/>
              <a:t>Special mapping: word -&gt; document list</a:t>
            </a:r>
          </a:p>
          <a:p>
            <a:pPr lvl="2"/>
            <a:r>
              <a:rPr lang="en-US" dirty="0"/>
              <a:t>Speed-up is limited when average document length is large</a:t>
            </a:r>
          </a:p>
          <a:p>
            <a:pPr lvl="1"/>
            <a:r>
              <a:rPr lang="en-US" dirty="0"/>
              <a:t>Parallelize the computation</a:t>
            </a:r>
          </a:p>
          <a:p>
            <a:pPr lvl="2"/>
            <a:r>
              <a:rPr lang="en-US" dirty="0"/>
              <a:t>Map-Reduce</a:t>
            </a:r>
          </a:p>
          <a:p>
            <a:pPr lvl="3"/>
            <a:r>
              <a:rPr lang="en-US" dirty="0"/>
              <a:t>Map training/testing data onto different reducers</a:t>
            </a:r>
          </a:p>
          <a:p>
            <a:pPr lvl="3"/>
            <a:r>
              <a:rPr lang="en-US" dirty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solution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solution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/>
              <a:t>Similar documents -&gt; (likely) same hash values</a:t>
            </a:r>
          </a:p>
          <a:p>
            <a:pPr lvl="2"/>
            <a:r>
              <a:rPr lang="en-US" dirty="0"/>
              <a:t>Construct the hash function such that similar items map to the same “buckets” with a </a:t>
            </a:r>
            <a:r>
              <a:rPr lang="en-US" u="sng" dirty="0"/>
              <a:t>high probability</a:t>
            </a:r>
          </a:p>
          <a:p>
            <a:pPr lvl="3"/>
            <a:r>
              <a:rPr lang="en-US" dirty="0"/>
              <a:t>Learning-based: learn the hash function with annotated examples, e.g., must-link, cannot-link</a:t>
            </a:r>
          </a:p>
          <a:p>
            <a:pPr lvl="3"/>
            <a:r>
              <a:rPr lang="en-US" dirty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probabilistic interpretation of </a:t>
            </a:r>
            <a:r>
              <a:rPr lang="en-US" dirty="0" err="1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Bayes rule: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=&gt;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 in class 1</a:t>
              </a: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Nearest neighbors from  class 1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Counting the nearest neighbors from class 1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2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k -&gt; smooth shape for decision boundary</a:t>
            </a:r>
          </a:p>
          <a:p>
            <a:r>
              <a:rPr lang="en-US" dirty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Error on training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on testing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complexity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Smaller 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Larger k</a:t>
            </a:r>
          </a:p>
        </p:txBody>
      </p:sp>
    </p:spTree>
    <p:extLst>
      <p:ext uri="{BB962C8B-B14F-4D97-AF65-F5344CB8AC3E}">
        <p14:creationId xmlns:p14="http://schemas.microsoft.com/office/powerpoint/2010/main" val="36729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Instance-based classifiers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Non-parametric learning algorithm</a:t>
            </a:r>
          </a:p>
          <a:p>
            <a:r>
              <a:rPr lang="en-US" dirty="0"/>
              <a:t>Model-based classifiers</a:t>
            </a:r>
          </a:p>
          <a:p>
            <a:pPr lvl="1"/>
            <a:r>
              <a:rPr lang="en-US" dirty="0"/>
              <a:t>Naïve Bayes classifier</a:t>
            </a:r>
          </a:p>
          <a:p>
            <a:pPr lvl="2"/>
            <a:r>
              <a:rPr lang="en-US" dirty="0"/>
              <a:t>A generative model</a:t>
            </a:r>
          </a:p>
          <a:p>
            <a:pPr lvl="1"/>
            <a:r>
              <a:rPr lang="en-US" dirty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solution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39494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Approximate the cosine 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random</a:t>
                </a:r>
                <a:r>
                  <a:rPr lang="en-US" dirty="0"/>
                  <a:t> unit vector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defines one hash function, i.e., one bit in the hash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Approximate the cosine 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random unit vector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defines one hash function, i.e., one bit in the hash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Approximate the cosine 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random unit vector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defines one hash function, i.e., one bit in the hash value</a:t>
                </a:r>
              </a:p>
              <a:p>
                <a:pPr lvl="1"/>
                <a:r>
                  <a:rPr lang="en-US" dirty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1000x speed-up</a:t>
                </a:r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the nearby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data distribution is highly skewed, frequent classes might dominate majority vote</a:t>
            </a:r>
          </a:p>
          <a:p>
            <a:pPr lvl="1"/>
            <a:r>
              <a:rPr lang="en-US" dirty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the nearby instances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/>
                  <a:t>They occur more often in the k nearest neighbors just because they have large volume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No training phase</a:t>
            </a:r>
          </a:p>
          <a:p>
            <a:pPr lvl="1"/>
            <a:r>
              <a:rPr lang="en-US" dirty="0"/>
              <a:t>Assign label to a testing case by its nearest neighbors</a:t>
            </a:r>
          </a:p>
          <a:p>
            <a:pPr lvl="1"/>
            <a:r>
              <a:rPr lang="en-US" dirty="0"/>
              <a:t>Non-parametric</a:t>
            </a:r>
          </a:p>
          <a:p>
            <a:pPr lvl="1"/>
            <a:r>
              <a:rPr lang="en-US" dirty="0"/>
              <a:t>Approximate Bayes decision boundary in a local region</a:t>
            </a:r>
          </a:p>
          <a:p>
            <a:r>
              <a:rPr lang="en-US" dirty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/>
              <a:t>Random projection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Recall optimal Bayes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False negative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*Optimal Bayes decision boundary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optimal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Class conditional density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Class prior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33CC"/>
                  </a:solidFill>
                </a:rPr>
                <a:t>V binary features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Requirement: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classify this document?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Documents by vector space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simplify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Features are </a:t>
                </a:r>
                <a:r>
                  <a:rPr lang="en-US" u="sng" dirty="0"/>
                  <a:t>conditionally</a:t>
                </a:r>
                <a:r>
                  <a:rPr lang="en-US" dirty="0"/>
                  <a:t> independent given class 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>
                <a:solidFill>
                  <a:srgbClr val="FF0000"/>
                </a:solidFill>
              </a:rPr>
              <a:t>obama</a:t>
            </a:r>
            <a:r>
              <a:rPr lang="en-US" i="1" dirty="0">
                <a:solidFill>
                  <a:srgbClr val="FF0000"/>
                </a:solidFill>
              </a:rPr>
              <a:t>’!</a:t>
            </a: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Conditional </a:t>
            </a:r>
            <a:r>
              <a:rPr lang="en-US" sz="3800" dirty="0" err="1"/>
              <a:t>v.s</a:t>
            </a:r>
            <a:r>
              <a:rPr lang="en-US" sz="3800" dirty="0"/>
              <a:t>. marginal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Features are not necessarily marginally independent from each other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once we know the class label, features become independent from each other</a:t>
                </a:r>
              </a:p>
              <a:p>
                <a:pPr lvl="1"/>
                <a:r>
                  <a:rPr lang="en-US" dirty="0"/>
                  <a:t>Knowing it is already political news, observing ‘</a:t>
                </a:r>
                <a:r>
                  <a:rPr lang="en-US" dirty="0" err="1"/>
                  <a:t>obama</a:t>
                </a:r>
                <a:r>
                  <a:rPr lang="en-US" dirty="0"/>
                  <a:t>’ contributes little about occurrence of ‘while house’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Class conditional density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Class prior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v.s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Computationally feasible</a:t>
              </a:r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3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v</a:t>
                </a:r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By Bayes rule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By conditional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Maximial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1323"/>
              </p:ext>
            </p:extLst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40" y="3200401"/>
            <a:ext cx="3211286" cy="94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73" y="2233590"/>
            <a:ext cx="3211286" cy="9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Naïve Bayes for text classification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log space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2319" y="4050937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19" y="4050937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Class bias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100835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Model parameter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56007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333CC"/>
                  </a:solidFill>
                </a:rPr>
                <a:t>Feature vector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>
                      <a:solidFill>
                        <a:srgbClr val="FF0000"/>
                      </a:solidFill>
                    </a:rPr>
                    <a:t> different language models!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Naïve Bayes for text classification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317906" y="4175317"/>
            <a:ext cx="6446863" cy="1705904"/>
            <a:chOff x="1243914" y="3962952"/>
            <a:chExt cx="6446863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where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838706" y="4373680"/>
            <a:ext cx="5296612" cy="369332"/>
            <a:chOff x="3838706" y="4330534"/>
            <a:chExt cx="5296612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838706" y="4359983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3527" y="4330534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 linear model with vector space representation?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will come back to this topic later.</a:t>
            </a: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Naïve Bayes for text classification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Enhance the conditional independence assumptions by N-gram language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Naïve Bayes for text classification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Smoothing class conditional density</a:t>
                </a:r>
              </a:p>
              <a:p>
                <a:pPr lvl="1"/>
                <a:r>
                  <a:rPr lang="en-US" dirty="0"/>
                  <a:t>All smoothing techniques we have discussed in language models are applicable here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the nearest neighbor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Are you confident about this?</a:t>
            </a:r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more nearest neighbors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k nearest neighbors </a:t>
            </a:r>
          </a:p>
          <a:p>
            <a:pPr lvl="1"/>
            <a:r>
              <a:rPr lang="en-US" dirty="0"/>
              <a:t>Let them vote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Sports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Politics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Finance</a:t>
                  </a:r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interpretation of </a:t>
            </a:r>
            <a:r>
              <a:rPr lang="en-US" dirty="0" err="1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Bayes rule: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=&gt;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 in class 1</a:t>
              </a: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Nearest neighbors from  class 1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Counting the nearest neighbors from class 1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is close to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Asymptotically, the error rate of 1-nearest-neighbor classification is less than twice of the Bayes error rate</a:t>
            </a:r>
          </a:p>
          <a:p>
            <a:r>
              <a:rPr lang="en-US" dirty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A non-parametric estimation of posterior distribution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distance metric</a:t>
            </a:r>
          </a:p>
          <a:p>
            <a:pPr lvl="1"/>
            <a:r>
              <a:rPr lang="en-US" dirty="0"/>
              <a:t>Euclidean distance/cosine similarity</a:t>
            </a:r>
          </a:p>
          <a:p>
            <a:r>
              <a:rPr lang="en-US" dirty="0"/>
              <a:t>How many nearby neighbors to look at</a:t>
            </a:r>
          </a:p>
          <a:p>
            <a:pPr lvl="1"/>
            <a:r>
              <a:rPr lang="en-US" dirty="0"/>
              <a:t>k</a:t>
            </a:r>
          </a:p>
          <a:p>
            <a:r>
              <a:rPr lang="en-US" dirty="0"/>
              <a:t>Instance look up</a:t>
            </a:r>
          </a:p>
          <a:p>
            <a:pPr lvl="1"/>
            <a:r>
              <a:rPr lang="en-US" dirty="0"/>
              <a:t>Efficiently search nearby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“smoothness” 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1860</TotalTime>
  <Words>1662</Words>
  <Application>Microsoft Macintosh PowerPoint</Application>
  <PresentationFormat>On-screen Show (4:3)</PresentationFormat>
  <Paragraphs>475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simple slides template</vt:lpstr>
      <vt:lpstr>PowerPoint Presentation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Recap: probabilistic interpretation of kNN</vt:lpstr>
      <vt:lpstr>Recap: effect of k</vt:lpstr>
      <vt:lpstr>Recap: 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 I</vt:lpstr>
      <vt:lpstr>Enhancing Naïve Bayes for text classification I</vt:lpstr>
      <vt:lpstr>Enhancing Naïve Bayes for text classification II</vt:lpstr>
      <vt:lpstr>Enhancing Naïve Bayes for text classification III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Erfan Darzi</cp:lastModifiedBy>
  <cp:revision>84</cp:revision>
  <dcterms:created xsi:type="dcterms:W3CDTF">2015-03-24T19:43:13Z</dcterms:created>
  <dcterms:modified xsi:type="dcterms:W3CDTF">2022-11-10T20:31:05Z</dcterms:modified>
</cp:coreProperties>
</file>