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340" r:id="rId2"/>
    <p:sldId id="329" r:id="rId3"/>
    <p:sldId id="257" r:id="rId4"/>
    <p:sldId id="259" r:id="rId5"/>
    <p:sldId id="258" r:id="rId6"/>
    <p:sldId id="261" r:id="rId7"/>
    <p:sldId id="262" r:id="rId8"/>
    <p:sldId id="307" r:id="rId9"/>
    <p:sldId id="322" r:id="rId10"/>
    <p:sldId id="265" r:id="rId11"/>
    <p:sldId id="264" r:id="rId12"/>
    <p:sldId id="266" r:id="rId13"/>
    <p:sldId id="268" r:id="rId14"/>
    <p:sldId id="267" r:id="rId15"/>
    <p:sldId id="270" r:id="rId16"/>
    <p:sldId id="269" r:id="rId17"/>
    <p:sldId id="271" r:id="rId18"/>
    <p:sldId id="273" r:id="rId19"/>
    <p:sldId id="274" r:id="rId20"/>
    <p:sldId id="272" r:id="rId21"/>
    <p:sldId id="275" r:id="rId22"/>
    <p:sldId id="330" r:id="rId23"/>
    <p:sldId id="333" r:id="rId24"/>
    <p:sldId id="332" r:id="rId25"/>
    <p:sldId id="276" r:id="rId26"/>
    <p:sldId id="280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2" r:id="rId41"/>
    <p:sldId id="290" r:id="rId42"/>
    <p:sldId id="316" r:id="rId43"/>
    <p:sldId id="335" r:id="rId44"/>
    <p:sldId id="334" r:id="rId45"/>
    <p:sldId id="336" r:id="rId46"/>
    <p:sldId id="337" r:id="rId47"/>
    <p:sldId id="338" r:id="rId48"/>
    <p:sldId id="339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niversity of Tehran - Wikipedia">
            <a:extLst>
              <a:ext uri="{FF2B5EF4-FFF2-40B4-BE49-F238E27FC236}">
                <a16:creationId xmlns:a16="http://schemas.microsoft.com/office/drawing/2014/main" id="{F884B162-3F9F-46C6-A712-42983B658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714" y="6260784"/>
            <a:ext cx="556260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EC03547F-FDE3-E265-CEC2-DCC76A6E70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5" y="6163312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60C-80F1-5774-C503-508B606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C0C-DB33-0A10-3ADC-F126B77C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82"/>
            <a:ext cx="8229600" cy="4525963"/>
          </a:xfrm>
        </p:spPr>
        <p:txBody>
          <a:bodyPr>
            <a:normAutofit/>
          </a:bodyPr>
          <a:lstStyle/>
          <a:p>
            <a:pPr marL="498475" indent="0" algn="ctr">
              <a:lnSpc>
                <a:spcPct val="90000"/>
              </a:lnSpc>
              <a:spcAft>
                <a:spcPts val="6945"/>
              </a:spcAft>
              <a:buNone/>
            </a:pPr>
            <a:r>
              <a:rPr lang="en-US" sz="3600">
                <a:solidFill>
                  <a:srgbClr val="2E74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models</a:t>
            </a:r>
            <a:endParaRPr lang="en-NL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Electrical and Computer Engineering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Tehran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Erfan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Darzi</a:t>
            </a: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erfandarzi@ut.ac.ir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CC7-A260-55BE-3CDD-08E7ECC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B9FC-32F0-1E17-898D-E5C99E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2BD5-25AB-198B-0AEF-F2CE1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form of decision boundary in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Linear regression?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Relationship 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5243498" y="38055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Relationship 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Optimal regression model</a:t>
              </a:r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5626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Y is discrete in a classification problem!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have an outlier? </a:t>
              </a:r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109538" y="4986338"/>
            <a:ext cx="8348662" cy="13192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6308" y="521966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66308" y="563230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66308" y="425734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35555" y="40760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555" y="50412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35555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5525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25525" y="45730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5157791" y="472348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401003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have an outlier? </a:t>
              </a:r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Sigmoid function</a:t>
              </a: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Binomial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Normal with </a:t>
                </a:r>
                <a:r>
                  <a:rPr lang="en-US" i="1" u="sng" dirty="0"/>
                  <a:t>identical</a:t>
                </a:r>
                <a:r>
                  <a:rPr lang="en-US" i="1" dirty="0"/>
                  <a:t> variance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 of the name: logit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Note: it is still a linear relation among the features!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Generalized Linear Model</a:t>
            </a: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=2,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v</a:t>
                </a:r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Class conditional density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Class prior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v.s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Computationally feasible</a:t>
              </a:r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0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Binomial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Normal with </a:t>
                </a:r>
                <a:r>
                  <a:rPr lang="en-US" i="1" u="sng" dirty="0"/>
                  <a:t>identical</a:t>
                </a:r>
                <a:r>
                  <a:rPr lang="en-US" i="1" dirty="0"/>
                  <a:t> variance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3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 of the name: logit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3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parametric form of decision boundary in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Linear regression?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/>
                    <a:t>, and all the others 0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Answer1: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/>
                    <a:t>, and all the others 0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Answer2: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We have too little information to favor either one of them.</a:t>
            </a: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problem-solving principle</a:t>
            </a:r>
          </a:p>
          <a:p>
            <a:pPr lvl="1"/>
            <a:r>
              <a:rPr lang="en-US" dirty="0"/>
              <a:t>“among competing hypotheses that predict equally well, the one with the fewest assumptions should be selected.”</a:t>
            </a:r>
          </a:p>
          <a:p>
            <a:pPr lvl="2"/>
            <a:r>
              <a:rPr lang="en-US" dirty="0"/>
              <a:t>William of Ockham (1287–1347)</a:t>
            </a:r>
          </a:p>
          <a:p>
            <a:pPr lvl="1"/>
            <a:r>
              <a:rPr lang="en-US" dirty="0"/>
              <a:t>Principle of Insufficient Reason: "when one has no information to distinguish between the probability of two events, the best strategy is to consider them equally 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 a result, a </a:t>
              </a:r>
              <a:r>
                <a:rPr lang="en-US" b="1" i="1" dirty="0">
                  <a:solidFill>
                    <a:srgbClr val="FF0000"/>
                  </a:solidFill>
                </a:rPr>
                <a:t>safer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choice would be: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Equally favor every possibility</a:t>
              </a:r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Equally favor every possibility</a:t>
              </a:r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Again, a </a:t>
              </a:r>
              <a:r>
                <a:rPr lang="en-US" b="1" i="1" dirty="0">
                  <a:solidFill>
                    <a:srgbClr val="FF0000"/>
                  </a:solidFill>
                </a:rPr>
                <a:t>safer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choice would be: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/>
                    <a:t>,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time “good”, “happy”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1) what do we mean by equally/uniformly favoring the models?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preferred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A discriminative classification model</a:t>
            </a:r>
          </a:p>
          <a:p>
            <a:pPr lvl="1"/>
            <a:r>
              <a:rPr lang="en-US" dirty="0"/>
              <a:t>Two different perspectives to derive the model</a:t>
            </a:r>
          </a:p>
          <a:p>
            <a:pPr lvl="1"/>
            <a:r>
              <a:rPr lang="en-US" dirty="0"/>
              <a:t>Parameter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Maximized when P(X) is a uniform distribution</a:t>
              </a: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Question 1 is answered, then how about question 2?</a:t>
              </a:r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Indicator function</a:t>
                </a:r>
              </a:p>
              <a:p>
                <a:pPr lvl="1"/>
                <a:r>
                  <a:rPr lang="en-US" dirty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Expectation of feature function 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in a given collection.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/>
                    <a:t> in </a:t>
                  </a:r>
                  <a:r>
                    <a:rPr lang="en-US" i="1" u="sng" dirty="0"/>
                    <a:t>the same collection</a:t>
                  </a:r>
                  <a:r>
                    <a:rPr lang="en-US" i="1" dirty="0"/>
                    <a:t>. 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Model’s estimation of conditional distribution.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We only need to specify this in our preferred model!</a:t>
                </a: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Is Question 2 answered?</a:t>
              </a:r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visualize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No constraint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Under constrained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Feasible constraint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 Over constrained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How to deal with these situations?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Both questions are answered!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Primal: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Lagrangian</a:t>
              </a:r>
              <a:r>
                <a:rPr lang="en-US" sz="2400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Dual: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Bayes risk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*Optimal Bayes decision boundary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We have learned multiple ways to estimate this</a:t>
            </a:r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Maximum likelihood estimator!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haven’t been answered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 conditional density</a:t>
                </a:r>
              </a:p>
              <a:p>
                <a:pPr lvl="1"/>
                <a:r>
                  <a:rPr lang="en-US" dirty="0"/>
                  <a:t>Why it should be Gaussian with equal variance?</a:t>
                </a:r>
              </a:p>
              <a:p>
                <a:r>
                  <a:rPr lang="en-US" dirty="0"/>
                  <a:t>Model parameters</a:t>
                </a:r>
              </a:p>
              <a:p>
                <a:pPr lvl="1"/>
                <a:r>
                  <a:rPr lang="en-US" dirty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How to estimate them?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problem-solving principle</a:t>
            </a:r>
          </a:p>
          <a:p>
            <a:pPr lvl="1"/>
            <a:r>
              <a:rPr lang="en-US" dirty="0"/>
              <a:t>“among competing hypotheses that predict equally well, the one with the fewest assumptions should be selected.”</a:t>
            </a:r>
          </a:p>
          <a:p>
            <a:pPr lvl="2"/>
            <a:r>
              <a:rPr lang="en-US" dirty="0"/>
              <a:t>William of Ockham (1287–1347)</a:t>
            </a:r>
          </a:p>
          <a:p>
            <a:pPr lvl="1"/>
            <a:r>
              <a:rPr lang="en-US" dirty="0"/>
              <a:t>Principle of Insufficient Reason: "when one has no information to distinguish between the probability of two events, the best strategy is to consider them equally 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time “good”, “happy”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1) what do we mean by equally/uniformly favoring the models?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preferred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maximum entropy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Maximized when P(X) is a uniform distribution</a:t>
              </a: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Question 1 is answered, then how about question 2?</a:t>
              </a:r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7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Expectation of feature function 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in a given collection.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/>
                    <a:t> in </a:t>
                  </a:r>
                  <a:r>
                    <a:rPr lang="en-US" i="1" u="sng" dirty="0"/>
                    <a:t>the same collection</a:t>
                  </a:r>
                  <a:r>
                    <a:rPr lang="en-US" i="1" dirty="0"/>
                    <a:t>. 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Model’s estimation of conditional distribution.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0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Primal: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Lagrangian</a:t>
              </a:r>
              <a:r>
                <a:rPr lang="en-US" sz="2400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6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US"/>
              <a:t>: maximum </a:t>
            </a:r>
            <a:r>
              <a:rPr lang="en-US" dirty="0"/>
              <a:t>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Maximum likelihood estimator!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5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determined by maximizing 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a training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 follow Gaussian distribution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Maximum entropy model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Gaussian distribution,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Bad news: no close form solution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be easily generalized to multi-class case</a:t>
                </a:r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Step-size, affects convergence</a:t>
              </a:r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Iterative updating</a:t>
              </a: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Gradually shrink the step-size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search is required to ensure sufficient decent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order method</a:t>
              </a:r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Second order methods, e.g., quasi-Newton method and conjugate gradient, provide faster convergence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over-fitting</a:t>
            </a:r>
          </a:p>
          <a:p>
            <a:pPr lvl="1"/>
            <a:r>
              <a:rPr lang="en-US" dirty="0"/>
              <a:t>We may not have enough samples to well estimate model parameters for logistic regression</a:t>
            </a:r>
          </a:p>
          <a:p>
            <a:pPr lvl="1"/>
            <a:r>
              <a:rPr lang="en-US" dirty="0"/>
              <a:t>Regularization</a:t>
            </a:r>
          </a:p>
          <a:p>
            <a:pPr lvl="2"/>
            <a:r>
              <a:rPr lang="en-US" dirty="0"/>
              <a:t>Impose additional constraints over the model parameters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sparsity</a:t>
            </a:r>
            <a:r>
              <a:rPr lang="en-US" dirty="0"/>
              <a:t> constraint – enforce the model to have more zero parameters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L2 regularized logistic regression</a:t>
                </a:r>
              </a:p>
              <a:p>
                <a:pPr lvl="1"/>
                <a:r>
                  <a:rPr lang="en-US" dirty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Discriminative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Specifying joint distribution</a:t>
                </a:r>
              </a:p>
              <a:p>
                <a:pPr lvl="1"/>
                <a:r>
                  <a:rPr lang="en-US" dirty="0"/>
                  <a:t>Full probabilistic specification for all the random variables</a:t>
                </a:r>
              </a:p>
              <a:p>
                <a:r>
                  <a:rPr lang="en-US" dirty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Flexible, can be used in unsupervised learning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Specifying conditional distribution</a:t>
                </a:r>
              </a:p>
              <a:p>
                <a:pPr lvl="1"/>
                <a:r>
                  <a:rPr lang="en-US" dirty="0"/>
                  <a:t>Only explain the target variable</a:t>
                </a:r>
              </a:p>
              <a:p>
                <a:r>
                  <a:rPr lang="en-US" dirty="0"/>
                  <a:t>Arbitrary features can be incorporated for 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labeled data, only suitable for (semi-) supervised learning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V.S.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estimation</a:t>
                </a:r>
              </a:p>
              <a:p>
                <a:pPr lvl="1"/>
                <a:r>
                  <a:rPr lang="en-US" dirty="0"/>
                  <a:t>Closed form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 independence assumption</a:t>
                </a:r>
              </a:p>
              <a:p>
                <a:r>
                  <a:rPr lang="en-US" dirty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estimation</a:t>
                </a:r>
              </a:p>
              <a:p>
                <a:pPr lvl="1"/>
                <a:r>
                  <a:rPr lang="en-US" dirty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Need more training data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Bayes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 in class 1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Counting the nearest neighbors from class1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V.S.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/>
              <a:t>.“ – Ng, Jordan NIPS 2002, UCI Data set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By Bayes rule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By independence assumption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v</a:t>
                </a:r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Maximial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Discriminative </a:t>
            </a:r>
            <a:r>
              <a:rPr lang="en-US" dirty="0" err="1"/>
              <a:t>v.s</a:t>
            </a:r>
            <a:r>
              <a:rPr lang="en-US" dirty="0"/>
              <a:t>. generative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All instances</a:t>
            </a:r>
            <a:r>
              <a:rPr lang="en-US" sz="2400" dirty="0"/>
              <a:t> are considered for probability density estimation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attention will be put onto the </a:t>
            </a:r>
            <a:r>
              <a:rPr lang="en-US" sz="2400" u="sng" dirty="0"/>
              <a:t>boundary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1967</TotalTime>
  <Words>3072</Words>
  <Application>Microsoft Macintosh PowerPoint</Application>
  <PresentationFormat>On-screen Show (4:3)</PresentationFormat>
  <Paragraphs>656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Wingdings</vt:lpstr>
      <vt:lpstr>simple slides template</vt:lpstr>
      <vt:lpstr>PowerPoint Presentation</vt:lpstr>
      <vt:lpstr>Recap: Naïve Bayes classifier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Recap: Logistic regression for classification</vt:lpstr>
      <vt:lpstr>Recap: Logistic regression for classification</vt:lpstr>
      <vt:lpstr>Recap: parametric form of decision boundary in Naïve Bayes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Recap: Occam's razor</vt:lpstr>
      <vt:lpstr>Recap: a different perspective </vt:lpstr>
      <vt:lpstr>Recap: maximum entropy modeling</vt:lpstr>
      <vt:lpstr>Recap: represent the constraints</vt:lpstr>
      <vt:lpstr>Recap: maximum entropy principle</vt:lpstr>
      <vt:lpstr>Recap: 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Erfan Darzi</cp:lastModifiedBy>
  <cp:revision>116</cp:revision>
  <dcterms:created xsi:type="dcterms:W3CDTF">2015-03-30T20:18:39Z</dcterms:created>
  <dcterms:modified xsi:type="dcterms:W3CDTF">2022-11-10T21:19:50Z</dcterms:modified>
</cp:coreProperties>
</file>