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98" r:id="rId2"/>
    <p:sldId id="296" r:id="rId3"/>
    <p:sldId id="295" r:id="rId4"/>
    <p:sldId id="294" r:id="rId5"/>
    <p:sldId id="297" r:id="rId6"/>
    <p:sldId id="293" r:id="rId7"/>
    <p:sldId id="258" r:id="rId8"/>
    <p:sldId id="257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91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  <p:sldId id="284" r:id="rId36"/>
    <p:sldId id="292" r:id="rId37"/>
    <p:sldId id="286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E44EE9-E502-52B6-8F49-407874211D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3B6CE-3729-45A8-A3C8-F0E5CE4748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B651-6C97-344B-96BF-F2C0C1EE9691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21E9-BD7F-F29A-E54F-AC650A4772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98469-92BA-B213-0A88-CCAEEAF3B7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BB517-7160-F940-99ED-0CC191D3A4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38475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D430-670E-4EA0-1478-F607BAA74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4C46-D7E6-4475-79B9-B89F85207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A4FA2B69-51BD-1043-AB0A-08BD818F69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E3F07421-E2A7-B490-22ED-7ADB95CD6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2A72F4A9-D954-4AEB-B006-CFA265A8C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AF82F94A-F583-D6FD-BE24-3F6163420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University of Tehran - Wikipedia">
            <a:extLst>
              <a:ext uri="{FF2B5EF4-FFF2-40B4-BE49-F238E27FC236}">
                <a16:creationId xmlns:a16="http://schemas.microsoft.com/office/drawing/2014/main" id="{CF6C8ABC-D8EF-0AE1-B7CB-7B5B21156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70" y="6126165"/>
            <a:ext cx="556260" cy="55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2D7B109B-531F-BC33-4909-443406A6EB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hmad Lashgar | Personal Homepage">
            <a:extLst>
              <a:ext uri="{FF2B5EF4-FFF2-40B4-BE49-F238E27FC236}">
                <a16:creationId xmlns:a16="http://schemas.microsoft.com/office/drawing/2014/main" id="{5532710F-D8EF-0E45-B83F-4C0B3E617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hmad Lashgar | Personal Homepage">
            <a:extLst>
              <a:ext uri="{FF2B5EF4-FFF2-40B4-BE49-F238E27FC236}">
                <a16:creationId xmlns:a16="http://schemas.microsoft.com/office/drawing/2014/main" id="{C1416339-B7D7-6C4A-C193-55998DFA7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hmad Lashgar | Personal Homepage">
            <a:extLst>
              <a:ext uri="{FF2B5EF4-FFF2-40B4-BE49-F238E27FC236}">
                <a16:creationId xmlns:a16="http://schemas.microsoft.com/office/drawing/2014/main" id="{CDB78C3F-49B5-46C0-5EFF-7023E05DA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3" y="62785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hmad Lashgar | Personal Homepage">
            <a:extLst>
              <a:ext uri="{FF2B5EF4-FFF2-40B4-BE49-F238E27FC236}">
                <a16:creationId xmlns:a16="http://schemas.microsoft.com/office/drawing/2014/main" id="{DDA6B99E-2CD8-59CD-BC6F-0663D3E71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hmad Lashgar | Personal Homepage">
            <a:extLst>
              <a:ext uri="{FF2B5EF4-FFF2-40B4-BE49-F238E27FC236}">
                <a16:creationId xmlns:a16="http://schemas.microsoft.com/office/drawing/2014/main" id="{CF77026D-DC66-D882-98E1-063D3F3091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hmad Lashgar | Personal Homepage">
            <a:extLst>
              <a:ext uri="{FF2B5EF4-FFF2-40B4-BE49-F238E27FC236}">
                <a16:creationId xmlns:a16="http://schemas.microsoft.com/office/drawing/2014/main" id="{86005B4D-4474-7030-6474-789E04062D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hmad Lashgar | Personal Homepage">
            <a:extLst>
              <a:ext uri="{FF2B5EF4-FFF2-40B4-BE49-F238E27FC236}">
                <a16:creationId xmlns:a16="http://schemas.microsoft.com/office/drawing/2014/main" id="{377AEB07-A598-7137-EECF-7AFC48603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hmad Lashgar | Personal Homepage">
            <a:extLst>
              <a:ext uri="{FF2B5EF4-FFF2-40B4-BE49-F238E27FC236}">
                <a16:creationId xmlns:a16="http://schemas.microsoft.com/office/drawing/2014/main" id="{761A3F65-3774-C6A4-232C-DC43DEF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60C-80F1-5774-C503-508B6063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BC0C-DB33-0A10-3ADC-F126B77C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8482"/>
            <a:ext cx="8229600" cy="4525963"/>
          </a:xfrm>
        </p:spPr>
        <p:txBody>
          <a:bodyPr>
            <a:normAutofit/>
          </a:bodyPr>
          <a:lstStyle/>
          <a:p>
            <a:pPr marL="498475" indent="0" algn="ctr">
              <a:lnSpc>
                <a:spcPct val="90000"/>
              </a:lnSpc>
              <a:spcAft>
                <a:spcPts val="6945"/>
              </a:spcAft>
              <a:buNone/>
            </a:pPr>
            <a:r>
              <a:rPr lang="en-US" sz="3600" dirty="0">
                <a:solidFill>
                  <a:srgbClr val="2E74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Clustering and expectation maximization</a:t>
            </a:r>
            <a:endParaRPr lang="en-NL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Electrical and Computer Engineering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Tehran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Erfan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Darzi</a:t>
            </a: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erfandarzi@ut.ac.ir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ACC7-A260-55BE-3CDD-08E7ECC9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B9FC-32F0-1E17-898D-E5C99EDF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2BD5-25AB-198B-0AEF-F2CE1643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Input: cluster size </a:t>
                </a:r>
                <a:r>
                  <a:rPr lang="en-US" i="1" dirty="0"/>
                  <a:t>k</a:t>
                </a:r>
                <a:r>
                  <a:rPr lang="en-US" dirty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</a:t>
                </a:r>
                <a:r>
                  <a:rPr lang="en-US" i="1" dirty="0"/>
                  <a:t>k</a:t>
                </a:r>
                <a:r>
                  <a:rPr lang="en-US" dirty="0"/>
                  <a:t> cluster 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(randomly if no domain knowledge is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/>
                <a:r>
                  <a:rPr lang="en-US" dirty="0"/>
                  <a:t>Update the </a:t>
                </a:r>
                <a:r>
                  <a:rPr lang="en-US" i="1" dirty="0"/>
                  <a:t>k</a:t>
                </a:r>
                <a:r>
                  <a:rPr lang="en-US" dirty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Minimize intra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Maximize inter distance</a:t>
            </a: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Voronoi</a:t>
            </a:r>
            <a:r>
              <a:rPr lang="en-US" b="1" dirty="0">
                <a:solidFill>
                  <a:srgbClr val="FF0000"/>
                </a:solidFill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</a:t>
                </a:r>
                <a:r>
                  <a:rPr lang="en-US" i="1" dirty="0"/>
                  <a:t>k</a:t>
                </a:r>
                <a:r>
                  <a:rPr lang="en-US" dirty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for Euclidean distance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will </a:t>
            </a:r>
            <a:r>
              <a:rPr lang="en-US" i="1" dirty="0"/>
              <a:t>k</a:t>
            </a:r>
            <a:r>
              <a:rPr lang="en-US" dirty="0"/>
              <a:t>-means stop?</a:t>
            </a:r>
          </a:p>
          <a:p>
            <a:pPr lvl="1"/>
            <a:r>
              <a:rPr lang="en-US" dirty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/>
              <a:t>However, it is only guaranteed to converge to local optimal, since </a:t>
            </a:r>
            <a:r>
              <a:rPr lang="en-US" i="1" dirty="0"/>
              <a:t>k</a:t>
            </a:r>
            <a:r>
              <a:rPr lang="en-US" dirty="0"/>
              <a:t>-means (EM) is a greedy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multi-modal</a:t>
                </a:r>
              </a:p>
              <a:p>
                <a:r>
                  <a:rPr lang="en-US" dirty="0"/>
                  <a:t>Each mode represents a sub-population</a:t>
                </a:r>
              </a:p>
              <a:p>
                <a:pPr lvl="1"/>
                <a:r>
                  <a:rPr lang="en-US" dirty="0"/>
                  <a:t>E.g., unimodal Gaussian for each group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Mixture model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Unimodal distribution</a:t>
              </a:r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Mixing proportion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easy</a:t>
                </a:r>
              </a:p>
              <a:p>
                <a:pPr lvl="2"/>
                <a:r>
                  <a:rPr lang="en-US" dirty="0"/>
                  <a:t>Maximum likelihood estimation</a:t>
                </a:r>
              </a:p>
              <a:p>
                <a:pPr lvl="2"/>
                <a:r>
                  <a:rPr lang="en-US" dirty="0"/>
                  <a:t>This is Naïve Bayes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Unimodal distribution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Mixing proportion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graph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pairwise distance via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6988" y="452132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4021" y="334357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72100" y="382787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198" y="47263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4527" y="34162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0"/>
            <a:endCxn id="13" idx="4"/>
          </p:cNvCxnSpPr>
          <p:nvPr/>
        </p:nvCxnSpPr>
        <p:spPr>
          <a:xfrm flipH="1" flipV="1">
            <a:off x="2854413" y="3676037"/>
            <a:ext cx="122461" cy="84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3" idx="6"/>
          </p:cNvCxnSpPr>
          <p:nvPr/>
        </p:nvCxnSpPr>
        <p:spPr>
          <a:xfrm flipH="1">
            <a:off x="2984299" y="3473456"/>
            <a:ext cx="489722" cy="72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4"/>
          </p:cNvCxnSpPr>
          <p:nvPr/>
        </p:nvCxnSpPr>
        <p:spPr>
          <a:xfrm flipV="1">
            <a:off x="3106760" y="3603342"/>
            <a:ext cx="497147" cy="1047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9" idx="6"/>
          </p:cNvCxnSpPr>
          <p:nvPr/>
        </p:nvCxnSpPr>
        <p:spPr>
          <a:xfrm flipH="1" flipV="1">
            <a:off x="3733793" y="3473456"/>
            <a:ext cx="2138307" cy="4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 flipH="1">
            <a:off x="5992084" y="4087644"/>
            <a:ext cx="9902" cy="63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3106760" y="4651208"/>
            <a:ext cx="2755438" cy="204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1"/>
            <a:endCxn id="9" idx="5"/>
          </p:cNvCxnSpPr>
          <p:nvPr/>
        </p:nvCxnSpPr>
        <p:spPr>
          <a:xfrm flipH="1" flipV="1">
            <a:off x="3695750" y="3565299"/>
            <a:ext cx="2204491" cy="1199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8" idx="6"/>
          </p:cNvCxnSpPr>
          <p:nvPr/>
        </p:nvCxnSpPr>
        <p:spPr>
          <a:xfrm flipH="1">
            <a:off x="3106760" y="4049601"/>
            <a:ext cx="2803383" cy="60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  <a:endCxn id="13" idx="5"/>
          </p:cNvCxnSpPr>
          <p:nvPr/>
        </p:nvCxnSpPr>
        <p:spPr>
          <a:xfrm flipH="1" flipV="1">
            <a:off x="2946256" y="3637994"/>
            <a:ext cx="2953985" cy="1126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3" idx="5"/>
          </p:cNvCxnSpPr>
          <p:nvPr/>
        </p:nvCxnSpPr>
        <p:spPr>
          <a:xfrm flipH="1" flipV="1">
            <a:off x="2946256" y="3637994"/>
            <a:ext cx="2963887" cy="41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iversity of Tehran - Wikipedia">
            <a:extLst>
              <a:ext uri="{FF2B5EF4-FFF2-40B4-BE49-F238E27FC236}">
                <a16:creationId xmlns:a16="http://schemas.microsoft.com/office/drawing/2014/main" id="{6AEE9990-53B1-4BE1-3522-044D3E6A2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70" y="6126165"/>
            <a:ext cx="556260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hmad Lashgar | Personal Homepage">
            <a:extLst>
              <a:ext uri="{FF2B5EF4-FFF2-40B4-BE49-F238E27FC236}">
                <a16:creationId xmlns:a16="http://schemas.microsoft.com/office/drawing/2014/main" id="{ED42E8B1-CE94-6F9A-4550-8D7469A02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6126165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8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Unimodal distribution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Mixing proportion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 a constrained optimization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/>
                  <a:t>Maximum likelihood estimator</a:t>
                </a:r>
              </a:p>
              <a:p>
                <a:pPr lvl="2"/>
                <a:r>
                  <a:rPr lang="en-US" dirty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Missing/unobservable data</a:t>
                </a:r>
              </a:p>
              <a:p>
                <a:pPr lvl="2"/>
                <a:r>
                  <a:rPr lang="en-US" dirty="0"/>
                  <a:t>Data:</a:t>
                </a:r>
                <a:r>
                  <a:rPr lang="en-US" altLang="en-US" dirty="0"/>
                  <a:t> X (observed) + Z (hidden)</a:t>
                </a:r>
                <a:endParaRPr lang="en-US" dirty="0"/>
              </a:p>
              <a:p>
                <a:pPr lvl="2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/>
              </a:p>
              <a:p>
                <a:pPr lvl="2"/>
                <a:r>
                  <a:rPr lang="en-US" altLang="en-US" dirty="0"/>
                  <a:t>Approximate it!</a:t>
                </a:r>
                <a:endParaRPr lang="en-US" altLang="en-US" b="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Most of cases are intractable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70C0"/>
                  </a:solidFill>
                </a:rPr>
                <a:t>E.g. cluster membership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Jensen's inequality</a:t>
                </a:r>
              </a:p>
              <a:p>
                <a:pPr lvl="1"/>
                <a:r>
                  <a:rPr lang="en-US" dirty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Jensen's 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807482"/>
            <a:chOff x="2209800" y="3886200"/>
            <a:chExt cx="5181600" cy="80748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84120" y="4324350"/>
              <a:ext cx="158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Lower bound!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546901" y="3967032"/>
              <a:ext cx="130572" cy="3573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/>
              <a:t>Data likelihood 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bound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Easier to optimize, guarantee to improve data likelihood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70707" y="4049751"/>
            <a:ext cx="5135026" cy="750332"/>
            <a:chOff x="226291" y="5105400"/>
            <a:chExt cx="513502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negative 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6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V="1">
              <a:off x="2793804" y="5105400"/>
              <a:ext cx="368496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533609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1"/>
                <a:r>
                  <a:rPr lang="en-US" altLang="en-US" sz="2400" dirty="0"/>
                  <a:t>KL-divergence is non-negative, and equals to zero </a:t>
                </a:r>
                <a:r>
                  <a:rPr lang="en-US" altLang="en-US" sz="2400" dirty="0" err="1"/>
                  <a:t>i.f.f</a:t>
                </a:r>
                <a:r>
                  <a:rPr lang="en-US" altLang="en-US" sz="2400" dirty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/>
              </a:p>
              <a:p>
                <a:pPr lvl="1"/>
                <a:r>
                  <a:rPr lang="en-US" altLang="en-US" sz="2400" dirty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, i.e., the lower bound is tight!</a:t>
                </a:r>
              </a:p>
              <a:p>
                <a:pPr lvl="1"/>
                <a:r>
                  <a:rPr lang="en-US" altLang="en-US" sz="2400" dirty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/>
                  <a:t>Note</a:t>
                </a:r>
                <a:r>
                  <a:rPr lang="en-US" altLang="en-US" sz="2400" dirty="0"/>
                  <a:t>: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altLang="en-US" sz="24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Expectation of complete data likelihood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In k-means, we are </a:t>
                </a:r>
                <a:r>
                  <a:rPr lang="en-US" i="1" u="sng" dirty="0"/>
                  <a:t>not</a:t>
                </a:r>
                <a:r>
                  <a:rPr lang="en-US" i="1" dirty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data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/>
                  <a:t>(0)</a:t>
                </a:r>
                <a:r>
                  <a:rPr lang="en-US" altLang="en-US" dirty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data 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Key step!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graph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pairwise distance via a graph</a:t>
            </a:r>
          </a:p>
          <a:p>
            <a:pPr lvl="1"/>
            <a:r>
              <a:rPr lang="en-US" dirty="0"/>
              <a:t>Clustering can be obtained via graph cut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6988" y="452132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4021" y="334357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72100" y="382787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198" y="47263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4527" y="34162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0"/>
            <a:endCxn id="13" idx="4"/>
          </p:cNvCxnSpPr>
          <p:nvPr/>
        </p:nvCxnSpPr>
        <p:spPr>
          <a:xfrm flipH="1" flipV="1">
            <a:off x="2854413" y="3676037"/>
            <a:ext cx="122461" cy="84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3" idx="6"/>
          </p:cNvCxnSpPr>
          <p:nvPr/>
        </p:nvCxnSpPr>
        <p:spPr>
          <a:xfrm flipH="1">
            <a:off x="2984299" y="3473456"/>
            <a:ext cx="489722" cy="72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4"/>
          </p:cNvCxnSpPr>
          <p:nvPr/>
        </p:nvCxnSpPr>
        <p:spPr>
          <a:xfrm flipV="1">
            <a:off x="3106760" y="3603342"/>
            <a:ext cx="497147" cy="1047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9" idx="6"/>
          </p:cNvCxnSpPr>
          <p:nvPr/>
        </p:nvCxnSpPr>
        <p:spPr>
          <a:xfrm flipH="1" flipV="1">
            <a:off x="3733793" y="3473456"/>
            <a:ext cx="2138307" cy="4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 flipH="1">
            <a:off x="5992084" y="4087644"/>
            <a:ext cx="9902" cy="63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3106760" y="4651208"/>
            <a:ext cx="2755438" cy="204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1"/>
            <a:endCxn id="9" idx="5"/>
          </p:cNvCxnSpPr>
          <p:nvPr/>
        </p:nvCxnSpPr>
        <p:spPr>
          <a:xfrm flipH="1" flipV="1">
            <a:off x="3695750" y="3565299"/>
            <a:ext cx="2204491" cy="1199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8" idx="6"/>
          </p:cNvCxnSpPr>
          <p:nvPr/>
        </p:nvCxnSpPr>
        <p:spPr>
          <a:xfrm flipH="1">
            <a:off x="3106760" y="4049601"/>
            <a:ext cx="2803383" cy="60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  <a:endCxn id="13" idx="5"/>
          </p:cNvCxnSpPr>
          <p:nvPr/>
        </p:nvCxnSpPr>
        <p:spPr>
          <a:xfrm flipH="1" flipV="1">
            <a:off x="2946256" y="3637994"/>
            <a:ext cx="2953985" cy="1126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3" idx="5"/>
          </p:cNvCxnSpPr>
          <p:nvPr/>
        </p:nvCxnSpPr>
        <p:spPr>
          <a:xfrm flipH="1" flipV="1">
            <a:off x="2946256" y="3637994"/>
            <a:ext cx="2963887" cy="41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378300" y="4228563"/>
            <a:ext cx="4091187" cy="1502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9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30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Data likelihood 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</a:t>
                </a:r>
                <a:r>
                  <a:rPr lang="en-US" i="1" dirty="0"/>
                  <a:t>k</a:t>
                </a:r>
                <a:r>
                  <a:rPr lang="en-US" dirty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of both sides: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Then the change of log data likelihood between EM iteration is: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that means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Cross-entropy </a:t>
              </a: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M-step guarantee this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/>
                  <a:t> is non-convex in most of cases</a:t>
                </a:r>
              </a:p>
              <a:p>
                <a:pPr lvl="1"/>
                <a:r>
                  <a:rPr lang="en-US" dirty="0"/>
                  <a:t>EM boils down to a </a:t>
                </a:r>
                <a:r>
                  <a:rPr lang="en-US" u="sng" dirty="0"/>
                  <a:t>greedy</a:t>
                </a:r>
                <a:r>
                  <a:rPr lang="en-US" dirty="0"/>
                  <a:t> algorithm</a:t>
                </a:r>
              </a:p>
              <a:p>
                <a:pPr lvl="2"/>
                <a:r>
                  <a:rPr lang="en-US" dirty="0"/>
                  <a:t>Alternative ascent</a:t>
                </a:r>
              </a:p>
              <a:p>
                <a:r>
                  <a:rPr lang="en-US" dirty="0"/>
                  <a:t>Generalized EM</a:t>
                </a:r>
              </a:p>
              <a:p>
                <a:pPr lvl="1"/>
                <a:r>
                  <a:rPr lang="en-US" dirty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guaranteed</a:t>
            </a:r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use Euclidean distance in </a:t>
                </a:r>
                <a:r>
                  <a:rPr lang="en-US" i="1" dirty="0"/>
                  <a:t>k</a:t>
                </a:r>
                <a:r>
                  <a:rPr lang="en-US" dirty="0"/>
                  <a:t>-means</a:t>
                </a:r>
              </a:p>
              <a:p>
                <a:pPr lvl="1"/>
                <a:r>
                  <a:rPr lang="en-US" dirty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Gaussian</a:t>
                </a:r>
              </a:p>
              <a:p>
                <a:pPr lvl="1"/>
                <a:r>
                  <a:rPr lang="en-US" dirty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Multinomial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i="1" dirty="0"/>
                <a:t>k</a:t>
              </a:r>
              <a:r>
                <a:rPr lang="en-US" dirty="0"/>
                <a:t>-means, we assume equal variance across clusters, so we don’t need to estimate them 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do not consider cluster size in </a:t>
              </a:r>
              <a:r>
                <a:rPr lang="en-US" i="1" dirty="0"/>
                <a:t>k</a:t>
              </a:r>
              <a:r>
                <a:rPr lang="en-US" dirty="0"/>
                <a:t>-means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</a:t>
            </a:r>
            <a:r>
              <a:rPr lang="en-US" dirty="0" err="1"/>
              <a:t>v.s</a:t>
            </a:r>
            <a:r>
              <a:rPr lang="en-US" dirty="0"/>
              <a:t>., hard posterior assignment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GMM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k</a:t>
            </a:r>
            <a:r>
              <a:rPr lang="en-US" sz="2000" dirty="0"/>
              <a:t>-means</a:t>
            </a:r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Extremely fast and scalable</a:t>
            </a:r>
          </a:p>
          <a:p>
            <a:pPr lvl="1"/>
            <a:r>
              <a:rPr lang="en-US" dirty="0"/>
              <a:t>One of the most popularly used clustering methods</a:t>
            </a:r>
          </a:p>
          <a:p>
            <a:pPr lvl="2"/>
            <a:r>
              <a:rPr lang="en-US" dirty="0"/>
              <a:t>Top 10 data mining algorithms – ICDM 2006</a:t>
            </a:r>
          </a:p>
          <a:p>
            <a:pPr lvl="1"/>
            <a:r>
              <a:rPr lang="en-US" dirty="0"/>
              <a:t>Can be easily parallelized</a:t>
            </a:r>
          </a:p>
          <a:p>
            <a:pPr lvl="2"/>
            <a:r>
              <a:rPr lang="en-US" dirty="0"/>
              <a:t>Map-Reduce implementation</a:t>
            </a:r>
          </a:p>
          <a:p>
            <a:pPr lvl="3"/>
            <a:r>
              <a:rPr lang="en-US" dirty="0"/>
              <a:t>Mapper: assign each instance to its closest centroid</a:t>
            </a:r>
          </a:p>
          <a:p>
            <a:pPr lvl="3"/>
            <a:r>
              <a:rPr lang="en-US" dirty="0"/>
              <a:t>Reducer: update centroid based on the cluster membership</a:t>
            </a:r>
          </a:p>
          <a:p>
            <a:pPr lvl="1"/>
            <a:r>
              <a:rPr lang="en-US" dirty="0"/>
              <a:t>Sensitive to initialization</a:t>
            </a:r>
          </a:p>
          <a:p>
            <a:pPr lvl="2"/>
            <a:r>
              <a:rPr lang="en-US" dirty="0"/>
              <a:t>Prone to local optimal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initialization: </a:t>
            </a:r>
            <a:r>
              <a:rPr lang="en-US" i="1" dirty="0"/>
              <a:t>k</a:t>
            </a:r>
            <a:r>
              <a:rPr lang="en-US" dirty="0"/>
              <a:t>-means++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the first 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until all </a:t>
                </a:r>
                <a:r>
                  <a:rPr lang="en-US" i="1" dirty="0"/>
                  <a:t>k</a:t>
                </a:r>
                <a:r>
                  <a:rPr lang="en-US" dirty="0"/>
                  <a:t> centers have been found</a:t>
                </a:r>
              </a:p>
              <a:p>
                <a:pPr marL="914400" lvl="1" indent="-514350"/>
                <a:r>
                  <a:rPr lang="en-US" dirty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514350"/>
                <a:r>
                  <a:rPr lang="en-US" dirty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Run </a:t>
                </a:r>
                <a:r>
                  <a:rPr lang="en-US" i="1" dirty="0"/>
                  <a:t>k</a:t>
                </a:r>
                <a:r>
                  <a:rPr lang="en-US" dirty="0"/>
                  <a:t>-means with selected centers as initialization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24200" y="4324864"/>
            <a:ext cx="3288956" cy="646331"/>
            <a:chOff x="3124200" y="4324864"/>
            <a:chExt cx="328895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91697" y="4324864"/>
              <a:ext cx="2821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new center should be far away from existing centers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4629666"/>
              <a:ext cx="459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</a:t>
            </a:r>
            <a:r>
              <a:rPr lang="en-US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optimize clustering criterion</a:t>
                </a:r>
              </a:p>
              <a:p>
                <a:pPr lvl="1"/>
                <a:r>
                  <a:rPr lang="en-US" dirty="0"/>
                  <a:t>Internal </a:t>
                </a:r>
                <a:r>
                  <a:rPr lang="en-US" dirty="0" err="1"/>
                  <a:t>v.s</a:t>
                </a:r>
                <a:r>
                  <a:rPr lang="en-US" dirty="0"/>
                  <a:t>. external validation</a:t>
                </a:r>
              </a:p>
              <a:p>
                <a:pPr lvl="1"/>
                <a:r>
                  <a:rPr lang="en-US" dirty="0"/>
                  <a:t>Cross validation</a:t>
                </a:r>
              </a:p>
              <a:p>
                <a:pPr lvl="2"/>
                <a:r>
                  <a:rPr lang="en-US" dirty="0"/>
                  <a:t>Abrupt change in objective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</a:t>
            </a:r>
            <a:r>
              <a:rPr lang="en-US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optimize clustering criterion</a:t>
                </a:r>
              </a:p>
              <a:p>
                <a:pPr lvl="1"/>
                <a:r>
                  <a:rPr lang="en-US" dirty="0"/>
                  <a:t>Internal </a:t>
                </a:r>
                <a:r>
                  <a:rPr lang="en-US" dirty="0" err="1"/>
                  <a:t>v.s</a:t>
                </a:r>
                <a:r>
                  <a:rPr lang="en-US" dirty="0"/>
                  <a:t>. external validation</a:t>
                </a:r>
              </a:p>
              <a:p>
                <a:pPr lvl="1"/>
                <a:r>
                  <a:rPr lang="en-US" dirty="0"/>
                  <a:t>Cross validation</a:t>
                </a:r>
              </a:p>
              <a:p>
                <a:pPr lvl="2"/>
                <a:r>
                  <a:rPr lang="en-US" dirty="0"/>
                  <a:t>Abrupt change in objective function</a:t>
                </a:r>
              </a:p>
              <a:p>
                <a:pPr lvl="2"/>
                <a:r>
                  <a:rPr lang="en-US" dirty="0"/>
                  <a:t>Model selection criterion – penalizing too many clusters</a:t>
                </a:r>
              </a:p>
              <a:p>
                <a:pPr lvl="3"/>
                <a:r>
                  <a:rPr lang="en-US" dirty="0"/>
                  <a:t>AIC, BIC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graph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pairwise distance via a graph</a:t>
            </a:r>
          </a:p>
          <a:p>
            <a:pPr lvl="1"/>
            <a:r>
              <a:rPr lang="en-US" dirty="0"/>
              <a:t>Clustering can be obtained via graph cut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6988" y="452132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4021" y="334357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72100" y="382787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198" y="47263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4527" y="34162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0"/>
            <a:endCxn id="13" idx="4"/>
          </p:cNvCxnSpPr>
          <p:nvPr/>
        </p:nvCxnSpPr>
        <p:spPr>
          <a:xfrm flipH="1" flipV="1">
            <a:off x="2854413" y="3676037"/>
            <a:ext cx="122461" cy="84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3" idx="6"/>
          </p:cNvCxnSpPr>
          <p:nvPr/>
        </p:nvCxnSpPr>
        <p:spPr>
          <a:xfrm flipH="1">
            <a:off x="2984299" y="3473456"/>
            <a:ext cx="489722" cy="72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4"/>
          </p:cNvCxnSpPr>
          <p:nvPr/>
        </p:nvCxnSpPr>
        <p:spPr>
          <a:xfrm flipV="1">
            <a:off x="3106760" y="3603342"/>
            <a:ext cx="497147" cy="1047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9" idx="6"/>
          </p:cNvCxnSpPr>
          <p:nvPr/>
        </p:nvCxnSpPr>
        <p:spPr>
          <a:xfrm flipH="1" flipV="1">
            <a:off x="3733793" y="3473456"/>
            <a:ext cx="2138307" cy="4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 flipH="1">
            <a:off x="5992084" y="4087644"/>
            <a:ext cx="9902" cy="63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3106760" y="4651208"/>
            <a:ext cx="2755438" cy="204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1"/>
            <a:endCxn id="9" idx="5"/>
          </p:cNvCxnSpPr>
          <p:nvPr/>
        </p:nvCxnSpPr>
        <p:spPr>
          <a:xfrm flipH="1" flipV="1">
            <a:off x="3695750" y="3565299"/>
            <a:ext cx="2204491" cy="1199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8" idx="6"/>
          </p:cNvCxnSpPr>
          <p:nvPr/>
        </p:nvCxnSpPr>
        <p:spPr>
          <a:xfrm flipH="1">
            <a:off x="3106760" y="4049601"/>
            <a:ext cx="2803383" cy="60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  <a:endCxn id="13" idx="5"/>
          </p:cNvCxnSpPr>
          <p:nvPr/>
        </p:nvCxnSpPr>
        <p:spPr>
          <a:xfrm flipH="1" flipV="1">
            <a:off x="2946256" y="3637994"/>
            <a:ext cx="2953985" cy="1126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3" idx="5"/>
          </p:cNvCxnSpPr>
          <p:nvPr/>
        </p:nvCxnSpPr>
        <p:spPr>
          <a:xfrm flipH="1" flipV="1">
            <a:off x="2946256" y="3637994"/>
            <a:ext cx="2963887" cy="41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370231" y="3357092"/>
            <a:ext cx="549499" cy="17386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4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graph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pairwise distance via a graph</a:t>
            </a:r>
          </a:p>
          <a:p>
            <a:pPr lvl="1"/>
            <a:r>
              <a:rPr lang="en-US" dirty="0"/>
              <a:t>Clustering can be obtained via graph cut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187" y="3295650"/>
            <a:ext cx="184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 by class label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900" y="5314949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Cut by cluster label</a:t>
            </a:r>
          </a:p>
        </p:txBody>
      </p:sp>
      <p:sp>
        <p:nvSpPr>
          <p:cNvPr id="61" name="Oval 60"/>
          <p:cNvSpPr/>
          <p:nvPr/>
        </p:nvSpPr>
        <p:spPr>
          <a:xfrm>
            <a:off x="2875563" y="398315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02596" y="280540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00675" y="328970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890773" y="418815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753102" y="287810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1" idx="0"/>
            <a:endCxn id="65" idx="4"/>
          </p:cNvCxnSpPr>
          <p:nvPr/>
        </p:nvCxnSpPr>
        <p:spPr>
          <a:xfrm flipH="1" flipV="1">
            <a:off x="2882988" y="3137874"/>
            <a:ext cx="122461" cy="8452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2"/>
            <a:endCxn id="65" idx="6"/>
          </p:cNvCxnSpPr>
          <p:nvPr/>
        </p:nvCxnSpPr>
        <p:spPr>
          <a:xfrm flipH="1">
            <a:off x="3012874" y="2935293"/>
            <a:ext cx="489722" cy="726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6"/>
            <a:endCxn id="62" idx="4"/>
          </p:cNvCxnSpPr>
          <p:nvPr/>
        </p:nvCxnSpPr>
        <p:spPr>
          <a:xfrm flipV="1">
            <a:off x="3135335" y="3065179"/>
            <a:ext cx="497147" cy="10478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2"/>
            <a:endCxn id="62" idx="6"/>
          </p:cNvCxnSpPr>
          <p:nvPr/>
        </p:nvCxnSpPr>
        <p:spPr>
          <a:xfrm flipH="1" flipV="1">
            <a:off x="3762368" y="2935293"/>
            <a:ext cx="2138307" cy="484302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4"/>
            <a:endCxn id="64" idx="0"/>
          </p:cNvCxnSpPr>
          <p:nvPr/>
        </p:nvCxnSpPr>
        <p:spPr>
          <a:xfrm flipH="1">
            <a:off x="6020659" y="3549481"/>
            <a:ext cx="9902" cy="6386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2"/>
            <a:endCxn id="61" idx="6"/>
          </p:cNvCxnSpPr>
          <p:nvPr/>
        </p:nvCxnSpPr>
        <p:spPr>
          <a:xfrm flipH="1" flipV="1">
            <a:off x="3135335" y="4113045"/>
            <a:ext cx="2755438" cy="204998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1"/>
            <a:endCxn id="62" idx="5"/>
          </p:cNvCxnSpPr>
          <p:nvPr/>
        </p:nvCxnSpPr>
        <p:spPr>
          <a:xfrm flipH="1" flipV="1">
            <a:off x="3724325" y="3027136"/>
            <a:ext cx="2204491" cy="1199064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3" idx="3"/>
            <a:endCxn id="61" idx="6"/>
          </p:cNvCxnSpPr>
          <p:nvPr/>
        </p:nvCxnSpPr>
        <p:spPr>
          <a:xfrm flipH="1">
            <a:off x="3135335" y="3511438"/>
            <a:ext cx="2803383" cy="601607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1"/>
            <a:endCxn id="65" idx="5"/>
          </p:cNvCxnSpPr>
          <p:nvPr/>
        </p:nvCxnSpPr>
        <p:spPr>
          <a:xfrm flipH="1" flipV="1">
            <a:off x="2974831" y="3099831"/>
            <a:ext cx="2953985" cy="1126369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65" idx="5"/>
          </p:cNvCxnSpPr>
          <p:nvPr/>
        </p:nvCxnSpPr>
        <p:spPr>
          <a:xfrm flipH="1" flipV="1">
            <a:off x="2974831" y="3099831"/>
            <a:ext cx="2963887" cy="411607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918426" y="609294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545459" y="49151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943538" y="53994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33636" y="629794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795965" y="498789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6" idx="0"/>
            <a:endCxn id="80" idx="4"/>
          </p:cNvCxnSpPr>
          <p:nvPr/>
        </p:nvCxnSpPr>
        <p:spPr>
          <a:xfrm flipH="1" flipV="1">
            <a:off x="2925851" y="5247662"/>
            <a:ext cx="122461" cy="845285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2"/>
            <a:endCxn id="80" idx="6"/>
          </p:cNvCxnSpPr>
          <p:nvPr/>
        </p:nvCxnSpPr>
        <p:spPr>
          <a:xfrm flipH="1">
            <a:off x="3055737" y="5045081"/>
            <a:ext cx="489722" cy="7269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6"/>
            <a:endCxn id="77" idx="4"/>
          </p:cNvCxnSpPr>
          <p:nvPr/>
        </p:nvCxnSpPr>
        <p:spPr>
          <a:xfrm flipV="1">
            <a:off x="3178198" y="5174967"/>
            <a:ext cx="497147" cy="1047866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8" idx="2"/>
            <a:endCxn id="77" idx="6"/>
          </p:cNvCxnSpPr>
          <p:nvPr/>
        </p:nvCxnSpPr>
        <p:spPr>
          <a:xfrm flipH="1" flipV="1">
            <a:off x="3805231" y="5045081"/>
            <a:ext cx="2138307" cy="4843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4"/>
            <a:endCxn id="79" idx="0"/>
          </p:cNvCxnSpPr>
          <p:nvPr/>
        </p:nvCxnSpPr>
        <p:spPr>
          <a:xfrm flipH="1">
            <a:off x="6063522" y="5659269"/>
            <a:ext cx="9902" cy="638676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2"/>
            <a:endCxn id="76" idx="6"/>
          </p:cNvCxnSpPr>
          <p:nvPr/>
        </p:nvCxnSpPr>
        <p:spPr>
          <a:xfrm flipH="1" flipV="1">
            <a:off x="3178198" y="6222833"/>
            <a:ext cx="2755438" cy="204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1"/>
            <a:endCxn id="77" idx="5"/>
          </p:cNvCxnSpPr>
          <p:nvPr/>
        </p:nvCxnSpPr>
        <p:spPr>
          <a:xfrm flipH="1" flipV="1">
            <a:off x="3767188" y="5136924"/>
            <a:ext cx="2204491" cy="1199064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8" idx="3"/>
            <a:endCxn id="76" idx="6"/>
          </p:cNvCxnSpPr>
          <p:nvPr/>
        </p:nvCxnSpPr>
        <p:spPr>
          <a:xfrm flipH="1">
            <a:off x="3178198" y="5621226"/>
            <a:ext cx="2803383" cy="601607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1"/>
            <a:endCxn id="80" idx="5"/>
          </p:cNvCxnSpPr>
          <p:nvPr/>
        </p:nvCxnSpPr>
        <p:spPr>
          <a:xfrm flipH="1" flipV="1">
            <a:off x="3017694" y="5209619"/>
            <a:ext cx="2953985" cy="1126369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3"/>
            <a:endCxn id="80" idx="5"/>
          </p:cNvCxnSpPr>
          <p:nvPr/>
        </p:nvCxnSpPr>
        <p:spPr>
          <a:xfrm flipH="1" flipV="1">
            <a:off x="3017694" y="5209619"/>
            <a:ext cx="2963887" cy="4116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/>
                  <a:t>Rand index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4" y="4548615"/>
            <a:ext cx="5004872" cy="188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325773" y="3307065"/>
            <a:ext cx="3807202" cy="1241550"/>
            <a:chOff x="4325773" y="3307065"/>
            <a:chExt cx="3807202" cy="124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4325773" y="3307065"/>
              <a:ext cx="411892" cy="7780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3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clustering </a:t>
            </a:r>
          </a:p>
          <a:p>
            <a:pPr lvl="1"/>
            <a:r>
              <a:rPr lang="en-US" dirty="0"/>
              <a:t>A typical </a:t>
            </a:r>
            <a:r>
              <a:rPr lang="en-US" dirty="0" err="1"/>
              <a:t>partitional</a:t>
            </a:r>
            <a:r>
              <a:rPr lang="en-US" dirty="0"/>
              <a:t> clustering algorithm</a:t>
            </a:r>
          </a:p>
          <a:p>
            <a:pPr lvl="1"/>
            <a:r>
              <a:rPr lang="en-US" dirty="0"/>
              <a:t>Convergence property</a:t>
            </a:r>
          </a:p>
          <a:p>
            <a:pPr lvl="2"/>
            <a:r>
              <a:rPr lang="en-US" dirty="0"/>
              <a:t>Expectation Maximization algorithm</a:t>
            </a:r>
          </a:p>
          <a:p>
            <a:pPr lvl="1"/>
            <a:r>
              <a:rPr lang="en-US" dirty="0"/>
              <a:t>Gaussian mixture model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instances into exactly </a:t>
            </a:r>
            <a:r>
              <a:rPr lang="en-US" i="1" dirty="0"/>
              <a:t>k</a:t>
            </a:r>
            <a:r>
              <a:rPr lang="en-US" dirty="0"/>
              <a:t> non-overlapping clusters</a:t>
            </a:r>
          </a:p>
          <a:p>
            <a:pPr lvl="1"/>
            <a:r>
              <a:rPr lang="en-US" dirty="0"/>
              <a:t>Flat structure clustering</a:t>
            </a:r>
          </a:p>
          <a:p>
            <a:pPr lvl="1"/>
            <a:r>
              <a:rPr lang="en-US" dirty="0"/>
              <a:t>Users need to specify the cluster size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Task: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instances into exactly </a:t>
                </a:r>
                <a:r>
                  <a:rPr lang="en-US" i="1" dirty="0"/>
                  <a:t>k</a:t>
                </a:r>
                <a:r>
                  <a:rPr lang="en-US" dirty="0"/>
                  <a:t> non-overlapping clusters</a:t>
                </a:r>
              </a:p>
              <a:p>
                <a:pPr lvl="1"/>
                <a:r>
                  <a:rPr lang="en-US" dirty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solution: enumerate every possible partition of size </a:t>
                </a:r>
                <a:r>
                  <a:rPr lang="en-US" i="1" dirty="0"/>
                  <a:t>k</a:t>
                </a:r>
                <a:r>
                  <a:rPr lang="en-US" dirty="0"/>
                  <a:t> and return the one maximizes the criterion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Unfortunately, this is NP-hard!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Let’s approximate this!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Inter-cluster distance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Intra-cluster distance</a:t>
              </a: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Optimize this in an alternative way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1554</TotalTime>
  <Words>1677</Words>
  <Application>Microsoft Macintosh PowerPoint</Application>
  <PresentationFormat>On-screen Show (4:3)</PresentationFormat>
  <Paragraphs>303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simple slides template</vt:lpstr>
      <vt:lpstr>PowerPoint Presentation</vt:lpstr>
      <vt:lpstr>Clustering as graph cut</vt:lpstr>
      <vt:lpstr>Clustering as graph cut</vt:lpstr>
      <vt:lpstr>Clustering as graph cut</vt:lpstr>
      <vt:lpstr>Clustering as graph cut</vt:lpstr>
      <vt:lpstr>Recap: external validation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An 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Better initialization: k-means++</vt:lpstr>
      <vt:lpstr>How to determine k</vt:lpstr>
      <vt:lpstr>How to determine k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Erfan Darzi</cp:lastModifiedBy>
  <cp:revision>63</cp:revision>
  <dcterms:created xsi:type="dcterms:W3CDTF">2015-04-18T00:58:14Z</dcterms:created>
  <dcterms:modified xsi:type="dcterms:W3CDTF">2022-11-10T21:09:49Z</dcterms:modified>
</cp:coreProperties>
</file>