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9" roundtripDataSignature="AMtx7mgvhYSfDht8Jz4jd7zx5MT3PzDd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c61ba650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c61ba650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c61ba650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c61ba650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c61ba650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c61ba650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adecf68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3adecf68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c61ba650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c61ba650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adecf68b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3adecf68b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61ba65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61ba65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61ba65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61ba65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c61ba65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c61ba65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61ba65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61ba65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c61ba65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c61ba65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61ba650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61ba650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c61ba65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c61ba65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155B5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datasets/kartik2112/fraud-dete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2845350" y="1177150"/>
            <a:ext cx="61770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 Machine Learning Model to Predict Credit Card Fraud Transactions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Erin Amoueyan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April 2023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c61ba6501_0_96"/>
          <p:cNvSpPr txBox="1"/>
          <p:nvPr>
            <p:ph type="title"/>
          </p:nvPr>
        </p:nvSpPr>
        <p:spPr>
          <a:xfrm>
            <a:off x="823850" y="397025"/>
            <a:ext cx="7371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/>
              <a:t>BEST PERFORMED MODEL</a:t>
            </a:r>
            <a:endParaRPr sz="4100"/>
          </a:p>
        </p:txBody>
      </p:sp>
      <p:sp>
        <p:nvSpPr>
          <p:cNvPr id="215" name="Google Shape;215;g23c61ba6501_0_96"/>
          <p:cNvSpPr txBox="1"/>
          <p:nvPr>
            <p:ph idx="1" type="body"/>
          </p:nvPr>
        </p:nvSpPr>
        <p:spPr>
          <a:xfrm>
            <a:off x="823850" y="1697827"/>
            <a:ext cx="47760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6" name="Google Shape;216;g23c61ba6501_0_96"/>
          <p:cNvSpPr txBox="1"/>
          <p:nvPr/>
        </p:nvSpPr>
        <p:spPr>
          <a:xfrm>
            <a:off x="823850" y="1331850"/>
            <a:ext cx="4279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 Classifier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 0.999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Balanced accuracy: 0.999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 score: 1.0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 score: 0.999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score: 0.999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g23c61ba6501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650" y="1169300"/>
            <a:ext cx="3939700" cy="34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3c61ba6501_0_96"/>
          <p:cNvSpPr txBox="1"/>
          <p:nvPr/>
        </p:nvSpPr>
        <p:spPr>
          <a:xfrm>
            <a:off x="5192125" y="4597350"/>
            <a:ext cx="35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Confusion matrix on Train data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c61ba6501_0_112"/>
          <p:cNvSpPr txBox="1"/>
          <p:nvPr>
            <p:ph type="title"/>
          </p:nvPr>
        </p:nvSpPr>
        <p:spPr>
          <a:xfrm>
            <a:off x="823850" y="397025"/>
            <a:ext cx="7371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/>
              <a:t>HYPERPARAMETER TUNING</a:t>
            </a:r>
            <a:endParaRPr sz="4100"/>
          </a:p>
        </p:txBody>
      </p:sp>
      <p:sp>
        <p:nvSpPr>
          <p:cNvPr id="224" name="Google Shape;224;g23c61ba6501_0_112"/>
          <p:cNvSpPr txBox="1"/>
          <p:nvPr>
            <p:ph idx="1" type="body"/>
          </p:nvPr>
        </p:nvSpPr>
        <p:spPr>
          <a:xfrm>
            <a:off x="823850" y="1697827"/>
            <a:ext cx="47760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5" name="Google Shape;225;g23c61ba6501_0_112"/>
          <p:cNvSpPr txBox="1"/>
          <p:nvPr/>
        </p:nvSpPr>
        <p:spPr>
          <a:xfrm>
            <a:off x="823850" y="1331850"/>
            <a:ext cx="4279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Grid Search Cross Validation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max_depth : np.arange(2, 10)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Criterion : ['gini', 'entropy']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class_weight : ['balanced']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g23c61ba6501_0_112"/>
          <p:cNvPicPr preferRelativeResize="0"/>
          <p:nvPr/>
        </p:nvPicPr>
        <p:blipFill rotWithShape="1">
          <a:blip r:embed="rId3">
            <a:alphaModFix/>
          </a:blip>
          <a:srcRect b="0" l="0" r="0" t="1516"/>
          <a:stretch/>
        </p:blipFill>
        <p:spPr>
          <a:xfrm>
            <a:off x="4231475" y="1131550"/>
            <a:ext cx="4776000" cy="3361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3c61ba6501_0_112"/>
          <p:cNvSpPr txBox="1"/>
          <p:nvPr/>
        </p:nvSpPr>
        <p:spPr>
          <a:xfrm>
            <a:off x="4521575" y="4585200"/>
            <a:ext cx="44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recall score of hyperparameter tuning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c61ba6501_0_133"/>
          <p:cNvSpPr txBox="1"/>
          <p:nvPr>
            <p:ph type="title"/>
          </p:nvPr>
        </p:nvSpPr>
        <p:spPr>
          <a:xfrm>
            <a:off x="823850" y="397025"/>
            <a:ext cx="7371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/>
              <a:t>BEST TUNED MODEL</a:t>
            </a:r>
            <a:endParaRPr sz="4100"/>
          </a:p>
        </p:txBody>
      </p:sp>
      <p:sp>
        <p:nvSpPr>
          <p:cNvPr id="233" name="Google Shape;233;g23c61ba6501_0_133"/>
          <p:cNvSpPr txBox="1"/>
          <p:nvPr>
            <p:ph idx="1" type="body"/>
          </p:nvPr>
        </p:nvSpPr>
        <p:spPr>
          <a:xfrm>
            <a:off x="823850" y="1697827"/>
            <a:ext cx="47760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4" name="Google Shape;234;g23c61ba6501_0_133"/>
          <p:cNvSpPr txBox="1"/>
          <p:nvPr/>
        </p:nvSpPr>
        <p:spPr>
          <a:xfrm>
            <a:off x="823850" y="1331850"/>
            <a:ext cx="4279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 Classifier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Max_depth=9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Criterion= gini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Accuracy: 0.980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Balanced accuracy: 0.944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 score: 0.213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 score: 0.907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➢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score: 0.345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g23c61ba6501_0_133"/>
          <p:cNvSpPr txBox="1"/>
          <p:nvPr/>
        </p:nvSpPr>
        <p:spPr>
          <a:xfrm>
            <a:off x="5252925" y="4654050"/>
            <a:ext cx="35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Confusion matrix on Test  data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g23c61ba6501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25" y="982575"/>
            <a:ext cx="3852800" cy="367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adecf68b8_0_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242" name="Google Shape;242;g23adecf68b8_0_5"/>
          <p:cNvSpPr txBox="1"/>
          <p:nvPr>
            <p:ph idx="1" type="body"/>
          </p:nvPr>
        </p:nvSpPr>
        <p:spPr>
          <a:xfrm>
            <a:off x="1297500" y="1149775"/>
            <a:ext cx="75789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1600"/>
              <a:t>Random Forest Classifier </a:t>
            </a:r>
            <a:r>
              <a:rPr lang="en-US" sz="1600"/>
              <a:t>was the best model </a:t>
            </a:r>
            <a:r>
              <a:rPr lang="en-US" sz="1600"/>
              <a:t>with below hyperparameters:</a:t>
            </a:r>
            <a:endParaRPr sz="1600"/>
          </a:p>
          <a:p>
            <a:pPr indent="-3225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600"/>
              <a:t>max_depth=9</a:t>
            </a:r>
            <a:endParaRPr sz="1600"/>
          </a:p>
          <a:p>
            <a:pPr indent="-3225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600"/>
              <a:t>criterion</a:t>
            </a:r>
            <a:r>
              <a:rPr lang="en-US" sz="1600"/>
              <a:t>= gini</a:t>
            </a:r>
            <a:endParaRPr sz="1600"/>
          </a:p>
          <a:p>
            <a:pPr indent="-32258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600"/>
              <a:t>class_weight=balanced 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1600"/>
              <a:t>Model was able to predict 90% of the fraud transactions with a relatively low false positive rate of 1.9%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1600"/>
              <a:t>Only 1.9% of legitimate transactions were mistakenly classified as fraud</a:t>
            </a:r>
            <a:endParaRPr sz="1600"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1600"/>
              <a:t>Overall, the model had an impressive accuracy rate of 98%.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c61ba6501_0_148"/>
          <p:cNvSpPr txBox="1"/>
          <p:nvPr>
            <p:ph type="title"/>
          </p:nvPr>
        </p:nvSpPr>
        <p:spPr>
          <a:xfrm>
            <a:off x="823850" y="39702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/>
              <a:t>FUTURE RESEARCH</a:t>
            </a:r>
            <a:endParaRPr sz="4100"/>
          </a:p>
        </p:txBody>
      </p:sp>
      <p:sp>
        <p:nvSpPr>
          <p:cNvPr id="248" name="Google Shape;248;g23c61ba6501_0_148"/>
          <p:cNvSpPr txBox="1"/>
          <p:nvPr>
            <p:ph idx="1" type="body"/>
          </p:nvPr>
        </p:nvSpPr>
        <p:spPr>
          <a:xfrm>
            <a:off x="823850" y="1369525"/>
            <a:ext cx="77487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 sz="1600"/>
              <a:t>Incorporate additional features, e.g.: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time difference between the transactions and the distance difference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the IP address of the device used to make the transaction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the type of card used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 sz="1600"/>
              <a:t>Do more feature engineering such as principal component analysis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US" sz="1600"/>
              <a:t>Evaluate other machine learning models such as neural networks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adecf68b8_0_4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4" name="Google Shape;254;g23adecf68b8_0_4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cxnSp>
        <p:nvCxnSpPr>
          <p:cNvPr id="255" name="Google Shape;255;g23adecf68b8_0_485"/>
          <p:cNvCxnSpPr>
            <a:stCxn id="254" idx="1"/>
            <a:endCxn id="254" idx="3"/>
          </p:cNvCxnSpPr>
          <p:nvPr/>
        </p:nvCxnSpPr>
        <p:spPr>
          <a:xfrm>
            <a:off x="1297500" y="3023150"/>
            <a:ext cx="703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g23adecf68b8_0_485"/>
          <p:cNvCxnSpPr/>
          <p:nvPr/>
        </p:nvCxnSpPr>
        <p:spPr>
          <a:xfrm>
            <a:off x="1297500" y="3199850"/>
            <a:ext cx="703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g23adecf68b8_0_485"/>
          <p:cNvSpPr txBox="1"/>
          <p:nvPr/>
        </p:nvSpPr>
        <p:spPr>
          <a:xfrm>
            <a:off x="3064200" y="2127900"/>
            <a:ext cx="366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b="1" i="0" sz="39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c61ba6501_0_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PROBLEM</a:t>
            </a:r>
            <a:endParaRPr sz="2800"/>
          </a:p>
        </p:txBody>
      </p:sp>
      <p:sp>
        <p:nvSpPr>
          <p:cNvPr id="141" name="Google Shape;141;g23c61ba6501_0_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Credit card fraud transactions pose a serious problem for both credit card companies and their customers.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Fraudulent activity can result in significant financial losses and damage to the company's reputation.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c61ba6501_0_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SOLUTION</a:t>
            </a:r>
            <a:endParaRPr/>
          </a:p>
        </p:txBody>
      </p:sp>
      <p:sp>
        <p:nvSpPr>
          <p:cNvPr id="147" name="Google Shape;147;g23c61ba6501_0_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Implementing effective fraud detection and prevention strategies, such as machine learning algorithms to mitigate the risk of credit card fraud and protect both the company and its customers.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DATA</a:t>
            </a:r>
            <a:endParaRPr/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900" y="1079250"/>
            <a:ext cx="6571851" cy="361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426400" y="2787550"/>
            <a:ext cx="176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1,296,675 Rows</a:t>
            </a:r>
            <a:endParaRPr b="1" i="0" sz="1600" u="none" cap="none" strike="noStrike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5017050" y="406650"/>
            <a:ext cx="176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23 Columns</a:t>
            </a:r>
            <a:endParaRPr b="1" i="0" sz="1600" u="none" cap="none" strike="noStrike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2116575" y="1437250"/>
            <a:ext cx="182400" cy="3260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 rot="5400000">
            <a:off x="5618475" y="-2335950"/>
            <a:ext cx="182400" cy="6529800"/>
          </a:xfrm>
          <a:prstGeom prst="leftBrace">
            <a:avLst>
              <a:gd fmla="val 50000" name="adj1"/>
              <a:gd fmla="val 4971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2444775" y="4756850"/>
            <a:ext cx="70389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410"/>
              <a:t>Data Source: </a:t>
            </a:r>
            <a:r>
              <a:rPr lang="en-US" sz="141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https://www.kaggle.com/datasets/kartik2112/fraud-detection</a:t>
            </a:r>
            <a:endParaRPr sz="141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c61ba6501_0_24"/>
          <p:cNvSpPr txBox="1"/>
          <p:nvPr>
            <p:ph type="title"/>
          </p:nvPr>
        </p:nvSpPr>
        <p:spPr>
          <a:xfrm>
            <a:off x="823850" y="39702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/>
              <a:t>DATA WRANGLING</a:t>
            </a:r>
            <a:endParaRPr sz="4100"/>
          </a:p>
        </p:txBody>
      </p:sp>
      <p:sp>
        <p:nvSpPr>
          <p:cNvPr id="164" name="Google Shape;164;g23c61ba6501_0_24"/>
          <p:cNvSpPr txBox="1"/>
          <p:nvPr>
            <p:ph idx="1" type="body"/>
          </p:nvPr>
        </p:nvSpPr>
        <p:spPr>
          <a:xfrm>
            <a:off x="823850" y="1697827"/>
            <a:ext cx="47760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 </a:t>
            </a:r>
            <a:r>
              <a:rPr lang="en-US" sz="1600"/>
              <a:t>duration: 1/1/2019 - 12/31/2020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Total transactions= 1,296,675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Fraud transactions=  7,506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Fraud Percentage= 0.58%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Checked for </a:t>
            </a:r>
            <a:r>
              <a:rPr lang="en-US" sz="1600"/>
              <a:t> missing value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Checked for duplicate values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Target variable= is_fraud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c61ba6501_0_30"/>
          <p:cNvSpPr txBox="1"/>
          <p:nvPr>
            <p:ph type="title"/>
          </p:nvPr>
        </p:nvSpPr>
        <p:spPr>
          <a:xfrm>
            <a:off x="823850" y="397025"/>
            <a:ext cx="7371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/>
              <a:t>EXPLORATORY DATA ANALYSIS</a:t>
            </a:r>
            <a:endParaRPr sz="4100"/>
          </a:p>
        </p:txBody>
      </p:sp>
      <p:sp>
        <p:nvSpPr>
          <p:cNvPr id="170" name="Google Shape;170;g23c61ba6501_0_30"/>
          <p:cNvSpPr txBox="1"/>
          <p:nvPr>
            <p:ph idx="1" type="body"/>
          </p:nvPr>
        </p:nvSpPr>
        <p:spPr>
          <a:xfrm>
            <a:off x="823850" y="1697827"/>
            <a:ext cx="47760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1" name="Google Shape;171;g23c61ba6501_0_30"/>
          <p:cNvPicPr preferRelativeResize="0"/>
          <p:nvPr/>
        </p:nvPicPr>
        <p:blipFill rotWithShape="1">
          <a:blip r:embed="rId3">
            <a:alphaModFix/>
          </a:blip>
          <a:srcRect b="0" l="0" r="0" t="4187"/>
          <a:stretch/>
        </p:blipFill>
        <p:spPr>
          <a:xfrm>
            <a:off x="62575" y="1091875"/>
            <a:ext cx="4263000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3c61ba6501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300" y="1091875"/>
            <a:ext cx="4679801" cy="33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3c61ba6501_0_30"/>
          <p:cNvSpPr/>
          <p:nvPr/>
        </p:nvSpPr>
        <p:spPr>
          <a:xfrm>
            <a:off x="559350" y="2306275"/>
            <a:ext cx="534900" cy="1338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3c61ba6501_0_30"/>
          <p:cNvSpPr/>
          <p:nvPr/>
        </p:nvSpPr>
        <p:spPr>
          <a:xfrm rot="-5400000">
            <a:off x="966950" y="3808250"/>
            <a:ext cx="729000" cy="1338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3c61ba6501_0_30"/>
          <p:cNvSpPr/>
          <p:nvPr/>
        </p:nvSpPr>
        <p:spPr>
          <a:xfrm>
            <a:off x="6894475" y="1977950"/>
            <a:ext cx="1957800" cy="8391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c61ba6501_0_30"/>
          <p:cNvSpPr txBox="1"/>
          <p:nvPr/>
        </p:nvSpPr>
        <p:spPr>
          <a:xfrm>
            <a:off x="559350" y="4657125"/>
            <a:ext cx="1726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Highest correlation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g23c61ba6501_0_30"/>
          <p:cNvCxnSpPr>
            <a:stCxn id="176" idx="0"/>
            <a:endCxn id="174" idx="1"/>
          </p:cNvCxnSpPr>
          <p:nvPr/>
        </p:nvCxnSpPr>
        <p:spPr>
          <a:xfrm rot="10800000">
            <a:off x="1331550" y="4239525"/>
            <a:ext cx="91200" cy="417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g23c61ba6501_0_30"/>
          <p:cNvSpPr txBox="1"/>
          <p:nvPr/>
        </p:nvSpPr>
        <p:spPr>
          <a:xfrm>
            <a:off x="4399300" y="4526625"/>
            <a:ext cx="46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Fraudulent activity may be more likely to involve high-value transactions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g23c61ba6501_0_30"/>
          <p:cNvSpPr/>
          <p:nvPr/>
        </p:nvSpPr>
        <p:spPr>
          <a:xfrm>
            <a:off x="5599850" y="2817050"/>
            <a:ext cx="620100" cy="2832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c61ba6501_0_52"/>
          <p:cNvSpPr txBox="1"/>
          <p:nvPr>
            <p:ph type="title"/>
          </p:nvPr>
        </p:nvSpPr>
        <p:spPr>
          <a:xfrm>
            <a:off x="823850" y="397025"/>
            <a:ext cx="7371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/>
              <a:t>EXPLORATORY DATA ANALYSIS</a:t>
            </a:r>
            <a:endParaRPr sz="4100"/>
          </a:p>
        </p:txBody>
      </p:sp>
      <p:sp>
        <p:nvSpPr>
          <p:cNvPr id="185" name="Google Shape;185;g23c61ba6501_0_52"/>
          <p:cNvSpPr txBox="1"/>
          <p:nvPr>
            <p:ph idx="1" type="body"/>
          </p:nvPr>
        </p:nvSpPr>
        <p:spPr>
          <a:xfrm>
            <a:off x="823850" y="1697827"/>
            <a:ext cx="47760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6" name="Google Shape;186;g23c61ba6501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25" y="1099748"/>
            <a:ext cx="4279124" cy="349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3c61ba6501_0_52"/>
          <p:cNvSpPr/>
          <p:nvPr/>
        </p:nvSpPr>
        <p:spPr>
          <a:xfrm>
            <a:off x="3605087" y="3714797"/>
            <a:ext cx="249600" cy="7815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3c61ba6501_0_52"/>
          <p:cNvSpPr/>
          <p:nvPr/>
        </p:nvSpPr>
        <p:spPr>
          <a:xfrm>
            <a:off x="2835891" y="3714797"/>
            <a:ext cx="249600" cy="7815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3c61ba6501_0_52"/>
          <p:cNvSpPr/>
          <p:nvPr/>
        </p:nvSpPr>
        <p:spPr>
          <a:xfrm>
            <a:off x="1814496" y="3714797"/>
            <a:ext cx="249600" cy="7815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3c61ba6501_0_52"/>
          <p:cNvSpPr txBox="1"/>
          <p:nvPr/>
        </p:nvSpPr>
        <p:spPr>
          <a:xfrm>
            <a:off x="219925" y="4596300"/>
            <a:ext cx="4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3 fraud transaction categories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g23c61ba6501_0_52"/>
          <p:cNvSpPr txBox="1"/>
          <p:nvPr/>
        </p:nvSpPr>
        <p:spPr>
          <a:xfrm>
            <a:off x="4683150" y="4663575"/>
            <a:ext cx="4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raud transactions by day of week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g23c61ba6501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150" y="1099750"/>
            <a:ext cx="4091902" cy="349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61ba6501_0_73"/>
          <p:cNvSpPr txBox="1"/>
          <p:nvPr>
            <p:ph type="title"/>
          </p:nvPr>
        </p:nvSpPr>
        <p:spPr>
          <a:xfrm>
            <a:off x="823850" y="397025"/>
            <a:ext cx="7371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/>
              <a:t>EXPLORATORY DATA ANALYSIS</a:t>
            </a:r>
            <a:endParaRPr sz="4100"/>
          </a:p>
        </p:txBody>
      </p:sp>
      <p:sp>
        <p:nvSpPr>
          <p:cNvPr id="198" name="Google Shape;198;g23c61ba6501_0_73"/>
          <p:cNvSpPr txBox="1"/>
          <p:nvPr>
            <p:ph idx="1" type="body"/>
          </p:nvPr>
        </p:nvSpPr>
        <p:spPr>
          <a:xfrm>
            <a:off x="823850" y="1697827"/>
            <a:ext cx="47760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9" name="Google Shape;199;g23c61ba6501_0_73"/>
          <p:cNvSpPr txBox="1"/>
          <p:nvPr/>
        </p:nvSpPr>
        <p:spPr>
          <a:xfrm>
            <a:off x="2432400" y="4663575"/>
            <a:ext cx="42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transactions by hour of the day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g23c61ba6501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25" y="1049850"/>
            <a:ext cx="7371598" cy="363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c61ba6501_0_89"/>
          <p:cNvSpPr txBox="1"/>
          <p:nvPr>
            <p:ph idx="4294967295" type="title"/>
          </p:nvPr>
        </p:nvSpPr>
        <p:spPr>
          <a:xfrm>
            <a:off x="589800" y="699825"/>
            <a:ext cx="37989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400">
                <a:solidFill>
                  <a:schemeClr val="dk1"/>
                </a:solidFill>
              </a:rPr>
              <a:t>MODEL SELECTION</a:t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206" name="Google Shape;206;g23c61ba6501_0_89"/>
          <p:cNvSpPr txBox="1"/>
          <p:nvPr>
            <p:ph idx="4294967295" type="body"/>
          </p:nvPr>
        </p:nvSpPr>
        <p:spPr>
          <a:xfrm>
            <a:off x="823300" y="228870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7" name="Google Shape;207;g23c61ba6501_0_89"/>
          <p:cNvSpPr txBox="1"/>
          <p:nvPr/>
        </p:nvSpPr>
        <p:spPr>
          <a:xfrm>
            <a:off x="583150" y="1394800"/>
            <a:ext cx="3798900" cy="298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 Tree Classifier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 Classifier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Gradient Boosting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 Gradient Boosting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Adaboost Classifier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 Nearest Neighbor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g23c61ba6501_0_89"/>
          <p:cNvSpPr txBox="1"/>
          <p:nvPr>
            <p:ph idx="4294967295" type="title"/>
          </p:nvPr>
        </p:nvSpPr>
        <p:spPr>
          <a:xfrm>
            <a:off x="4388700" y="699825"/>
            <a:ext cx="42792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400">
                <a:solidFill>
                  <a:schemeClr val="dk1"/>
                </a:solidFill>
              </a:rPr>
              <a:t>EVALUATION METRICS</a:t>
            </a:r>
            <a:endParaRPr b="1" sz="3700">
              <a:solidFill>
                <a:schemeClr val="dk1"/>
              </a:solidFill>
            </a:endParaRPr>
          </a:p>
        </p:txBody>
      </p:sp>
      <p:sp>
        <p:nvSpPr>
          <p:cNvPr id="209" name="Google Shape;209;g23c61ba6501_0_89"/>
          <p:cNvSpPr txBox="1"/>
          <p:nvPr/>
        </p:nvSpPr>
        <p:spPr>
          <a:xfrm>
            <a:off x="4388700" y="1394800"/>
            <a:ext cx="4279200" cy="298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 Score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