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37" roundtripDataSignature="AMtx7mj1sXtEKMNqgq7OwdPZcTY5NyIH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A6BE1B-2CBC-42B5-B47E-59D04B2BC2A9}">
  <a:tblStyle styleId="{32A6BE1B-2CBC-42B5-B47E-59D04B2BC2A9}"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F1"/>
          </a:solidFill>
        </a:fill>
      </a:tcStyle>
    </a:wholeTbl>
    <a:band1H>
      <a:tcTxStyle/>
      <a:tcStyle>
        <a:fill>
          <a:solidFill>
            <a:srgbClr val="CACEE2"/>
          </a:solidFill>
        </a:fill>
      </a:tcStyle>
    </a:band1H>
    <a:band2H>
      <a:tcTxStyle/>
    </a:band2H>
    <a:band1V>
      <a:tcTxStyle/>
      <a:tcStyle>
        <a:fill>
          <a:solidFill>
            <a:srgbClr val="CACEE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adecf68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adecf68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adecf68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adecf68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adecf68b8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adecf68b8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Unusual activity: Transactions that are not consistent with the customer's previous purchasing behavior or patterns may indicate fraudulent activity.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Large transactions: Transactions that are unusually large in value may also suggest fraudulent activity, especially if they are significantly larger than the customer's average spending.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Geographic inconsistency: Transactions that occur in a location that is not consistent with the customer's usual location or billing address may indicate fraud.</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High-risk merchants: Transactions made with high-risk merchants, such as online gambling or adult entertainment sites, may suggest fraudulent activity.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Invalid or stolen card information: Transactions that are made with invalid or stolen credit card information, such as a fake or expired card, may indicate fraud.</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Rapid or unusual spending: Multiple transactions made in quick succession, or transactions that are made at unusual times of day or night, may suggest fraudulent activity.</a:t>
            </a:r>
            <a:endParaRPr sz="1200">
              <a:solidFill>
                <a:srgbClr val="374151"/>
              </a:solidFill>
              <a:highlight>
                <a:srgbClr val="F7F7F8"/>
              </a:highlight>
              <a:latin typeface="Roboto"/>
              <a:ea typeface="Roboto"/>
              <a:cs typeface="Roboto"/>
              <a:sym typeface="Roboto"/>
            </a:endParaRPr>
          </a:p>
          <a:p>
            <a:pPr indent="0" lvl="0" marL="0" rtl="0" algn="l">
              <a:lnSpc>
                <a:spcPct val="100000"/>
              </a:lnSpc>
              <a:spcBef>
                <a:spcPts val="15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Protecting customers: Credit card fraud can result in financial losses for customers, damage to their credit scores, and potential identity theft. Detecting and preventing fraud helps protect customers from these negative consequences.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Preserving financial stability: Credit card fraud can have significant financial impacts on credit card companies, banks, and other financial institutions. By detecting and preventing fraud, these institutions can reduce the risk of financial losses and help maintain financial stability.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US" sz="1200">
                <a:solidFill>
                  <a:srgbClr val="374151"/>
                </a:solidFill>
                <a:highlight>
                  <a:srgbClr val="F7F7F8"/>
                </a:highlight>
                <a:latin typeface="Roboto"/>
                <a:ea typeface="Roboto"/>
                <a:cs typeface="Roboto"/>
                <a:sym typeface="Roboto"/>
              </a:rPr>
              <a:t>Maintaining trust: Fraud can erode customer trust in credit card companies and financial institutions, leading to reduced usage and potential reputational damage. By detecting and preventing fraud, these organizations can demonstrate their commitment to protecting their customers and maintaining trust in the financial system.</a:t>
            </a:r>
            <a:endParaRPr sz="12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3"/>
          <p:cNvGrpSpPr/>
          <p:nvPr/>
        </p:nvGrpSpPr>
        <p:grpSpPr>
          <a:xfrm>
            <a:off x="0" y="490"/>
            <a:ext cx="5153705" cy="5134399"/>
            <a:chOff x="0" y="75"/>
            <a:chExt cx="5153705" cy="5152950"/>
          </a:xfrm>
        </p:grpSpPr>
        <p:sp>
          <p:nvSpPr>
            <p:cNvPr id="12" name="Google Shape;12;p1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2"/>
          <p:cNvGrpSpPr/>
          <p:nvPr/>
        </p:nvGrpSpPr>
        <p:grpSpPr>
          <a:xfrm>
            <a:off x="4406400" y="0"/>
            <a:ext cx="4737600" cy="5143065"/>
            <a:chOff x="4406400" y="0"/>
            <a:chExt cx="4737600" cy="5143065"/>
          </a:xfrm>
        </p:grpSpPr>
        <p:sp>
          <p:nvSpPr>
            <p:cNvPr id="107" name="Google Shape;107;p2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4"/>
          <p:cNvGrpSpPr/>
          <p:nvPr/>
        </p:nvGrpSpPr>
        <p:grpSpPr>
          <a:xfrm>
            <a:off x="0" y="381001"/>
            <a:ext cx="1037850" cy="1016288"/>
            <a:chOff x="0" y="381001"/>
            <a:chExt cx="1037850" cy="1016288"/>
          </a:xfrm>
        </p:grpSpPr>
        <p:sp>
          <p:nvSpPr>
            <p:cNvPr id="21" name="Google Shape;2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15"/>
          <p:cNvGrpSpPr/>
          <p:nvPr/>
        </p:nvGrpSpPr>
        <p:grpSpPr>
          <a:xfrm>
            <a:off x="4406400" y="0"/>
            <a:ext cx="4737600" cy="5143065"/>
            <a:chOff x="4406400" y="0"/>
            <a:chExt cx="4737600" cy="5143065"/>
          </a:xfrm>
        </p:grpSpPr>
        <p:sp>
          <p:nvSpPr>
            <p:cNvPr id="28" name="Google Shape;28;p1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6"/>
          <p:cNvGrpSpPr/>
          <p:nvPr/>
        </p:nvGrpSpPr>
        <p:grpSpPr>
          <a:xfrm>
            <a:off x="0" y="381001"/>
            <a:ext cx="1037850" cy="1016288"/>
            <a:chOff x="0" y="381001"/>
            <a:chExt cx="1037850" cy="1016288"/>
          </a:xfrm>
        </p:grpSpPr>
        <p:sp>
          <p:nvSpPr>
            <p:cNvPr id="50" name="Google Shape;5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17"/>
          <p:cNvGrpSpPr/>
          <p:nvPr/>
        </p:nvGrpSpPr>
        <p:grpSpPr>
          <a:xfrm>
            <a:off x="0" y="381001"/>
            <a:ext cx="1037850" cy="1016288"/>
            <a:chOff x="0" y="381001"/>
            <a:chExt cx="1037850" cy="1016288"/>
          </a:xfrm>
        </p:grpSpPr>
        <p:sp>
          <p:nvSpPr>
            <p:cNvPr id="58" name="Google Shape;58;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18"/>
          <p:cNvGrpSpPr/>
          <p:nvPr/>
        </p:nvGrpSpPr>
        <p:grpSpPr>
          <a:xfrm>
            <a:off x="0" y="381001"/>
            <a:ext cx="1037850" cy="1016288"/>
            <a:chOff x="0" y="381001"/>
            <a:chExt cx="1037850" cy="1016288"/>
          </a:xfrm>
        </p:grpSpPr>
        <p:sp>
          <p:nvSpPr>
            <p:cNvPr id="64" name="Google Shape;64;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19"/>
          <p:cNvGrpSpPr/>
          <p:nvPr/>
        </p:nvGrpSpPr>
        <p:grpSpPr>
          <a:xfrm>
            <a:off x="4406400" y="0"/>
            <a:ext cx="4737600" cy="5143500"/>
            <a:chOff x="4406400" y="0"/>
            <a:chExt cx="4737600" cy="5143500"/>
          </a:xfrm>
        </p:grpSpPr>
        <p:sp>
          <p:nvSpPr>
            <p:cNvPr id="71" name="Google Shape;71;p1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0"/>
          <p:cNvGrpSpPr/>
          <p:nvPr/>
        </p:nvGrpSpPr>
        <p:grpSpPr>
          <a:xfrm>
            <a:off x="0" y="381001"/>
            <a:ext cx="1037850" cy="1016288"/>
            <a:chOff x="0" y="381001"/>
            <a:chExt cx="1037850" cy="1016288"/>
          </a:xfrm>
        </p:grpSpPr>
        <p:sp>
          <p:nvSpPr>
            <p:cNvPr id="93" name="Google Shape;93;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1"/>
          <p:cNvGrpSpPr/>
          <p:nvPr/>
        </p:nvGrpSpPr>
        <p:grpSpPr>
          <a:xfrm>
            <a:off x="0" y="4128572"/>
            <a:ext cx="698925" cy="684657"/>
            <a:chOff x="0" y="3785672"/>
            <a:chExt cx="698925" cy="684657"/>
          </a:xfrm>
        </p:grpSpPr>
        <p:sp>
          <p:nvSpPr>
            <p:cNvPr id="101" name="Google Shape;101;p2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2845350" y="1177150"/>
            <a:ext cx="61770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Uncovering Fraud: </a:t>
            </a:r>
            <a:endParaRPr/>
          </a:p>
          <a:p>
            <a:pPr indent="0" lvl="0" marL="0" rtl="0" algn="ctr">
              <a:lnSpc>
                <a:spcPct val="100000"/>
              </a:lnSpc>
              <a:spcBef>
                <a:spcPts val="0"/>
              </a:spcBef>
              <a:spcAft>
                <a:spcPts val="0"/>
              </a:spcAft>
              <a:buSzPct val="111111"/>
              <a:buNone/>
            </a:pPr>
            <a:r>
              <a:rPr lang="en-US"/>
              <a:t>A Data Analysis of Credit Card Transactions</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US"/>
              <a:t>Erin Amoueyan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Fraud Transactions by Hour</a:t>
            </a:r>
            <a:endParaRPr/>
          </a:p>
        </p:txBody>
      </p:sp>
      <p:sp>
        <p:nvSpPr>
          <p:cNvPr id="209" name="Google Shape;209;p10"/>
          <p:cNvSpPr txBox="1"/>
          <p:nvPr>
            <p:ph idx="1" type="body"/>
          </p:nvPr>
        </p:nvSpPr>
        <p:spPr>
          <a:xfrm>
            <a:off x="567925" y="1470275"/>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sz="1800"/>
              <a:t>Hours with Highest frauds :</a:t>
            </a:r>
            <a:endParaRPr sz="1800"/>
          </a:p>
          <a:p>
            <a:pPr indent="-228600" lvl="0" marL="457200" rtl="0" algn="l">
              <a:lnSpc>
                <a:spcPct val="115000"/>
              </a:lnSpc>
              <a:spcBef>
                <a:spcPts val="0"/>
              </a:spcBef>
              <a:spcAft>
                <a:spcPts val="0"/>
              </a:spcAft>
              <a:buSzPts val="1300"/>
              <a:buNone/>
            </a:pPr>
            <a:r>
              <a:t/>
            </a:r>
            <a:endParaRPr sz="1500"/>
          </a:p>
          <a:p>
            <a:pPr indent="-330200" lvl="0" marL="457200" rtl="0" algn="l">
              <a:lnSpc>
                <a:spcPct val="115000"/>
              </a:lnSpc>
              <a:spcBef>
                <a:spcPts val="0"/>
              </a:spcBef>
              <a:spcAft>
                <a:spcPts val="0"/>
              </a:spcAft>
              <a:buSzPts val="1600"/>
              <a:buChar char="●"/>
            </a:pPr>
            <a:r>
              <a:rPr b="1" lang="en-US" sz="1600">
                <a:solidFill>
                  <a:srgbClr val="9FC5E8"/>
                </a:solidFill>
              </a:rPr>
              <a:t>Late  at night</a:t>
            </a:r>
            <a:endParaRPr sz="1600"/>
          </a:p>
          <a:p>
            <a:pPr indent="-330200" lvl="0" marL="457200" rtl="0" algn="l">
              <a:lnSpc>
                <a:spcPct val="115000"/>
              </a:lnSpc>
              <a:spcBef>
                <a:spcPts val="0"/>
              </a:spcBef>
              <a:spcAft>
                <a:spcPts val="0"/>
              </a:spcAft>
              <a:buSzPts val="1600"/>
              <a:buChar char="●"/>
            </a:pPr>
            <a:r>
              <a:rPr b="1" lang="en-US" sz="1600">
                <a:solidFill>
                  <a:srgbClr val="9FC5E8"/>
                </a:solidFill>
              </a:rPr>
              <a:t>Early in the morning</a:t>
            </a:r>
            <a:endParaRPr sz="1600"/>
          </a:p>
          <a:p>
            <a:pPr indent="-228600" lvl="0" marL="457200" rtl="0" algn="l">
              <a:lnSpc>
                <a:spcPct val="115000"/>
              </a:lnSpc>
              <a:spcBef>
                <a:spcPts val="0"/>
              </a:spcBef>
              <a:spcAft>
                <a:spcPts val="0"/>
              </a:spcAft>
              <a:buSzPts val="1300"/>
              <a:buNone/>
            </a:pPr>
            <a:r>
              <a:t/>
            </a:r>
            <a:endParaRPr/>
          </a:p>
        </p:txBody>
      </p:sp>
      <p:pic>
        <p:nvPicPr>
          <p:cNvPr id="210" name="Google Shape;210;p10"/>
          <p:cNvPicPr preferRelativeResize="0"/>
          <p:nvPr/>
        </p:nvPicPr>
        <p:blipFill>
          <a:blip r:embed="rId3">
            <a:alphaModFix/>
          </a:blip>
          <a:stretch>
            <a:fillRect/>
          </a:stretch>
        </p:blipFill>
        <p:spPr>
          <a:xfrm>
            <a:off x="3125025" y="2067128"/>
            <a:ext cx="5909552" cy="2981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Fraud Transactions by Age</a:t>
            </a:r>
            <a:endParaRPr/>
          </a:p>
        </p:txBody>
      </p:sp>
      <p:sp>
        <p:nvSpPr>
          <p:cNvPr id="216" name="Google Shape;216;p11"/>
          <p:cNvSpPr txBox="1"/>
          <p:nvPr>
            <p:ph idx="1" type="body"/>
          </p:nvPr>
        </p:nvSpPr>
        <p:spPr>
          <a:xfrm>
            <a:off x="786775" y="1567550"/>
            <a:ext cx="31893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sz="1800"/>
              <a:t>Ages with Highest frauds :</a:t>
            </a:r>
            <a:endParaRPr sz="1800"/>
          </a:p>
          <a:p>
            <a:pPr indent="-228600" lvl="0" marL="457200" rtl="0" algn="l">
              <a:lnSpc>
                <a:spcPct val="115000"/>
              </a:lnSpc>
              <a:spcBef>
                <a:spcPts val="0"/>
              </a:spcBef>
              <a:spcAft>
                <a:spcPts val="0"/>
              </a:spcAft>
              <a:buSzPts val="1300"/>
              <a:buNone/>
            </a:pPr>
            <a:r>
              <a:t/>
            </a:r>
            <a:endParaRPr sz="1200"/>
          </a:p>
          <a:p>
            <a:pPr indent="-330200" lvl="0" marL="457200" rtl="0" algn="l">
              <a:lnSpc>
                <a:spcPct val="115000"/>
              </a:lnSpc>
              <a:spcBef>
                <a:spcPts val="0"/>
              </a:spcBef>
              <a:spcAft>
                <a:spcPts val="0"/>
              </a:spcAft>
              <a:buSzPts val="1600"/>
              <a:buChar char="●"/>
            </a:pPr>
            <a:r>
              <a:rPr b="1" lang="en-US" sz="1600">
                <a:solidFill>
                  <a:srgbClr val="9FC5E8"/>
                </a:solidFill>
              </a:rPr>
              <a:t>From 50 to 60 years old</a:t>
            </a:r>
            <a:endParaRPr sz="1600"/>
          </a:p>
          <a:p>
            <a:pPr indent="-228600" lvl="0" marL="457200" rtl="0" algn="l">
              <a:lnSpc>
                <a:spcPct val="115000"/>
              </a:lnSpc>
              <a:spcBef>
                <a:spcPts val="0"/>
              </a:spcBef>
              <a:spcAft>
                <a:spcPts val="0"/>
              </a:spcAft>
              <a:buSzPts val="1300"/>
              <a:buNone/>
            </a:pPr>
            <a:r>
              <a:t/>
            </a:r>
            <a:endParaRPr/>
          </a:p>
        </p:txBody>
      </p:sp>
      <p:pic>
        <p:nvPicPr>
          <p:cNvPr id="217" name="Google Shape;217;p11"/>
          <p:cNvPicPr preferRelativeResize="0"/>
          <p:nvPr/>
        </p:nvPicPr>
        <p:blipFill>
          <a:blip r:embed="rId3">
            <a:alphaModFix/>
          </a:blip>
          <a:stretch>
            <a:fillRect/>
          </a:stretch>
        </p:blipFill>
        <p:spPr>
          <a:xfrm>
            <a:off x="4036000" y="1035063"/>
            <a:ext cx="5028950" cy="3976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3adecf68b8_0_1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Examples of successful fraud detection and prevention strategies</a:t>
            </a:r>
            <a:endParaRPr/>
          </a:p>
        </p:txBody>
      </p:sp>
      <p:grpSp>
        <p:nvGrpSpPr>
          <p:cNvPr id="223" name="Google Shape;223;g23adecf68b8_0_10"/>
          <p:cNvGrpSpPr/>
          <p:nvPr/>
        </p:nvGrpSpPr>
        <p:grpSpPr>
          <a:xfrm>
            <a:off x="522850" y="1932764"/>
            <a:ext cx="7641135" cy="731700"/>
            <a:chOff x="370450" y="1323164"/>
            <a:chExt cx="7641135" cy="731700"/>
          </a:xfrm>
        </p:grpSpPr>
        <p:sp>
          <p:nvSpPr>
            <p:cNvPr id="224" name="Google Shape;224;g23adecf68b8_0_10"/>
            <p:cNvSpPr txBox="1"/>
            <p:nvPr/>
          </p:nvSpPr>
          <p:spPr>
            <a:xfrm>
              <a:off x="370450" y="1373350"/>
              <a:ext cx="2344500" cy="62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000">
                  <a:solidFill>
                    <a:schemeClr val="lt1"/>
                  </a:solidFill>
                  <a:latin typeface="Roboto Medium"/>
                  <a:ea typeface="Roboto Medium"/>
                  <a:cs typeface="Roboto Medium"/>
                  <a:sym typeface="Roboto Medium"/>
                </a:rPr>
                <a:t>Two-Factor Authentication</a:t>
              </a:r>
              <a:r>
                <a:rPr lang="en-US" sz="2000">
                  <a:solidFill>
                    <a:schemeClr val="lt1"/>
                  </a:solidFill>
                  <a:latin typeface="Roboto Medium"/>
                  <a:ea typeface="Roboto Medium"/>
                  <a:cs typeface="Roboto Medium"/>
                  <a:sym typeface="Roboto Medium"/>
                </a:rPr>
                <a:t> </a:t>
              </a:r>
              <a:endParaRPr sz="2000">
                <a:solidFill>
                  <a:schemeClr val="lt1"/>
                </a:solidFill>
                <a:latin typeface="Roboto Medium"/>
                <a:ea typeface="Roboto Medium"/>
                <a:cs typeface="Roboto Medium"/>
                <a:sym typeface="Roboto Medium"/>
              </a:endParaRPr>
            </a:p>
          </p:txBody>
        </p:sp>
        <p:sp>
          <p:nvSpPr>
            <p:cNvPr id="225" name="Google Shape;225;g23adecf68b8_0_10"/>
            <p:cNvSpPr/>
            <p:nvPr/>
          </p:nvSpPr>
          <p:spPr>
            <a:xfrm>
              <a:off x="2789785" y="1323164"/>
              <a:ext cx="5221800" cy="731700"/>
            </a:xfrm>
            <a:prstGeom prst="rect">
              <a:avLst/>
            </a:prstGeom>
            <a:solidFill>
              <a:srgbClr val="155B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3adecf68b8_0_10"/>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FFFFFF"/>
                  </a:solidFill>
                  <a:latin typeface="Roboto"/>
                  <a:ea typeface="Roboto"/>
                  <a:cs typeface="Roboto"/>
                  <a:sym typeface="Roboto"/>
                </a:rPr>
                <a:t>Ad</a:t>
              </a:r>
              <a:r>
                <a:rPr lang="en-US">
                  <a:solidFill>
                    <a:schemeClr val="lt1"/>
                  </a:solidFill>
                  <a:latin typeface="Lato"/>
                  <a:ea typeface="Lato"/>
                  <a:cs typeface="Lato"/>
                  <a:sym typeface="Lato"/>
                </a:rPr>
                <a:t>ditional verification, such as a one-time code sent to the mobile device</a:t>
              </a:r>
              <a:endParaRPr>
                <a:solidFill>
                  <a:srgbClr val="FFFFFF"/>
                </a:solidFill>
                <a:latin typeface="Roboto"/>
                <a:ea typeface="Roboto"/>
                <a:cs typeface="Roboto"/>
                <a:sym typeface="Roboto"/>
              </a:endParaRPr>
            </a:p>
          </p:txBody>
        </p:sp>
      </p:grpSp>
      <p:grpSp>
        <p:nvGrpSpPr>
          <p:cNvPr id="227" name="Google Shape;227;g23adecf68b8_0_10"/>
          <p:cNvGrpSpPr/>
          <p:nvPr/>
        </p:nvGrpSpPr>
        <p:grpSpPr>
          <a:xfrm>
            <a:off x="522851" y="2817125"/>
            <a:ext cx="7279636" cy="731700"/>
            <a:chOff x="370451" y="2207525"/>
            <a:chExt cx="7279636" cy="731700"/>
          </a:xfrm>
        </p:grpSpPr>
        <p:sp>
          <p:nvSpPr>
            <p:cNvPr id="228" name="Google Shape;228;g23adecf68b8_0_10"/>
            <p:cNvSpPr txBox="1"/>
            <p:nvPr/>
          </p:nvSpPr>
          <p:spPr>
            <a:xfrm>
              <a:off x="370451" y="2257725"/>
              <a:ext cx="2344800" cy="629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000">
                  <a:solidFill>
                    <a:schemeClr val="lt1"/>
                  </a:solidFill>
                  <a:latin typeface="Roboto Medium"/>
                  <a:ea typeface="Roboto Medium"/>
                  <a:cs typeface="Roboto Medium"/>
                  <a:sym typeface="Roboto Medium"/>
                </a:rPr>
                <a:t>Machine Learning Algorithms</a:t>
              </a:r>
              <a:endParaRPr sz="2000">
                <a:solidFill>
                  <a:schemeClr val="lt1"/>
                </a:solidFill>
                <a:latin typeface="Roboto Medium"/>
                <a:ea typeface="Roboto Medium"/>
                <a:cs typeface="Roboto Medium"/>
                <a:sym typeface="Roboto Medium"/>
              </a:endParaRPr>
            </a:p>
          </p:txBody>
        </p:sp>
        <p:sp>
          <p:nvSpPr>
            <p:cNvPr id="229" name="Google Shape;229;g23adecf68b8_0_10"/>
            <p:cNvSpPr/>
            <p:nvPr/>
          </p:nvSpPr>
          <p:spPr>
            <a:xfrm>
              <a:off x="2789787" y="2207525"/>
              <a:ext cx="4860300" cy="731700"/>
            </a:xfrm>
            <a:prstGeom prst="rect">
              <a:avLst/>
            </a:prstGeom>
            <a:solidFill>
              <a:srgbClr val="1B786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3adecf68b8_0_10"/>
            <p:cNvSpPr txBox="1"/>
            <p:nvPr/>
          </p:nvSpPr>
          <p:spPr>
            <a:xfrm>
              <a:off x="2929124" y="2335052"/>
              <a:ext cx="4581600" cy="473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a:solidFill>
                    <a:schemeClr val="lt1"/>
                  </a:solidFill>
                  <a:latin typeface="Lato"/>
                  <a:ea typeface="Lato"/>
                  <a:cs typeface="Lato"/>
                  <a:sym typeface="Lato"/>
                </a:rPr>
                <a:t>A</a:t>
              </a:r>
              <a:r>
                <a:rPr lang="en-US">
                  <a:solidFill>
                    <a:schemeClr val="lt1"/>
                  </a:solidFill>
                  <a:latin typeface="Lato"/>
                  <a:ea typeface="Lato"/>
                  <a:cs typeface="Lato"/>
                  <a:sym typeface="Lato"/>
                </a:rPr>
                <a:t>nalyze large amounts of data in real-time and detect potential frauds.  Example: Visa, Mastercard</a:t>
              </a:r>
              <a:endParaRPr sz="1300">
                <a:solidFill>
                  <a:srgbClr val="FFFFFF"/>
                </a:solidFill>
                <a:latin typeface="Roboto"/>
                <a:ea typeface="Roboto"/>
                <a:cs typeface="Roboto"/>
                <a:sym typeface="Roboto"/>
              </a:endParaRPr>
            </a:p>
          </p:txBody>
        </p:sp>
      </p:grpSp>
      <p:grpSp>
        <p:nvGrpSpPr>
          <p:cNvPr id="231" name="Google Shape;231;g23adecf68b8_0_10"/>
          <p:cNvGrpSpPr/>
          <p:nvPr/>
        </p:nvGrpSpPr>
        <p:grpSpPr>
          <a:xfrm>
            <a:off x="522850" y="3698225"/>
            <a:ext cx="6916937" cy="731700"/>
            <a:chOff x="370450" y="3088625"/>
            <a:chExt cx="6916937" cy="731700"/>
          </a:xfrm>
        </p:grpSpPr>
        <p:sp>
          <p:nvSpPr>
            <p:cNvPr id="232" name="Google Shape;232;g23adecf68b8_0_10"/>
            <p:cNvSpPr txBox="1"/>
            <p:nvPr/>
          </p:nvSpPr>
          <p:spPr>
            <a:xfrm>
              <a:off x="370450" y="3138825"/>
              <a:ext cx="2344800" cy="629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2000">
                  <a:solidFill>
                    <a:schemeClr val="lt1"/>
                  </a:solidFill>
                  <a:latin typeface="Roboto Medium"/>
                  <a:ea typeface="Roboto Medium"/>
                  <a:cs typeface="Roboto Medium"/>
                  <a:sym typeface="Roboto Medium"/>
                </a:rPr>
                <a:t>Fraud Monitoring Services</a:t>
              </a:r>
              <a:endParaRPr sz="4400">
                <a:solidFill>
                  <a:srgbClr val="1D7E74"/>
                </a:solidFill>
                <a:latin typeface="Roboto Medium"/>
                <a:ea typeface="Roboto Medium"/>
                <a:cs typeface="Roboto Medium"/>
                <a:sym typeface="Roboto Medium"/>
              </a:endParaRPr>
            </a:p>
          </p:txBody>
        </p:sp>
        <p:sp>
          <p:nvSpPr>
            <p:cNvPr id="233" name="Google Shape;233;g23adecf68b8_0_10"/>
            <p:cNvSpPr/>
            <p:nvPr/>
          </p:nvSpPr>
          <p:spPr>
            <a:xfrm>
              <a:off x="2789787" y="3088625"/>
              <a:ext cx="4497600" cy="731700"/>
            </a:xfrm>
            <a:prstGeom prst="rect">
              <a:avLst/>
            </a:prstGeom>
            <a:solidFill>
              <a:srgbClr val="1D7E7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3adecf68b8_0_10"/>
            <p:cNvSpPr txBox="1"/>
            <p:nvPr/>
          </p:nvSpPr>
          <p:spPr>
            <a:xfrm>
              <a:off x="2914401" y="3295175"/>
              <a:ext cx="42045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a:solidFill>
                    <a:schemeClr val="lt1"/>
                  </a:solidFill>
                  <a:latin typeface="Lato"/>
                  <a:ea typeface="Lato"/>
                  <a:cs typeface="Lato"/>
                  <a:sym typeface="Lato"/>
                </a:rPr>
                <a:t>A</a:t>
              </a:r>
              <a:r>
                <a:rPr lang="en-US">
                  <a:solidFill>
                    <a:schemeClr val="lt1"/>
                  </a:solidFill>
                  <a:latin typeface="Lato"/>
                  <a:ea typeface="Lato"/>
                  <a:cs typeface="Lato"/>
                  <a:sym typeface="Lato"/>
                </a:rPr>
                <a:t>lert customers to potential fraud on their credit cards. Example: Experian and TransUnion </a:t>
              </a:r>
              <a:endParaRPr sz="1300">
                <a:solidFill>
                  <a:srgbClr val="FFFFFF"/>
                </a:solidFill>
                <a:latin typeface="Roboto"/>
                <a:ea typeface="Roboto"/>
                <a:cs typeface="Roboto"/>
                <a:sym typeface="Roboto"/>
              </a:endParaRPr>
            </a:p>
          </p:txBody>
        </p:sp>
      </p:grpSp>
      <p:cxnSp>
        <p:nvCxnSpPr>
          <p:cNvPr id="235" name="Google Shape;235;g23adecf68b8_0_10"/>
          <p:cNvCxnSpPr/>
          <p:nvPr/>
        </p:nvCxnSpPr>
        <p:spPr>
          <a:xfrm rot="10800000">
            <a:off x="462125" y="2748075"/>
            <a:ext cx="7684800" cy="0"/>
          </a:xfrm>
          <a:prstGeom prst="straightConnector1">
            <a:avLst/>
          </a:prstGeom>
          <a:noFill/>
          <a:ln cap="flat" cmpd="sng" w="28575">
            <a:solidFill>
              <a:schemeClr val="dk2"/>
            </a:solidFill>
            <a:prstDash val="solid"/>
            <a:round/>
            <a:headEnd len="med" w="med" type="none"/>
            <a:tailEnd len="med" w="med" type="none"/>
          </a:ln>
        </p:spPr>
      </p:cxnSp>
      <p:cxnSp>
        <p:nvCxnSpPr>
          <p:cNvPr id="236" name="Google Shape;236;g23adecf68b8_0_10"/>
          <p:cNvCxnSpPr/>
          <p:nvPr/>
        </p:nvCxnSpPr>
        <p:spPr>
          <a:xfrm rot="10800000">
            <a:off x="462125" y="3605725"/>
            <a:ext cx="7320000" cy="0"/>
          </a:xfrm>
          <a:prstGeom prst="straightConnector1">
            <a:avLst/>
          </a:prstGeom>
          <a:noFill/>
          <a:ln cap="flat" cmpd="sng" w="28575">
            <a:solidFill>
              <a:schemeClr val="dk2"/>
            </a:solidFill>
            <a:prstDash val="solid"/>
            <a:round/>
            <a:headEnd len="med" w="med" type="none"/>
            <a:tailEnd len="med" w="med" type="none"/>
          </a:ln>
        </p:spPr>
      </p:cxnSp>
      <p:cxnSp>
        <p:nvCxnSpPr>
          <p:cNvPr id="237" name="Google Shape;237;g23adecf68b8_0_10"/>
          <p:cNvCxnSpPr/>
          <p:nvPr/>
        </p:nvCxnSpPr>
        <p:spPr>
          <a:xfrm rot="10800000">
            <a:off x="462000" y="4499850"/>
            <a:ext cx="6967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3adecf68b8_0_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Takeaways</a:t>
            </a:r>
            <a:endParaRPr/>
          </a:p>
        </p:txBody>
      </p:sp>
      <p:sp>
        <p:nvSpPr>
          <p:cNvPr id="243" name="Google Shape;243;g23adecf68b8_0_5"/>
          <p:cNvSpPr txBox="1"/>
          <p:nvPr>
            <p:ph idx="1" type="body"/>
          </p:nvPr>
        </p:nvSpPr>
        <p:spPr>
          <a:xfrm>
            <a:off x="1297500" y="1307850"/>
            <a:ext cx="7038900" cy="3410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US" sz="1600">
                <a:solidFill>
                  <a:schemeClr val="lt2"/>
                </a:solidFill>
              </a:rPr>
              <a:t>Internet shopping</a:t>
            </a:r>
            <a:r>
              <a:rPr b="1" lang="en-US" sz="1600">
                <a:solidFill>
                  <a:srgbClr val="FF9900"/>
                </a:solidFill>
              </a:rPr>
              <a:t> </a:t>
            </a:r>
            <a:r>
              <a:rPr lang="en-US" sz="1600"/>
              <a:t>and </a:t>
            </a:r>
            <a:r>
              <a:rPr b="1" lang="en-US" sz="1600">
                <a:solidFill>
                  <a:schemeClr val="lt2"/>
                </a:solidFill>
              </a:rPr>
              <a:t>grocery </a:t>
            </a:r>
            <a:r>
              <a:rPr b="1" lang="en-US" sz="1600">
                <a:solidFill>
                  <a:schemeClr val="lt2"/>
                </a:solidFill>
              </a:rPr>
              <a:t>shopping</a:t>
            </a:r>
            <a:r>
              <a:rPr lang="en-US" sz="1600"/>
              <a:t> are the most vulnerable transaction types.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Most of the fraud transactions occur either</a:t>
            </a:r>
            <a:r>
              <a:rPr b="1" lang="en-US" sz="1600">
                <a:solidFill>
                  <a:schemeClr val="lt2"/>
                </a:solidFill>
              </a:rPr>
              <a:t> late at night</a:t>
            </a:r>
            <a:r>
              <a:rPr lang="en-US" sz="1600">
                <a:solidFill>
                  <a:srgbClr val="FF9900"/>
                </a:solidFill>
              </a:rPr>
              <a:t> </a:t>
            </a:r>
            <a:r>
              <a:rPr lang="en-US" sz="1600"/>
              <a:t>or </a:t>
            </a:r>
            <a:r>
              <a:rPr b="1" lang="en-US" sz="1600">
                <a:solidFill>
                  <a:schemeClr val="lt2"/>
                </a:solidFill>
              </a:rPr>
              <a:t>early in the morning. </a:t>
            </a:r>
            <a:endParaRPr b="1" sz="1600">
              <a:solidFill>
                <a:schemeClr val="lt2"/>
              </a:solidFill>
            </a:endParaRPr>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People at ages </a:t>
            </a:r>
            <a:r>
              <a:rPr b="1" lang="en-US" sz="1600">
                <a:solidFill>
                  <a:schemeClr val="lt2"/>
                </a:solidFill>
              </a:rPr>
              <a:t>between 50 and 60 years old</a:t>
            </a:r>
            <a:r>
              <a:rPr lang="en-US" sz="1600"/>
              <a:t> are at higher risk.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Different </a:t>
            </a:r>
            <a:r>
              <a:rPr lang="en-US" sz="1600"/>
              <a:t>methods can be used to effectively detect and prevent credit card fraud and protect customers and financial institutions from the negative impacts of fraud.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3adecf68b8_0_48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9" name="Google Shape;249;g23adecf68b8_0_48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cxnSp>
        <p:nvCxnSpPr>
          <p:cNvPr id="250" name="Google Shape;250;g23adecf68b8_0_485"/>
          <p:cNvCxnSpPr>
            <a:stCxn id="249" idx="1"/>
            <a:endCxn id="249" idx="3"/>
          </p:cNvCxnSpPr>
          <p:nvPr/>
        </p:nvCxnSpPr>
        <p:spPr>
          <a:xfrm>
            <a:off x="1297500" y="3023150"/>
            <a:ext cx="70389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g23adecf68b8_0_485"/>
          <p:cNvCxnSpPr/>
          <p:nvPr/>
        </p:nvCxnSpPr>
        <p:spPr>
          <a:xfrm>
            <a:off x="1297500" y="3199850"/>
            <a:ext cx="7038900" cy="0"/>
          </a:xfrm>
          <a:prstGeom prst="straightConnector1">
            <a:avLst/>
          </a:prstGeom>
          <a:noFill/>
          <a:ln cap="flat" cmpd="sng" w="38100">
            <a:solidFill>
              <a:schemeClr val="dk2"/>
            </a:solidFill>
            <a:prstDash val="solid"/>
            <a:round/>
            <a:headEnd len="med" w="med" type="none"/>
            <a:tailEnd len="med" w="med" type="none"/>
          </a:ln>
        </p:spPr>
      </p:cxnSp>
      <p:sp>
        <p:nvSpPr>
          <p:cNvPr id="252" name="Google Shape;252;g23adecf68b8_0_485"/>
          <p:cNvSpPr txBox="1"/>
          <p:nvPr/>
        </p:nvSpPr>
        <p:spPr>
          <a:xfrm>
            <a:off x="3064200" y="2127900"/>
            <a:ext cx="366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lt2"/>
                </a:solidFill>
                <a:latin typeface="Lato"/>
                <a:ea typeface="Lato"/>
                <a:cs typeface="Lato"/>
                <a:sym typeface="Lato"/>
              </a:rPr>
              <a:t>THANK YOU!</a:t>
            </a:r>
            <a:endParaRPr b="1" sz="3900">
              <a:solidFill>
                <a:schemeClr val="l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What are some of the factors that label a transaction as fraud?</a:t>
            </a:r>
            <a:endParaRPr/>
          </a:p>
        </p:txBody>
      </p:sp>
      <p:sp>
        <p:nvSpPr>
          <p:cNvPr id="141" name="Google Shape;141;p2"/>
          <p:cNvSpPr txBox="1"/>
          <p:nvPr>
            <p:ph idx="1" type="body"/>
          </p:nvPr>
        </p:nvSpPr>
        <p:spPr>
          <a:xfrm>
            <a:off x="1175925" y="1567550"/>
            <a:ext cx="3031200" cy="2911200"/>
          </a:xfrm>
          <a:prstGeom prst="rect">
            <a:avLst/>
          </a:prstGeom>
          <a:noFill/>
          <a:ln>
            <a:noFill/>
          </a:ln>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US" sz="1600"/>
              <a:t>Unusual large transactions</a:t>
            </a:r>
            <a:endParaRPr sz="1600"/>
          </a:p>
          <a:p>
            <a:pPr indent="-330200" lvl="0" marL="457200" rtl="0" algn="l">
              <a:lnSpc>
                <a:spcPct val="200000"/>
              </a:lnSpc>
              <a:spcBef>
                <a:spcPts val="0"/>
              </a:spcBef>
              <a:spcAft>
                <a:spcPts val="0"/>
              </a:spcAft>
              <a:buSzPts val="1600"/>
              <a:buChar char="●"/>
            </a:pPr>
            <a:r>
              <a:rPr lang="en-US" sz="1600"/>
              <a:t>Geographic inconsistency</a:t>
            </a:r>
            <a:endParaRPr sz="1600"/>
          </a:p>
          <a:p>
            <a:pPr indent="-330200" lvl="0" marL="457200" rtl="0" algn="l">
              <a:lnSpc>
                <a:spcPct val="200000"/>
              </a:lnSpc>
              <a:spcBef>
                <a:spcPts val="0"/>
              </a:spcBef>
              <a:spcAft>
                <a:spcPts val="0"/>
              </a:spcAft>
              <a:buSzPts val="1600"/>
              <a:buChar char="●"/>
            </a:pPr>
            <a:r>
              <a:rPr lang="en-US" sz="1600"/>
              <a:t>High-risk merchants</a:t>
            </a:r>
            <a:endParaRPr sz="1600"/>
          </a:p>
          <a:p>
            <a:pPr indent="-330200" lvl="0" marL="457200" rtl="0" algn="l">
              <a:lnSpc>
                <a:spcPct val="200000"/>
              </a:lnSpc>
              <a:spcBef>
                <a:spcPts val="0"/>
              </a:spcBef>
              <a:spcAft>
                <a:spcPts val="0"/>
              </a:spcAft>
              <a:buSzPts val="1600"/>
              <a:buChar char="●"/>
            </a:pPr>
            <a:r>
              <a:rPr lang="en-US" sz="1600"/>
              <a:t>Rapid or unusual spending</a:t>
            </a:r>
            <a:endParaRPr sz="1600"/>
          </a:p>
        </p:txBody>
      </p:sp>
      <p:pic>
        <p:nvPicPr>
          <p:cNvPr id="142" name="Google Shape;142;p2"/>
          <p:cNvPicPr preferRelativeResize="0"/>
          <p:nvPr/>
        </p:nvPicPr>
        <p:blipFill rotWithShape="1">
          <a:blip r:embed="rId3">
            <a:alphaModFix/>
          </a:blip>
          <a:srcRect b="0" l="0" r="0" t="0"/>
          <a:stretch/>
        </p:blipFill>
        <p:spPr>
          <a:xfrm>
            <a:off x="4328700" y="1567550"/>
            <a:ext cx="4510501" cy="25359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Why is it important to detect and prevent fraud in credit card transactions?</a:t>
            </a:r>
            <a:endParaRPr/>
          </a:p>
        </p:txBody>
      </p:sp>
      <p:sp>
        <p:nvSpPr>
          <p:cNvPr id="148" name="Google Shape;148;p3"/>
          <p:cNvSpPr txBox="1"/>
          <p:nvPr>
            <p:ph idx="1" type="body"/>
          </p:nvPr>
        </p:nvSpPr>
        <p:spPr>
          <a:xfrm>
            <a:off x="987013" y="1772350"/>
            <a:ext cx="2010300" cy="4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b="1" lang="en-US" sz="1400"/>
              <a:t>Protecting Customers</a:t>
            </a:r>
            <a:endParaRPr b="1" sz="1400"/>
          </a:p>
        </p:txBody>
      </p:sp>
      <p:pic>
        <p:nvPicPr>
          <p:cNvPr id="149" name="Google Shape;149;p3"/>
          <p:cNvPicPr preferRelativeResize="0"/>
          <p:nvPr/>
        </p:nvPicPr>
        <p:blipFill rotWithShape="1">
          <a:blip r:embed="rId3">
            <a:alphaModFix/>
          </a:blip>
          <a:srcRect b="8457" l="26862" r="19867" t="0"/>
          <a:stretch/>
        </p:blipFill>
        <p:spPr>
          <a:xfrm>
            <a:off x="883625" y="2298650"/>
            <a:ext cx="2217075" cy="2143125"/>
          </a:xfrm>
          <a:prstGeom prst="rect">
            <a:avLst/>
          </a:prstGeom>
          <a:noFill/>
          <a:ln>
            <a:noFill/>
          </a:ln>
        </p:spPr>
      </p:pic>
      <p:pic>
        <p:nvPicPr>
          <p:cNvPr id="150" name="Google Shape;150;p3"/>
          <p:cNvPicPr preferRelativeResize="0"/>
          <p:nvPr/>
        </p:nvPicPr>
        <p:blipFill rotWithShape="1">
          <a:blip r:embed="rId4">
            <a:alphaModFix/>
          </a:blip>
          <a:srcRect b="0" l="0" r="0" t="0"/>
          <a:stretch/>
        </p:blipFill>
        <p:spPr>
          <a:xfrm>
            <a:off x="3575425" y="2298650"/>
            <a:ext cx="2143125" cy="2143125"/>
          </a:xfrm>
          <a:prstGeom prst="rect">
            <a:avLst/>
          </a:prstGeom>
          <a:noFill/>
          <a:ln>
            <a:noFill/>
          </a:ln>
        </p:spPr>
      </p:pic>
      <p:pic>
        <p:nvPicPr>
          <p:cNvPr id="151" name="Google Shape;151;p3"/>
          <p:cNvPicPr preferRelativeResize="0"/>
          <p:nvPr/>
        </p:nvPicPr>
        <p:blipFill rotWithShape="1">
          <a:blip r:embed="rId5">
            <a:alphaModFix/>
          </a:blip>
          <a:srcRect b="7139" l="0" r="0" t="0"/>
          <a:stretch/>
        </p:blipFill>
        <p:spPr>
          <a:xfrm>
            <a:off x="6193275" y="2298649"/>
            <a:ext cx="2143125" cy="2143125"/>
          </a:xfrm>
          <a:prstGeom prst="rect">
            <a:avLst/>
          </a:prstGeom>
          <a:noFill/>
          <a:ln>
            <a:noFill/>
          </a:ln>
        </p:spPr>
      </p:pic>
      <p:sp>
        <p:nvSpPr>
          <p:cNvPr id="152" name="Google Shape;152;p3"/>
          <p:cNvSpPr txBox="1"/>
          <p:nvPr>
            <p:ph idx="1" type="body"/>
          </p:nvPr>
        </p:nvSpPr>
        <p:spPr>
          <a:xfrm>
            <a:off x="3413253" y="1772350"/>
            <a:ext cx="2551500" cy="4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US" sz="1400"/>
              <a:t>Preserving Financial Stability</a:t>
            </a:r>
            <a:endParaRPr b="1"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b="1" sz="1400"/>
          </a:p>
        </p:txBody>
      </p:sp>
      <p:sp>
        <p:nvSpPr>
          <p:cNvPr id="153" name="Google Shape;153;p3"/>
          <p:cNvSpPr txBox="1"/>
          <p:nvPr>
            <p:ph idx="1" type="body"/>
          </p:nvPr>
        </p:nvSpPr>
        <p:spPr>
          <a:xfrm>
            <a:off x="6259688" y="1772338"/>
            <a:ext cx="2010300" cy="42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300"/>
              <a:buNone/>
            </a:pPr>
            <a:r>
              <a:rPr b="1" lang="en-US" sz="1400"/>
              <a:t>Maintaining Trust</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Dataset Description</a:t>
            </a:r>
            <a:endParaRPr/>
          </a:p>
        </p:txBody>
      </p:sp>
      <p:pic>
        <p:nvPicPr>
          <p:cNvPr id="159" name="Google Shape;159;p4"/>
          <p:cNvPicPr preferRelativeResize="0"/>
          <p:nvPr/>
        </p:nvPicPr>
        <p:blipFill rotWithShape="1">
          <a:blip r:embed="rId3">
            <a:alphaModFix/>
          </a:blip>
          <a:srcRect b="0" l="0" r="0" t="0"/>
          <a:stretch/>
        </p:blipFill>
        <p:spPr>
          <a:xfrm>
            <a:off x="2125100" y="1307850"/>
            <a:ext cx="6571851" cy="3618501"/>
          </a:xfrm>
          <a:prstGeom prst="rect">
            <a:avLst/>
          </a:prstGeom>
          <a:noFill/>
          <a:ln>
            <a:noFill/>
          </a:ln>
        </p:spPr>
      </p:pic>
      <p:sp>
        <p:nvSpPr>
          <p:cNvPr id="160" name="Google Shape;160;p4"/>
          <p:cNvSpPr txBox="1"/>
          <p:nvPr/>
        </p:nvSpPr>
        <p:spPr>
          <a:xfrm>
            <a:off x="121600" y="3016150"/>
            <a:ext cx="1760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9900"/>
                </a:solidFill>
                <a:latin typeface="Lato"/>
                <a:ea typeface="Lato"/>
                <a:cs typeface="Lato"/>
                <a:sym typeface="Lato"/>
              </a:rPr>
              <a:t>1,296,675 Rows</a:t>
            </a:r>
            <a:endParaRPr b="1" i="0" sz="1600" u="none" cap="none" strike="noStrike">
              <a:solidFill>
                <a:srgbClr val="FF9900"/>
              </a:solidFill>
              <a:latin typeface="Lato"/>
              <a:ea typeface="Lato"/>
              <a:cs typeface="Lato"/>
              <a:sym typeface="Lato"/>
            </a:endParaRPr>
          </a:p>
        </p:txBody>
      </p:sp>
      <p:sp>
        <p:nvSpPr>
          <p:cNvPr id="161" name="Google Shape;161;p4"/>
          <p:cNvSpPr txBox="1"/>
          <p:nvPr/>
        </p:nvSpPr>
        <p:spPr>
          <a:xfrm>
            <a:off x="4712250" y="635250"/>
            <a:ext cx="1760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9900"/>
                </a:solidFill>
                <a:latin typeface="Lato"/>
                <a:ea typeface="Lato"/>
                <a:cs typeface="Lato"/>
                <a:sym typeface="Lato"/>
              </a:rPr>
              <a:t>23 Columns</a:t>
            </a:r>
            <a:endParaRPr b="1" i="0" sz="1600" u="none" cap="none" strike="noStrike">
              <a:solidFill>
                <a:srgbClr val="FF9900"/>
              </a:solidFill>
              <a:latin typeface="Lato"/>
              <a:ea typeface="Lato"/>
              <a:cs typeface="Lato"/>
              <a:sym typeface="Lato"/>
            </a:endParaRPr>
          </a:p>
        </p:txBody>
      </p:sp>
      <p:sp>
        <p:nvSpPr>
          <p:cNvPr id="162" name="Google Shape;162;p4"/>
          <p:cNvSpPr/>
          <p:nvPr/>
        </p:nvSpPr>
        <p:spPr>
          <a:xfrm>
            <a:off x="1811775" y="1665850"/>
            <a:ext cx="182400" cy="32604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sp>
        <p:nvSpPr>
          <p:cNvPr id="163" name="Google Shape;163;p4"/>
          <p:cNvSpPr/>
          <p:nvPr/>
        </p:nvSpPr>
        <p:spPr>
          <a:xfrm rot="5400000">
            <a:off x="5313675" y="-2107350"/>
            <a:ext cx="182400" cy="6529800"/>
          </a:xfrm>
          <a:prstGeom prst="leftBrace">
            <a:avLst>
              <a:gd fmla="val 50000" name="adj1"/>
              <a:gd fmla="val 49716"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Fraud Transactions</a:t>
            </a:r>
            <a:endParaRPr/>
          </a:p>
        </p:txBody>
      </p:sp>
      <p:pic>
        <p:nvPicPr>
          <p:cNvPr id="169" name="Google Shape;169;p5"/>
          <p:cNvPicPr preferRelativeResize="0"/>
          <p:nvPr/>
        </p:nvPicPr>
        <p:blipFill rotWithShape="1">
          <a:blip r:embed="rId3">
            <a:alphaModFix/>
          </a:blip>
          <a:srcRect b="0" l="0" r="0" t="0"/>
          <a:stretch/>
        </p:blipFill>
        <p:spPr>
          <a:xfrm>
            <a:off x="4681427" y="724500"/>
            <a:ext cx="4208399" cy="4270876"/>
          </a:xfrm>
          <a:prstGeom prst="rect">
            <a:avLst/>
          </a:prstGeom>
          <a:noFill/>
          <a:ln>
            <a:noFill/>
          </a:ln>
        </p:spPr>
      </p:pic>
      <p:sp>
        <p:nvSpPr>
          <p:cNvPr id="170" name="Google Shape;170;p5"/>
          <p:cNvSpPr/>
          <p:nvPr/>
        </p:nvSpPr>
        <p:spPr>
          <a:xfrm>
            <a:off x="8232025" y="724575"/>
            <a:ext cx="657900" cy="4270800"/>
          </a:xfrm>
          <a:prstGeom prst="rect">
            <a:avLst/>
          </a:prstGeom>
          <a:solidFill>
            <a:schemeClr val="lt2">
              <a:alpha val="48627"/>
            </a:scheme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txBox="1"/>
          <p:nvPr>
            <p:ph idx="1" type="body"/>
          </p:nvPr>
        </p:nvSpPr>
        <p:spPr>
          <a:xfrm>
            <a:off x="1167390" y="1404338"/>
            <a:ext cx="3166717"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US" sz="1800"/>
              <a:t>Number of total transactions= </a:t>
            </a:r>
            <a:r>
              <a:rPr b="1" lang="en-US" sz="1800">
                <a:solidFill>
                  <a:srgbClr val="BBD5FF"/>
                </a:solidFill>
              </a:rPr>
              <a:t>1,296,675</a:t>
            </a:r>
            <a:endParaRPr/>
          </a:p>
          <a:p>
            <a:pPr indent="0" lvl="0" marL="0" rtl="0" algn="l">
              <a:lnSpc>
                <a:spcPct val="115000"/>
              </a:lnSpc>
              <a:spcBef>
                <a:spcPts val="0"/>
              </a:spcBef>
              <a:spcAft>
                <a:spcPts val="0"/>
              </a:spcAft>
              <a:buSzPts val="1300"/>
              <a:buNone/>
            </a:pPr>
            <a:r>
              <a:t/>
            </a:r>
            <a:endParaRPr b="1" sz="1800">
              <a:solidFill>
                <a:srgbClr val="BBD5FF"/>
              </a:solidFill>
            </a:endParaRPr>
          </a:p>
          <a:p>
            <a:pPr indent="0" lvl="0" marL="0" rtl="0" algn="l">
              <a:lnSpc>
                <a:spcPct val="115000"/>
              </a:lnSpc>
              <a:spcBef>
                <a:spcPts val="0"/>
              </a:spcBef>
              <a:spcAft>
                <a:spcPts val="0"/>
              </a:spcAft>
              <a:buSzPts val="1300"/>
              <a:buNone/>
            </a:pPr>
            <a:r>
              <a:rPr b="1" lang="en-US" sz="1800">
                <a:solidFill>
                  <a:schemeClr val="lt1"/>
                </a:solidFill>
              </a:rPr>
              <a:t>Number of fraud transactions=  </a:t>
            </a:r>
            <a:r>
              <a:rPr b="1" lang="en-US" sz="1800">
                <a:solidFill>
                  <a:srgbClr val="FF0000"/>
                </a:solidFill>
              </a:rPr>
              <a:t>7,506</a:t>
            </a:r>
            <a:endParaRPr/>
          </a:p>
          <a:p>
            <a:pPr indent="0" lvl="0" marL="0" rtl="0" algn="l">
              <a:lnSpc>
                <a:spcPct val="115000"/>
              </a:lnSpc>
              <a:spcBef>
                <a:spcPts val="0"/>
              </a:spcBef>
              <a:spcAft>
                <a:spcPts val="0"/>
              </a:spcAft>
              <a:buSzPts val="1300"/>
              <a:buNone/>
            </a:pPr>
            <a:r>
              <a:t/>
            </a:r>
            <a:endParaRPr b="1" sz="1800">
              <a:solidFill>
                <a:srgbClr val="FF0000"/>
              </a:solidFill>
            </a:endParaRPr>
          </a:p>
          <a:p>
            <a:pPr indent="0" lvl="0" marL="0" rtl="0" algn="l">
              <a:lnSpc>
                <a:spcPct val="115000"/>
              </a:lnSpc>
              <a:spcBef>
                <a:spcPts val="0"/>
              </a:spcBef>
              <a:spcAft>
                <a:spcPts val="0"/>
              </a:spcAft>
              <a:buSzPts val="1300"/>
              <a:buNone/>
            </a:pPr>
            <a:r>
              <a:rPr b="1" lang="en-US" sz="1800">
                <a:solidFill>
                  <a:schemeClr val="lt1"/>
                </a:solidFill>
              </a:rPr>
              <a:t>Fraud Percentage= </a:t>
            </a:r>
            <a:r>
              <a:rPr b="1" lang="en-US" sz="1800">
                <a:solidFill>
                  <a:srgbClr val="FF0000"/>
                </a:solidFill>
              </a:rPr>
              <a:t>0.58%</a:t>
            </a:r>
            <a:endParaRPr b="1" sz="18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Top 3 Fraud Transaction Categories</a:t>
            </a:r>
            <a:endParaRPr/>
          </a:p>
        </p:txBody>
      </p:sp>
      <p:sp>
        <p:nvSpPr>
          <p:cNvPr id="177" name="Google Shape;177;p6"/>
          <p:cNvSpPr txBox="1"/>
          <p:nvPr>
            <p:ph idx="1" type="body"/>
          </p:nvPr>
        </p:nvSpPr>
        <p:spPr>
          <a:xfrm>
            <a:off x="1033575" y="1307850"/>
            <a:ext cx="31614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b="1" lang="en-US" sz="1800">
                <a:solidFill>
                  <a:srgbClr val="9FC5E8"/>
                </a:solidFill>
              </a:rPr>
              <a:t>1- Shopping_net</a:t>
            </a:r>
            <a:endParaRPr b="1" sz="1800">
              <a:solidFill>
                <a:srgbClr val="9FC5E8"/>
              </a:solidFill>
            </a:endParaRPr>
          </a:p>
          <a:p>
            <a:pPr indent="0" lvl="0" marL="0" rtl="0" algn="l">
              <a:lnSpc>
                <a:spcPct val="115000"/>
              </a:lnSpc>
              <a:spcBef>
                <a:spcPts val="1200"/>
              </a:spcBef>
              <a:spcAft>
                <a:spcPts val="0"/>
              </a:spcAft>
              <a:buSzPts val="1300"/>
              <a:buNone/>
            </a:pPr>
            <a:r>
              <a:rPr b="1" lang="en-US" sz="1800">
                <a:solidFill>
                  <a:srgbClr val="9FC5E8"/>
                </a:solidFill>
              </a:rPr>
              <a:t>2- misc_net </a:t>
            </a:r>
            <a:endParaRPr b="1" sz="1800">
              <a:solidFill>
                <a:srgbClr val="9FC5E8"/>
              </a:solidFill>
            </a:endParaRPr>
          </a:p>
          <a:p>
            <a:pPr indent="0" lvl="0" marL="0" rtl="0" algn="l">
              <a:lnSpc>
                <a:spcPct val="115000"/>
              </a:lnSpc>
              <a:spcBef>
                <a:spcPts val="1200"/>
              </a:spcBef>
              <a:spcAft>
                <a:spcPts val="0"/>
              </a:spcAft>
              <a:buSzPts val="1300"/>
              <a:buNone/>
            </a:pPr>
            <a:r>
              <a:rPr b="1" lang="en-US" sz="1800">
                <a:solidFill>
                  <a:srgbClr val="9FC5E8"/>
                </a:solidFill>
              </a:rPr>
              <a:t>3- grocery_pos </a:t>
            </a:r>
            <a:endParaRPr b="1" sz="1800">
              <a:solidFill>
                <a:srgbClr val="9FC5E8"/>
              </a:solidFill>
            </a:endParaRPr>
          </a:p>
          <a:p>
            <a:pPr indent="0" lvl="0" marL="0" rtl="0" algn="l">
              <a:lnSpc>
                <a:spcPct val="115000"/>
              </a:lnSpc>
              <a:spcBef>
                <a:spcPts val="1200"/>
              </a:spcBef>
              <a:spcAft>
                <a:spcPts val="1200"/>
              </a:spcAft>
              <a:buSzPts val="1300"/>
              <a:buNone/>
            </a:pPr>
            <a:r>
              <a:t/>
            </a:r>
            <a:endParaRPr/>
          </a:p>
        </p:txBody>
      </p:sp>
      <p:pic>
        <p:nvPicPr>
          <p:cNvPr id="178" name="Google Shape;178;p6"/>
          <p:cNvPicPr preferRelativeResize="0"/>
          <p:nvPr/>
        </p:nvPicPr>
        <p:blipFill rotWithShape="1">
          <a:blip r:embed="rId3">
            <a:alphaModFix/>
          </a:blip>
          <a:srcRect b="0" l="0" r="0" t="0"/>
          <a:stretch/>
        </p:blipFill>
        <p:spPr>
          <a:xfrm>
            <a:off x="4329877" y="978138"/>
            <a:ext cx="4716875" cy="4090024"/>
          </a:xfrm>
          <a:prstGeom prst="rect">
            <a:avLst/>
          </a:prstGeom>
          <a:noFill/>
          <a:ln>
            <a:noFill/>
          </a:ln>
        </p:spPr>
      </p:pic>
      <p:sp>
        <p:nvSpPr>
          <p:cNvPr id="179" name="Google Shape;179;p6"/>
          <p:cNvSpPr/>
          <p:nvPr/>
        </p:nvSpPr>
        <p:spPr>
          <a:xfrm>
            <a:off x="8061337" y="4037042"/>
            <a:ext cx="275063" cy="9141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6"/>
          <p:cNvSpPr/>
          <p:nvPr/>
        </p:nvSpPr>
        <p:spPr>
          <a:xfrm>
            <a:off x="7213453" y="4037042"/>
            <a:ext cx="275063" cy="9141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6"/>
          <p:cNvSpPr/>
          <p:nvPr/>
        </p:nvSpPr>
        <p:spPr>
          <a:xfrm>
            <a:off x="6087571" y="4037042"/>
            <a:ext cx="275063" cy="9141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Fraud Transaction Amounts</a:t>
            </a:r>
            <a:endParaRPr/>
          </a:p>
        </p:txBody>
      </p:sp>
      <p:sp>
        <p:nvSpPr>
          <p:cNvPr id="187" name="Google Shape;187;p7"/>
          <p:cNvSpPr txBox="1"/>
          <p:nvPr>
            <p:ph idx="1" type="body"/>
          </p:nvPr>
        </p:nvSpPr>
        <p:spPr>
          <a:xfrm>
            <a:off x="531450" y="2814925"/>
            <a:ext cx="3048000" cy="102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US" sz="1700"/>
              <a:t>$100 &lt; Fraud &lt; $1,000</a:t>
            </a:r>
            <a:endParaRPr sz="1700"/>
          </a:p>
          <a:p>
            <a:pPr indent="0" lvl="0" marL="0" rtl="0" algn="l">
              <a:lnSpc>
                <a:spcPct val="115000"/>
              </a:lnSpc>
              <a:spcBef>
                <a:spcPts val="1200"/>
              </a:spcBef>
              <a:spcAft>
                <a:spcPts val="1200"/>
              </a:spcAft>
              <a:buSzPts val="1300"/>
              <a:buNone/>
            </a:pPr>
            <a:r>
              <a:rPr lang="en-US" sz="1700"/>
              <a:t>$10 &lt; Valid &lt; $100 </a:t>
            </a:r>
            <a:endParaRPr sz="1700"/>
          </a:p>
        </p:txBody>
      </p:sp>
      <p:graphicFrame>
        <p:nvGraphicFramePr>
          <p:cNvPr id="188" name="Google Shape;188;p7"/>
          <p:cNvGraphicFramePr/>
          <p:nvPr/>
        </p:nvGraphicFramePr>
        <p:xfrm>
          <a:off x="531450" y="1664956"/>
          <a:ext cx="3000000" cy="3000000"/>
        </p:xfrm>
        <a:graphic>
          <a:graphicData uri="http://schemas.openxmlformats.org/drawingml/2006/table">
            <a:tbl>
              <a:tblPr bandRow="1" firstRow="1">
                <a:noFill/>
                <a:tableStyleId>{32A6BE1B-2CBC-42B5-B47E-59D04B2BC2A9}</a:tableStyleId>
              </a:tblPr>
              <a:tblGrid>
                <a:gridCol w="1016000"/>
                <a:gridCol w="1016000"/>
                <a:gridCol w="1016000"/>
              </a:tblGrid>
              <a:tr h="304700">
                <a:tc>
                  <a:txBody>
                    <a:bodyPr/>
                    <a:lstStyle/>
                    <a:p>
                      <a:pPr indent="0" lvl="0" marL="0" marR="0" rtl="0" algn="l">
                        <a:lnSpc>
                          <a:spcPct val="100000"/>
                        </a:lnSpc>
                        <a:spcBef>
                          <a:spcPts val="0"/>
                        </a:spcBef>
                        <a:spcAft>
                          <a:spcPts val="0"/>
                        </a:spcAft>
                        <a:buNone/>
                      </a:pPr>
                      <a:r>
                        <a:rPr lang="en-US" sz="1400" u="none" cap="none" strike="noStrike"/>
                        <a:t>is_fraud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mean</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std</a:t>
                      </a:r>
                      <a:endParaRPr/>
                    </a:p>
                  </a:txBody>
                  <a:tcPr marT="45725" marB="45725" marR="91450" marL="91450"/>
                </a:tc>
              </a:tr>
              <a:tr h="304700">
                <a:tc>
                  <a:txBody>
                    <a:bodyPr/>
                    <a:lstStyle/>
                    <a:p>
                      <a:pPr indent="0" lvl="0" marL="0" marR="0" rtl="0" algn="l">
                        <a:lnSpc>
                          <a:spcPct val="100000"/>
                        </a:lnSpc>
                        <a:spcBef>
                          <a:spcPts val="0"/>
                        </a:spcBef>
                        <a:spcAft>
                          <a:spcPts val="0"/>
                        </a:spcAft>
                        <a:buNone/>
                      </a:pPr>
                      <a:r>
                        <a:rPr lang="en-US" sz="1400" u="none" cap="none" strike="noStrike"/>
                        <a:t>0</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$ 68</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$ 54</a:t>
                      </a:r>
                      <a:endParaRPr/>
                    </a:p>
                  </a:txBody>
                  <a:tcPr marT="45725" marB="45725" marR="91450" marL="91450"/>
                </a:tc>
              </a:tr>
              <a:tr h="304700">
                <a:tc>
                  <a:txBody>
                    <a:bodyPr/>
                    <a:lstStyle/>
                    <a:p>
                      <a:pPr indent="0" lvl="0" marL="0" marR="0" rtl="0" algn="l">
                        <a:lnSpc>
                          <a:spcPct val="100000"/>
                        </a:lnSpc>
                        <a:spcBef>
                          <a:spcPts val="0"/>
                        </a:spcBef>
                        <a:spcAft>
                          <a:spcPts val="0"/>
                        </a:spcAft>
                        <a:buNone/>
                      </a:pPr>
                      <a:r>
                        <a:rPr lang="en-US" sz="1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$ 531</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$ 390</a:t>
                      </a:r>
                      <a:endParaRPr/>
                    </a:p>
                  </a:txBody>
                  <a:tcPr marT="45725" marB="45725" marR="91450" marL="91450"/>
                </a:tc>
              </a:tr>
            </a:tbl>
          </a:graphicData>
        </a:graphic>
      </p:graphicFrame>
      <p:pic>
        <p:nvPicPr>
          <p:cNvPr id="189" name="Google Shape;189;p7"/>
          <p:cNvPicPr preferRelativeResize="0"/>
          <p:nvPr/>
        </p:nvPicPr>
        <p:blipFill>
          <a:blip r:embed="rId3">
            <a:alphaModFix/>
          </a:blip>
          <a:stretch>
            <a:fillRect/>
          </a:stretch>
        </p:blipFill>
        <p:spPr>
          <a:xfrm>
            <a:off x="3995875" y="986850"/>
            <a:ext cx="5013574" cy="353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Fraud Transactions Per Month</a:t>
            </a:r>
            <a:endParaRPr/>
          </a:p>
        </p:txBody>
      </p:sp>
      <p:sp>
        <p:nvSpPr>
          <p:cNvPr id="195" name="Google Shape;195;p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sz="1800"/>
              <a:t>Top 3 months:</a:t>
            </a:r>
            <a:endParaRPr sz="1800"/>
          </a:p>
          <a:p>
            <a:pPr indent="0" lvl="0" marL="146050" rtl="0" algn="l">
              <a:lnSpc>
                <a:spcPct val="115000"/>
              </a:lnSpc>
              <a:spcBef>
                <a:spcPts val="0"/>
              </a:spcBef>
              <a:spcAft>
                <a:spcPts val="0"/>
              </a:spcAft>
              <a:buSzPts val="1300"/>
              <a:buNone/>
            </a:pPr>
            <a:r>
              <a:t/>
            </a:r>
            <a:endParaRPr sz="1600"/>
          </a:p>
          <a:p>
            <a:pPr indent="0" lvl="0" marL="146050" rtl="0" algn="l">
              <a:lnSpc>
                <a:spcPct val="115000"/>
              </a:lnSpc>
              <a:spcBef>
                <a:spcPts val="0"/>
              </a:spcBef>
              <a:spcAft>
                <a:spcPts val="0"/>
              </a:spcAft>
              <a:buSzPts val="1300"/>
              <a:buNone/>
            </a:pPr>
            <a:r>
              <a:rPr b="1" lang="en-US" sz="1600">
                <a:solidFill>
                  <a:srgbClr val="9FC5E8"/>
                </a:solidFill>
              </a:rPr>
              <a:t>1- February </a:t>
            </a:r>
            <a:endParaRPr sz="1600"/>
          </a:p>
          <a:p>
            <a:pPr indent="0" lvl="0" marL="146050" rtl="0" algn="l">
              <a:lnSpc>
                <a:spcPct val="115000"/>
              </a:lnSpc>
              <a:spcBef>
                <a:spcPts val="0"/>
              </a:spcBef>
              <a:spcAft>
                <a:spcPts val="0"/>
              </a:spcAft>
              <a:buSzPts val="1300"/>
              <a:buNone/>
            </a:pPr>
            <a:r>
              <a:rPr b="1" lang="en-US" sz="1600">
                <a:solidFill>
                  <a:srgbClr val="9FC5E8"/>
                </a:solidFill>
              </a:rPr>
              <a:t>2- January</a:t>
            </a:r>
            <a:endParaRPr sz="1600"/>
          </a:p>
          <a:p>
            <a:pPr indent="0" lvl="0" marL="146050" rtl="0" algn="l">
              <a:lnSpc>
                <a:spcPct val="115000"/>
              </a:lnSpc>
              <a:spcBef>
                <a:spcPts val="0"/>
              </a:spcBef>
              <a:spcAft>
                <a:spcPts val="0"/>
              </a:spcAft>
              <a:buSzPts val="1300"/>
              <a:buNone/>
            </a:pPr>
            <a:r>
              <a:rPr b="1" lang="en-US" sz="1600">
                <a:solidFill>
                  <a:srgbClr val="9FC5E8"/>
                </a:solidFill>
              </a:rPr>
              <a:t>3- October </a:t>
            </a:r>
            <a:endParaRPr sz="1600"/>
          </a:p>
        </p:txBody>
      </p:sp>
      <p:pic>
        <p:nvPicPr>
          <p:cNvPr id="196" name="Google Shape;196;p8"/>
          <p:cNvPicPr preferRelativeResize="0"/>
          <p:nvPr/>
        </p:nvPicPr>
        <p:blipFill>
          <a:blip r:embed="rId3">
            <a:alphaModFix/>
          </a:blip>
          <a:stretch>
            <a:fillRect/>
          </a:stretch>
        </p:blipFill>
        <p:spPr>
          <a:xfrm>
            <a:off x="3647874" y="1059287"/>
            <a:ext cx="5353626" cy="3927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US"/>
              <a:t>Fraud Transactions by Day of Week</a:t>
            </a:r>
            <a:endParaRPr/>
          </a:p>
        </p:txBody>
      </p:sp>
      <p:sp>
        <p:nvSpPr>
          <p:cNvPr id="202" name="Google Shape;202;p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sz="1800"/>
              <a:t>Top 3 days:</a:t>
            </a:r>
            <a:endParaRPr sz="15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rPr b="1" lang="en-US" sz="1600">
                <a:solidFill>
                  <a:srgbClr val="9FC5E8"/>
                </a:solidFill>
              </a:rPr>
              <a:t>1- Friday</a:t>
            </a:r>
            <a:endParaRPr sz="1600"/>
          </a:p>
          <a:p>
            <a:pPr indent="0" lvl="0" marL="146050" rtl="0" algn="l">
              <a:lnSpc>
                <a:spcPct val="115000"/>
              </a:lnSpc>
              <a:spcBef>
                <a:spcPts val="0"/>
              </a:spcBef>
              <a:spcAft>
                <a:spcPts val="0"/>
              </a:spcAft>
              <a:buSzPts val="1300"/>
              <a:buNone/>
            </a:pPr>
            <a:r>
              <a:rPr b="1" lang="en-US" sz="1600">
                <a:solidFill>
                  <a:srgbClr val="9FC5E8"/>
                </a:solidFill>
              </a:rPr>
              <a:t>2- Thursday</a:t>
            </a:r>
            <a:endParaRPr sz="1600"/>
          </a:p>
          <a:p>
            <a:pPr indent="0" lvl="0" marL="146050" rtl="0" algn="l">
              <a:lnSpc>
                <a:spcPct val="115000"/>
              </a:lnSpc>
              <a:spcBef>
                <a:spcPts val="0"/>
              </a:spcBef>
              <a:spcAft>
                <a:spcPts val="0"/>
              </a:spcAft>
              <a:buSzPts val="1300"/>
              <a:buNone/>
            </a:pPr>
            <a:r>
              <a:rPr b="1" lang="en-US" sz="1600">
                <a:solidFill>
                  <a:srgbClr val="9FC5E8"/>
                </a:solidFill>
              </a:rPr>
              <a:t>3- Wednesday </a:t>
            </a:r>
            <a:endParaRPr sz="1600"/>
          </a:p>
          <a:p>
            <a:pPr indent="-228600" lvl="0" marL="457200" rtl="0" algn="l">
              <a:lnSpc>
                <a:spcPct val="115000"/>
              </a:lnSpc>
              <a:spcBef>
                <a:spcPts val="0"/>
              </a:spcBef>
              <a:spcAft>
                <a:spcPts val="0"/>
              </a:spcAft>
              <a:buSzPts val="1300"/>
              <a:buNone/>
            </a:pPr>
            <a:r>
              <a:t/>
            </a:r>
            <a:endParaRPr/>
          </a:p>
        </p:txBody>
      </p:sp>
      <p:pic>
        <p:nvPicPr>
          <p:cNvPr id="203" name="Google Shape;203;p9"/>
          <p:cNvPicPr preferRelativeResize="0"/>
          <p:nvPr/>
        </p:nvPicPr>
        <p:blipFill>
          <a:blip r:embed="rId3">
            <a:alphaModFix/>
          </a:blip>
          <a:stretch>
            <a:fillRect/>
          </a:stretch>
        </p:blipFill>
        <p:spPr>
          <a:xfrm>
            <a:off x="4065541" y="965488"/>
            <a:ext cx="4916308" cy="4115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