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7232650" cx="1285875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8">
          <p15:clr>
            <a:srgbClr val="A4A3A4"/>
          </p15:clr>
        </p15:guide>
        <p15:guide id="2" pos="4050">
          <p15:clr>
            <a:srgbClr val="A4A3A4"/>
          </p15:clr>
        </p15:guide>
        <p15:guide id="3" orient="horz" pos="4183">
          <p15:clr>
            <a:srgbClr val="A4A3A4"/>
          </p15:clr>
        </p15:guide>
        <p15:guide id="4" pos="7588">
          <p15:clr>
            <a:srgbClr val="A4A3A4"/>
          </p15:clr>
        </p15:guide>
        <p15:guide id="5" pos="376">
          <p15:clr>
            <a:srgbClr val="A4A3A4"/>
          </p15:clr>
        </p15:guide>
        <p15:guide id="6" pos="135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18F9AAC-5CBE-4BD7-B72F-7FD2624F59DF}">
  <a:tblStyle styleId="{718F9AAC-5CBE-4BD7-B72F-7FD2624F59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8" orient="horz"/>
        <p:guide pos="4050"/>
        <p:guide pos="4183" orient="horz"/>
        <p:guide pos="7588"/>
        <p:guide pos="376"/>
        <p:guide pos="135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9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9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9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9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9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9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2d249c645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52d249c64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linear regression for all by year, calculated FM-tstat, keep FM-tstat &gt; 1.5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linear regression after dropping 12 remaining 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 technical</a:t>
            </a:r>
            <a:endParaRPr/>
          </a:p>
        </p:txBody>
      </p:sp>
      <p:sp>
        <p:nvSpPr>
          <p:cNvPr id="161" name="Google Shape;161;g52d249c645_0_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12934615e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712934615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FM-t 1.3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RSI hot topics</a:t>
            </a:r>
            <a:endParaRPr/>
          </a:p>
        </p:txBody>
      </p:sp>
      <p:sp>
        <p:nvSpPr>
          <p:cNvPr id="169" name="Google Shape;169;g712934615e_0_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2d249c645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52d249c64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calculated the final score of each stock by adding up </a:t>
            </a:r>
            <a:r>
              <a:rPr lang="en-US"/>
              <a:t>the products of z-score and t-statistics of each factor, and long the top 10% stock and short the bottom 10%. Here is the result of Long Portfolio Return, Short Portfolio Return, and long-short Portfolio return from 2009 to 2016.</a:t>
            </a:r>
            <a:endParaRPr/>
          </a:p>
        </p:txBody>
      </p:sp>
      <p:sp>
        <p:nvSpPr>
          <p:cNvPr id="177" name="Google Shape;177;g52d249c645_0_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2d249c645_0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52d249c64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52d249c645_0_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2d249c645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52d249c64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52d249c645_0_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9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7125bbbda9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g7125bbbda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9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g7125bbbda9_1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125bbbda9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7125bbbda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7125bbbda9_0_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125bbbda9_0_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7125bbbda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7125bbbda9_0_7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125bbbda9_0_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7125bbbda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7125bbbda9_0_8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12934615e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12934615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9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712934615e_2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2d249c645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52d249c64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corr.test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highlighted factors have same sign  as expected 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0.6 multicollinearity</a:t>
            </a:r>
            <a:endParaRPr/>
          </a:p>
        </p:txBody>
      </p:sp>
      <p:sp>
        <p:nvSpPr>
          <p:cNvPr id="153" name="Google Shape;153;g52d249c645_0_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幻灯片">
  <p:cSld name="标题幻灯片">
    <p:bg>
      <p:bgPr>
        <a:solidFill>
          <a:srgbClr val="DF000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 rot="5400000">
            <a:off x="2813049" y="-2813050"/>
            <a:ext cx="7232650" cy="1285875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-1" y="0"/>
            <a:ext cx="12858750" cy="7232650"/>
          </a:xfrm>
          <a:prstGeom prst="rect">
            <a:avLst/>
          </a:prstGeom>
          <a:gradFill>
            <a:gsLst>
              <a:gs pos="0">
                <a:srgbClr val="000000">
                  <a:alpha val="72941"/>
                </a:srgbClr>
              </a:gs>
              <a:gs pos="100000">
                <a:schemeClr val="dk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仅标题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空白" type="blank">
  <p:cSld name="BLANK"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74" y="688"/>
            <a:ext cx="12876226" cy="7238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investopedia.com/terms/s/standarddeviation.asp" TargetMode="External"/><Relationship Id="rId4" Type="http://schemas.openxmlformats.org/officeDocument/2006/relationships/hyperlink" Target="https://www.investopedia.com/terms/s/sma.asp" TargetMode="External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image" Target="../media/image15.png"/><Relationship Id="rId13" Type="http://schemas.openxmlformats.org/officeDocument/2006/relationships/image" Target="../media/image3.png"/><Relationship Id="rId1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6.png"/><Relationship Id="rId14" Type="http://schemas.openxmlformats.org/officeDocument/2006/relationships/image" Target="../media/image18.png"/><Relationship Id="rId5" Type="http://schemas.openxmlformats.org/officeDocument/2006/relationships/image" Target="../media/image14.png"/><Relationship Id="rId6" Type="http://schemas.openxmlformats.org/officeDocument/2006/relationships/image" Target="../media/image13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 rot="2700000">
            <a:off x="3914665" y="1110525"/>
            <a:ext cx="5011600" cy="501160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9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5"/>
          <p:cNvSpPr/>
          <p:nvPr/>
        </p:nvSpPr>
        <p:spPr>
          <a:xfrm rot="2700000">
            <a:off x="4294332" y="1490192"/>
            <a:ext cx="4252267" cy="4252267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9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5"/>
          <p:cNvSpPr txBox="1"/>
          <p:nvPr/>
        </p:nvSpPr>
        <p:spPr>
          <a:xfrm>
            <a:off x="1759625" y="1456075"/>
            <a:ext cx="9326100" cy="24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124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BACKTESTING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62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 Technical Factors</a:t>
            </a:r>
            <a:endParaRPr sz="5062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5"/>
          <p:cNvSpPr txBox="1"/>
          <p:nvPr/>
        </p:nvSpPr>
        <p:spPr>
          <a:xfrm>
            <a:off x="2305663" y="4087750"/>
            <a:ext cx="8229600" cy="17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Team Members: </a:t>
            </a:r>
            <a:r>
              <a:rPr lang="en-US" sz="1800">
                <a:solidFill>
                  <a:srgbClr val="FFFFFF"/>
                </a:solidFill>
              </a:rPr>
              <a:t>Jingsi Xu, Luhao Wang, Xunshen Chen, Muqing Xiong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/>
          <p:nvPr/>
        </p:nvSpPr>
        <p:spPr>
          <a:xfrm>
            <a:off x="0" y="303957"/>
            <a:ext cx="236700" cy="5040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500800" y="209150"/>
            <a:ext cx="95973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In the Sample Estimation(1990-2008)</a:t>
            </a:r>
            <a:endParaRPr b="1" sz="4000"/>
          </a:p>
        </p:txBody>
      </p:sp>
      <p:graphicFrame>
        <p:nvGraphicFramePr>
          <p:cNvPr id="165" name="Google Shape;165;p14"/>
          <p:cNvGraphicFramePr/>
          <p:nvPr/>
        </p:nvGraphicFramePr>
        <p:xfrm>
          <a:off x="917950" y="155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{718F9AAC-5CBE-4BD7-B72F-7FD2624F59DF}</a:tableStyleId>
              </a:tblPr>
              <a:tblGrid>
                <a:gridCol w="2725100"/>
                <a:gridCol w="2725100"/>
                <a:gridCol w="2725100"/>
                <a:gridCol w="2725100"/>
              </a:tblGrid>
              <a:tr h="44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NAME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COEFFICIENTS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expected sign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FM_TSTATISTCS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</a:tr>
              <a:tr h="450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zEP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0.001286098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0.21967143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0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zIA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r>
                        <a:rPr lang="en-US"/>
                        <a:t>0.002882020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r>
                        <a:rPr lang="en-US"/>
                        <a:t>0.50462618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0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zIG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r>
                        <a:rPr lang="en-US"/>
                        <a:t>0.003407888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r>
                        <a:rPr lang="en-US"/>
                        <a:t>1.00510845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0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zIK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r>
                        <a:rPr lang="en-US"/>
                        <a:t>0.000352863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r>
                        <a:rPr lang="en-US"/>
                        <a:t>0.09784048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zLEV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0.013965996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+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2.28774702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</a:tr>
              <a:tr h="450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zNOA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-0.006840441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r>
                        <a:rPr lang="en-US"/>
                        <a:t>1.20916239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zNS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-0.007240278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-2.59537771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</a:tr>
              <a:tr h="44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zOK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0.005756759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+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1.83428519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</a:tr>
              <a:tr h="450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zROA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-0.000447843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-0.06632511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0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zROE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-0.001228424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-0.23048121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"/>
          <p:cNvSpPr/>
          <p:nvPr/>
        </p:nvSpPr>
        <p:spPr>
          <a:xfrm>
            <a:off x="0" y="303957"/>
            <a:ext cx="236700" cy="5040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5"/>
          <p:cNvSpPr txBox="1"/>
          <p:nvPr/>
        </p:nvSpPr>
        <p:spPr>
          <a:xfrm>
            <a:off x="500800" y="209150"/>
            <a:ext cx="95973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In the Sample Estimation(1990-2008)</a:t>
            </a:r>
            <a:endParaRPr b="1" sz="4000"/>
          </a:p>
        </p:txBody>
      </p:sp>
      <p:graphicFrame>
        <p:nvGraphicFramePr>
          <p:cNvPr id="173" name="Google Shape;173;p15"/>
          <p:cNvGraphicFramePr/>
          <p:nvPr/>
        </p:nvGraphicFramePr>
        <p:xfrm>
          <a:off x="952475" y="1539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{718F9AAC-5CBE-4BD7-B72F-7FD2624F59DF}</a:tableStyleId>
              </a:tblPr>
              <a:tblGrid>
                <a:gridCol w="2738450"/>
                <a:gridCol w="2738450"/>
                <a:gridCol w="2738450"/>
                <a:gridCol w="2738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NAME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COEFFICIENTS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expected sign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FM_TSTATISTCS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zlnSIZE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-0.010658738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-1.21180529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zMOM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0.006532899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1.06557499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zOS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-0.009861766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-1.54800991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zSG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0.008082607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+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1.50900709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zSUE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0.006245376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+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1.53571894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zBETA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-0.002098057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-0.35707096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zCI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0.002547513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0.60937373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zLTR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-0.006177293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-1.44445478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zTO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-0.002148257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-0.30214887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zRSI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0.004535160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+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0.65822182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zMACD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-0.007004227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+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-1.39627204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BBP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-0.049184308 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-1.36567766 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"/>
          <p:cNvSpPr/>
          <p:nvPr/>
        </p:nvSpPr>
        <p:spPr>
          <a:xfrm>
            <a:off x="0" y="303957"/>
            <a:ext cx="236700" cy="5040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6"/>
          <p:cNvSpPr txBox="1"/>
          <p:nvPr/>
        </p:nvSpPr>
        <p:spPr>
          <a:xfrm>
            <a:off x="500800" y="209150"/>
            <a:ext cx="68544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Out of Sample(2009-2016)</a:t>
            </a:r>
            <a:endParaRPr b="1" sz="4000"/>
          </a:p>
        </p:txBody>
      </p:sp>
      <p:graphicFrame>
        <p:nvGraphicFramePr>
          <p:cNvPr id="181" name="Google Shape;181;p16"/>
          <p:cNvGraphicFramePr/>
          <p:nvPr/>
        </p:nvGraphicFramePr>
        <p:xfrm>
          <a:off x="952500" y="133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{718F9AAC-5CBE-4BD7-B72F-7FD2624F59DF}</a:tableStyleId>
              </a:tblPr>
              <a:tblGrid>
                <a:gridCol w="2190750"/>
                <a:gridCol w="2190750"/>
                <a:gridCol w="2190750"/>
                <a:gridCol w="2190750"/>
                <a:gridCol w="2190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Year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Mo</a:t>
                      </a:r>
                      <a:r>
                        <a:rPr b="1" lang="en-US"/>
                        <a:t>nth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Long Ret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Short Ret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Port.</a:t>
                      </a:r>
                      <a:r>
                        <a:rPr b="1" lang="en-US"/>
                        <a:t> Ret (L-S)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999999"/>
                    </a:solidFill>
                  </a:tcPr>
                </a:tc>
              </a:tr>
              <a:tr h="420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2009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10.32%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9.50%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0.82%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2009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3.49%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2.78%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0.71%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2009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7.37%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8.10%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-0.72%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2009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-4.02%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-5.29%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1.27%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2009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4.67%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4.48%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0.19%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………………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2017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0.68%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1.65%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-0.97%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2017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1.66%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1.43%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0.23%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2017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1.97%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2.68%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-0.71%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2017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-2.32%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-0.37%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-1.96%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2017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2.54%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3.10%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-0.57%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"/>
          <p:cNvSpPr/>
          <p:nvPr/>
        </p:nvSpPr>
        <p:spPr>
          <a:xfrm>
            <a:off x="0" y="303957"/>
            <a:ext cx="236700" cy="5040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 txBox="1"/>
          <p:nvPr/>
        </p:nvSpPr>
        <p:spPr>
          <a:xfrm>
            <a:off x="500800" y="209150"/>
            <a:ext cx="68376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Performance Evaluation</a:t>
            </a:r>
            <a:endParaRPr b="1" sz="4000"/>
          </a:p>
        </p:txBody>
      </p:sp>
      <p:graphicFrame>
        <p:nvGraphicFramePr>
          <p:cNvPr id="189" name="Google Shape;189;p17"/>
          <p:cNvGraphicFramePr/>
          <p:nvPr/>
        </p:nvGraphicFramePr>
        <p:xfrm>
          <a:off x="8501625" y="162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{718F9AAC-5CBE-4BD7-B72F-7FD2624F59DF}</a:tableStyleId>
              </a:tblPr>
              <a:tblGrid>
                <a:gridCol w="2469750"/>
                <a:gridCol w="1483550"/>
              </a:tblGrid>
              <a:tr h="55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Performance Measure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Value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999999"/>
                    </a:solidFill>
                  </a:tcPr>
                </a:tc>
              </a:tr>
              <a:tr h="55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Monthly Mean return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0.48%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55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Annualized mean return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5.85%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569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Annualized Sharpe Ratio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1.057689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55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CAPM Alpha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0.005833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55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FF 3 Factor alpha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0.005742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55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Corhart 4 Factor Alpha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0.005756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55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Annualized IR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1.286294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190" name="Google Shape;190;p17" title="Performance of Long-Short Portfoli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050" y="1506613"/>
            <a:ext cx="7688226" cy="4753886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7"/>
          <p:cNvSpPr txBox="1"/>
          <p:nvPr/>
        </p:nvSpPr>
        <p:spPr>
          <a:xfrm>
            <a:off x="1576775" y="2603525"/>
            <a:ext cx="12591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0.10012453</a:t>
            </a:r>
            <a:endParaRPr/>
          </a:p>
        </p:txBody>
      </p:sp>
      <p:sp>
        <p:nvSpPr>
          <p:cNvPr id="192" name="Google Shape;192;p17"/>
          <p:cNvSpPr txBox="1"/>
          <p:nvPr/>
        </p:nvSpPr>
        <p:spPr>
          <a:xfrm>
            <a:off x="2090175" y="5133700"/>
            <a:ext cx="10023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-0.01438594</a:t>
            </a:r>
            <a:endParaRPr/>
          </a:p>
        </p:txBody>
      </p:sp>
      <p:sp>
        <p:nvSpPr>
          <p:cNvPr id="193" name="Google Shape;193;p17"/>
          <p:cNvSpPr txBox="1"/>
          <p:nvPr/>
        </p:nvSpPr>
        <p:spPr>
          <a:xfrm>
            <a:off x="2768150" y="3464375"/>
            <a:ext cx="10023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0.04944513</a:t>
            </a:r>
            <a:endParaRPr/>
          </a:p>
        </p:txBody>
      </p:sp>
      <p:sp>
        <p:nvSpPr>
          <p:cNvPr id="194" name="Google Shape;194;p17"/>
          <p:cNvSpPr txBox="1"/>
          <p:nvPr/>
        </p:nvSpPr>
        <p:spPr>
          <a:xfrm>
            <a:off x="4682188" y="3127325"/>
            <a:ext cx="10023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0.06801239</a:t>
            </a:r>
            <a:endParaRPr/>
          </a:p>
        </p:txBody>
      </p:sp>
      <p:sp>
        <p:nvSpPr>
          <p:cNvPr id="195" name="Google Shape;195;p17"/>
          <p:cNvSpPr txBox="1"/>
          <p:nvPr/>
        </p:nvSpPr>
        <p:spPr>
          <a:xfrm>
            <a:off x="5524875" y="4099125"/>
            <a:ext cx="10023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0.04045241</a:t>
            </a:r>
            <a:endParaRPr/>
          </a:p>
        </p:txBody>
      </p:sp>
      <p:sp>
        <p:nvSpPr>
          <p:cNvPr id="196" name="Google Shape;196;p17"/>
          <p:cNvSpPr txBox="1"/>
          <p:nvPr/>
        </p:nvSpPr>
        <p:spPr>
          <a:xfrm>
            <a:off x="3741013" y="2823425"/>
            <a:ext cx="10023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0.08554631</a:t>
            </a:r>
            <a:endParaRPr/>
          </a:p>
        </p:txBody>
      </p:sp>
      <p:sp>
        <p:nvSpPr>
          <p:cNvPr id="197" name="Google Shape;197;p17"/>
          <p:cNvSpPr txBox="1"/>
          <p:nvPr/>
        </p:nvSpPr>
        <p:spPr>
          <a:xfrm>
            <a:off x="6429375" y="2823425"/>
            <a:ext cx="12591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0.08219218</a:t>
            </a:r>
            <a:endParaRPr/>
          </a:p>
        </p:txBody>
      </p:sp>
      <p:sp>
        <p:nvSpPr>
          <p:cNvPr id="198" name="Google Shape;198;p17"/>
          <p:cNvSpPr txBox="1"/>
          <p:nvPr/>
        </p:nvSpPr>
        <p:spPr>
          <a:xfrm>
            <a:off x="7132875" y="3731613"/>
            <a:ext cx="9534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0.05689262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"/>
          <p:cNvSpPr/>
          <p:nvPr/>
        </p:nvSpPr>
        <p:spPr>
          <a:xfrm>
            <a:off x="0" y="303957"/>
            <a:ext cx="236700" cy="5040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8"/>
          <p:cNvSpPr txBox="1"/>
          <p:nvPr/>
        </p:nvSpPr>
        <p:spPr>
          <a:xfrm>
            <a:off x="500800" y="209154"/>
            <a:ext cx="46563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Conclusion</a:t>
            </a:r>
            <a:endParaRPr b="1" sz="4000"/>
          </a:p>
        </p:txBody>
      </p:sp>
      <p:sp>
        <p:nvSpPr>
          <p:cNvPr id="206" name="Google Shape;206;p18"/>
          <p:cNvSpPr txBox="1"/>
          <p:nvPr/>
        </p:nvSpPr>
        <p:spPr>
          <a:xfrm>
            <a:off x="1055700" y="1540275"/>
            <a:ext cx="11110800" cy="51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With 5.85% average annualized return and </a:t>
            </a:r>
            <a:r>
              <a:rPr lang="en-US" sz="2400"/>
              <a:t>1.058 annualized Sharpe Ratio, our model is profitable although further research about taxes, transaction fee, and market impact is needed. 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Technical factors tend to have smaller t-statistics in regression over 1990-2008. Momentum factor is even not picked in our final model.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Future work to improve our model. (1)For technical indicators, use shorter moving window with short-term return, and rebalance our portfolio dynamically. (2)Add Macro Factors (like GDP, inflation, etc) and Alternative Factors (like star analyst recommendations, insider purchase, behavioral factors etc) in the future study.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"/>
          <p:cNvSpPr txBox="1"/>
          <p:nvPr/>
        </p:nvSpPr>
        <p:spPr>
          <a:xfrm>
            <a:off x="3720275" y="2538708"/>
            <a:ext cx="5341034" cy="2689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43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43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endParaRPr b="1" sz="843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9"/>
          <p:cNvSpPr/>
          <p:nvPr/>
        </p:nvSpPr>
        <p:spPr>
          <a:xfrm rot="2700000">
            <a:off x="3914665" y="1110525"/>
            <a:ext cx="5011600" cy="501160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9"/>
          <p:cNvSpPr/>
          <p:nvPr/>
        </p:nvSpPr>
        <p:spPr>
          <a:xfrm rot="2700000">
            <a:off x="4294332" y="1490192"/>
            <a:ext cx="4252267" cy="4252267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/>
        </p:nvSpPr>
        <p:spPr>
          <a:xfrm>
            <a:off x="7416250" y="4747050"/>
            <a:ext cx="4548000" cy="15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From 1990s, more studies were on profitability of technical factors in stock market. Among a total of </a:t>
            </a:r>
            <a:r>
              <a:rPr b="1" lang="en-US">
                <a:solidFill>
                  <a:schemeClr val="dk1"/>
                </a:solidFill>
              </a:rPr>
              <a:t>92 </a:t>
            </a:r>
            <a:r>
              <a:rPr lang="en-US">
                <a:solidFill>
                  <a:schemeClr val="dk1"/>
                </a:solidFill>
              </a:rPr>
              <a:t>modern studies, </a:t>
            </a:r>
            <a:r>
              <a:rPr b="1" lang="en-US">
                <a:solidFill>
                  <a:schemeClr val="dk1"/>
                </a:solidFill>
              </a:rPr>
              <a:t>58 </a:t>
            </a:r>
            <a:r>
              <a:rPr lang="en-US">
                <a:solidFill>
                  <a:schemeClr val="dk1"/>
                </a:solidFill>
              </a:rPr>
              <a:t>studies found positive results regarding technical trading strategies, while </a:t>
            </a:r>
            <a:r>
              <a:rPr b="1" lang="en-US">
                <a:solidFill>
                  <a:schemeClr val="dk1"/>
                </a:solidFill>
              </a:rPr>
              <a:t>24</a:t>
            </a:r>
            <a:r>
              <a:rPr lang="en-US">
                <a:solidFill>
                  <a:schemeClr val="dk1"/>
                </a:solidFill>
              </a:rPr>
              <a:t> studies obtained negative results. 10 studies indicated mixed results.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0" y="303957"/>
            <a:ext cx="236700" cy="5040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6"/>
          <p:cNvSpPr txBox="1"/>
          <p:nvPr/>
        </p:nvSpPr>
        <p:spPr>
          <a:xfrm>
            <a:off x="500800" y="209154"/>
            <a:ext cx="46563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Project Purpose</a:t>
            </a:r>
            <a:endParaRPr b="1" sz="3600"/>
          </a:p>
        </p:txBody>
      </p:sp>
      <p:sp>
        <p:nvSpPr>
          <p:cNvPr id="41" name="Google Shape;41;p6"/>
          <p:cNvSpPr txBox="1"/>
          <p:nvPr/>
        </p:nvSpPr>
        <p:spPr>
          <a:xfrm>
            <a:off x="1299375" y="1123425"/>
            <a:ext cx="102600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Backtesting on </a:t>
            </a:r>
            <a:r>
              <a:rPr b="1" lang="en-US" sz="2000"/>
              <a:t>22</a:t>
            </a:r>
            <a:r>
              <a:rPr b="1" lang="en-US" sz="2000"/>
              <a:t> firm-characteristics factors </a:t>
            </a:r>
            <a:r>
              <a:rPr lang="en-US" sz="2000"/>
              <a:t>including </a:t>
            </a:r>
            <a:r>
              <a:rPr b="1" lang="en-US" sz="2000"/>
              <a:t>3 technical factors</a:t>
            </a:r>
            <a:r>
              <a:rPr lang="en-US" sz="2000"/>
              <a:t>.</a:t>
            </a:r>
            <a:endParaRPr sz="2000"/>
          </a:p>
        </p:txBody>
      </p:sp>
      <p:sp>
        <p:nvSpPr>
          <p:cNvPr id="42" name="Google Shape;42;p6"/>
          <p:cNvSpPr txBox="1"/>
          <p:nvPr/>
        </p:nvSpPr>
        <p:spPr>
          <a:xfrm>
            <a:off x="1340025" y="1800575"/>
            <a:ext cx="7038600" cy="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W</a:t>
            </a:r>
            <a:r>
              <a:rPr b="1" lang="en-US" sz="200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hy technical factors?</a:t>
            </a:r>
            <a:endParaRPr b="1" sz="2000"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" name="Google Shape;43;p6"/>
          <p:cNvSpPr txBox="1"/>
          <p:nvPr/>
        </p:nvSpPr>
        <p:spPr>
          <a:xfrm>
            <a:off x="1340025" y="6294000"/>
            <a:ext cx="99351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References:  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1. Firm Characteristics and Empirical Factor Models: A Data-Mining Experiment, Author: Leonid Kogan and Mary Tian. 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2. Technical Analysis in Financial Markets, Prof. dr C.H. Hommes, and Prof. dr H.P. Boswijk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3. The Profitability of Technical Analysis: A Review,  Cheol-Ho Park and Scott H. Irwin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" name="Google Shape;44;p6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1025" y="2379189"/>
            <a:ext cx="3829500" cy="2367872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6"/>
          <p:cNvSpPr txBox="1"/>
          <p:nvPr/>
        </p:nvSpPr>
        <p:spPr>
          <a:xfrm>
            <a:off x="1881025" y="4756175"/>
            <a:ext cx="38295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About </a:t>
            </a:r>
            <a:r>
              <a:rPr b="1" lang="en-US">
                <a:solidFill>
                  <a:schemeClr val="dk1"/>
                </a:solidFill>
              </a:rPr>
              <a:t>40%</a:t>
            </a:r>
            <a:r>
              <a:rPr lang="en-US">
                <a:solidFill>
                  <a:schemeClr val="dk1"/>
                </a:solidFill>
              </a:rPr>
              <a:t> of market practitioners appear to believe that technical analysis is an important factor in determining price movement.</a:t>
            </a:r>
            <a:endParaRPr/>
          </a:p>
        </p:txBody>
      </p:sp>
      <p:pic>
        <p:nvPicPr>
          <p:cNvPr id="46" name="Google Shape;46;p6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6240" y="2370075"/>
            <a:ext cx="3858885" cy="23860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" name="Google Shape;47;p6"/>
          <p:cNvCxnSpPr/>
          <p:nvPr/>
        </p:nvCxnSpPr>
        <p:spPr>
          <a:xfrm>
            <a:off x="1340025" y="6294000"/>
            <a:ext cx="552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/>
          <p:nvPr/>
        </p:nvSpPr>
        <p:spPr>
          <a:xfrm>
            <a:off x="1357718" y="2831276"/>
            <a:ext cx="3090300" cy="30888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 b="0" l="-24964" r="-24964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3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7"/>
          <p:cNvSpPr/>
          <p:nvPr/>
        </p:nvSpPr>
        <p:spPr>
          <a:xfrm rot="5400000">
            <a:off x="801360" y="2272301"/>
            <a:ext cx="4455250" cy="4455250"/>
          </a:xfrm>
          <a:prstGeom prst="arc">
            <a:avLst>
              <a:gd fmla="val 10885653" name="adj1"/>
              <a:gd fmla="val 0" name="adj2"/>
            </a:avLst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3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7"/>
          <p:cNvSpPr/>
          <p:nvPr/>
        </p:nvSpPr>
        <p:spPr>
          <a:xfrm>
            <a:off x="3673815" y="2164393"/>
            <a:ext cx="439009" cy="375131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3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53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7"/>
          <p:cNvSpPr/>
          <p:nvPr/>
        </p:nvSpPr>
        <p:spPr>
          <a:xfrm>
            <a:off x="4856489" y="3480718"/>
            <a:ext cx="439009" cy="375131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7"/>
          <p:cNvSpPr/>
          <p:nvPr/>
        </p:nvSpPr>
        <p:spPr>
          <a:xfrm>
            <a:off x="5025015" y="4868405"/>
            <a:ext cx="439009" cy="375131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7"/>
          <p:cNvSpPr/>
          <p:nvPr/>
        </p:nvSpPr>
        <p:spPr>
          <a:xfrm>
            <a:off x="4046444" y="6214621"/>
            <a:ext cx="439009" cy="375131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7"/>
          <p:cNvSpPr/>
          <p:nvPr/>
        </p:nvSpPr>
        <p:spPr>
          <a:xfrm flipH="1">
            <a:off x="5565279" y="1744117"/>
            <a:ext cx="5467807" cy="861806"/>
          </a:xfrm>
          <a:prstGeom prst="roundRect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7"/>
          <p:cNvSpPr txBox="1"/>
          <p:nvPr/>
        </p:nvSpPr>
        <p:spPr>
          <a:xfrm>
            <a:off x="6378651" y="1965911"/>
            <a:ext cx="374604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</a:rPr>
              <a:t>Factors</a:t>
            </a:r>
            <a:endParaRPr/>
          </a:p>
        </p:txBody>
      </p:sp>
      <p:sp>
        <p:nvSpPr>
          <p:cNvPr id="61" name="Google Shape;61;p7"/>
          <p:cNvSpPr/>
          <p:nvPr/>
        </p:nvSpPr>
        <p:spPr>
          <a:xfrm flipH="1">
            <a:off x="6375325" y="3166894"/>
            <a:ext cx="5467807" cy="861806"/>
          </a:xfrm>
          <a:prstGeom prst="roundRect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7"/>
          <p:cNvSpPr txBox="1"/>
          <p:nvPr/>
        </p:nvSpPr>
        <p:spPr>
          <a:xfrm>
            <a:off x="7144702" y="3406707"/>
            <a:ext cx="374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</a:rPr>
              <a:t>Data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63" name="Google Shape;63;p7"/>
          <p:cNvSpPr/>
          <p:nvPr/>
        </p:nvSpPr>
        <p:spPr>
          <a:xfrm flipH="1">
            <a:off x="6375325" y="4607712"/>
            <a:ext cx="5467807" cy="861806"/>
          </a:xfrm>
          <a:prstGeom prst="roundRect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7"/>
          <p:cNvSpPr txBox="1"/>
          <p:nvPr/>
        </p:nvSpPr>
        <p:spPr>
          <a:xfrm>
            <a:off x="7188727" y="4877916"/>
            <a:ext cx="374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000">
                <a:solidFill>
                  <a:schemeClr val="lt1"/>
                </a:solidFill>
              </a:rPr>
              <a:t>Correlation</a:t>
            </a:r>
            <a:r>
              <a:rPr b="1" lang="en-US" sz="2000">
                <a:solidFill>
                  <a:schemeClr val="lt1"/>
                </a:solidFill>
              </a:rPr>
              <a:t> &amp; Regression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7"/>
          <p:cNvSpPr/>
          <p:nvPr/>
        </p:nvSpPr>
        <p:spPr>
          <a:xfrm flipH="1">
            <a:off x="5565279" y="5997857"/>
            <a:ext cx="5467807" cy="861806"/>
          </a:xfrm>
          <a:prstGeom prst="roundRect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7"/>
          <p:cNvSpPr txBox="1"/>
          <p:nvPr/>
        </p:nvSpPr>
        <p:spPr>
          <a:xfrm>
            <a:off x="6378655" y="6252086"/>
            <a:ext cx="455611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</a:rPr>
              <a:t>Performance Analysis</a:t>
            </a:r>
            <a:endParaRPr/>
          </a:p>
        </p:txBody>
      </p:sp>
      <p:sp>
        <p:nvSpPr>
          <p:cNvPr id="67" name="Google Shape;67;p7"/>
          <p:cNvSpPr/>
          <p:nvPr/>
        </p:nvSpPr>
        <p:spPr>
          <a:xfrm>
            <a:off x="4911338" y="1607999"/>
            <a:ext cx="1345307" cy="1134036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rgbClr val="E0E0E0"/>
              </a:gs>
              <a:gs pos="100000">
                <a:schemeClr val="lt1"/>
              </a:gs>
            </a:gsLst>
            <a:lin ang="8100000" scaled="0"/>
          </a:gradFill>
          <a:ln cap="flat" cmpd="sng" w="1905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7"/>
          <p:cNvSpPr/>
          <p:nvPr/>
        </p:nvSpPr>
        <p:spPr>
          <a:xfrm>
            <a:off x="5072170" y="1743575"/>
            <a:ext cx="1023631" cy="862878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7"/>
          <p:cNvSpPr/>
          <p:nvPr/>
        </p:nvSpPr>
        <p:spPr>
          <a:xfrm>
            <a:off x="5608842" y="3013643"/>
            <a:ext cx="1333178" cy="1123813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rgbClr val="E0E0E0"/>
              </a:gs>
              <a:gs pos="100000">
                <a:schemeClr val="lt1"/>
              </a:gs>
            </a:gsLst>
            <a:lin ang="8100000" scaled="0"/>
          </a:gradFill>
          <a:ln cap="flat" cmpd="sng" w="1905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7"/>
          <p:cNvSpPr/>
          <p:nvPr/>
        </p:nvSpPr>
        <p:spPr>
          <a:xfrm>
            <a:off x="5763616" y="3144110"/>
            <a:ext cx="1023631" cy="862879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7"/>
          <p:cNvSpPr/>
          <p:nvPr/>
        </p:nvSpPr>
        <p:spPr>
          <a:xfrm>
            <a:off x="5616904" y="4463382"/>
            <a:ext cx="1317052" cy="1110221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rgbClr val="E0E0E0"/>
              </a:gs>
              <a:gs pos="100000">
                <a:schemeClr val="lt1"/>
              </a:gs>
            </a:gsLst>
            <a:lin ang="8100000" scaled="0"/>
          </a:gradFill>
          <a:ln cap="flat" cmpd="sng" w="1905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7"/>
          <p:cNvSpPr/>
          <p:nvPr/>
        </p:nvSpPr>
        <p:spPr>
          <a:xfrm>
            <a:off x="5763614" y="4587053"/>
            <a:ext cx="1023630" cy="862879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4906691" y="5819012"/>
            <a:ext cx="1354578" cy="1141852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rgbClr val="E0E0E0"/>
              </a:gs>
              <a:gs pos="100000">
                <a:schemeClr val="lt1"/>
              </a:gs>
            </a:gsLst>
            <a:lin ang="8100000" scaled="0"/>
          </a:gradFill>
          <a:ln cap="flat" cmpd="sng" w="1905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7"/>
          <p:cNvSpPr/>
          <p:nvPr/>
        </p:nvSpPr>
        <p:spPr>
          <a:xfrm>
            <a:off x="5072165" y="5958499"/>
            <a:ext cx="1023631" cy="862878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7"/>
          <p:cNvSpPr txBox="1"/>
          <p:nvPr/>
        </p:nvSpPr>
        <p:spPr>
          <a:xfrm>
            <a:off x="3519225" y="209475"/>
            <a:ext cx="5211000" cy="11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60">
                <a:latin typeface="Arial"/>
                <a:ea typeface="Arial"/>
                <a:cs typeface="Arial"/>
                <a:sym typeface="Arial"/>
              </a:rPr>
              <a:t>CONTENTS</a:t>
            </a:r>
            <a:endParaRPr sz="696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/>
          <p:nvPr/>
        </p:nvSpPr>
        <p:spPr>
          <a:xfrm>
            <a:off x="0" y="303957"/>
            <a:ext cx="236687" cy="504056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8"/>
          <p:cNvSpPr txBox="1"/>
          <p:nvPr/>
        </p:nvSpPr>
        <p:spPr>
          <a:xfrm>
            <a:off x="500800" y="209150"/>
            <a:ext cx="72441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Technical Factors - Theory</a:t>
            </a:r>
            <a:endParaRPr b="1" sz="4000"/>
          </a:p>
        </p:txBody>
      </p:sp>
      <p:sp>
        <p:nvSpPr>
          <p:cNvPr id="83" name="Google Shape;83;p8"/>
          <p:cNvSpPr/>
          <p:nvPr/>
        </p:nvSpPr>
        <p:spPr>
          <a:xfrm>
            <a:off x="703850" y="1150525"/>
            <a:ext cx="3600600" cy="54141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8"/>
          <p:cNvSpPr/>
          <p:nvPr/>
        </p:nvSpPr>
        <p:spPr>
          <a:xfrm>
            <a:off x="8812100" y="1086350"/>
            <a:ext cx="3600600" cy="54141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8"/>
          <p:cNvSpPr/>
          <p:nvPr/>
        </p:nvSpPr>
        <p:spPr>
          <a:xfrm>
            <a:off x="4757975" y="1150525"/>
            <a:ext cx="3600600" cy="54141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8"/>
          <p:cNvSpPr txBox="1"/>
          <p:nvPr/>
        </p:nvSpPr>
        <p:spPr>
          <a:xfrm>
            <a:off x="1231725" y="1150525"/>
            <a:ext cx="24363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RSI</a:t>
            </a:r>
            <a:endParaRPr b="1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Relative Strength Index</a:t>
            </a:r>
            <a:endParaRPr b="1" sz="1200"/>
          </a:p>
        </p:txBody>
      </p:sp>
      <p:sp>
        <p:nvSpPr>
          <p:cNvPr id="87" name="Google Shape;87;p8"/>
          <p:cNvSpPr txBox="1"/>
          <p:nvPr/>
        </p:nvSpPr>
        <p:spPr>
          <a:xfrm>
            <a:off x="4917425" y="1150525"/>
            <a:ext cx="35166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MACD</a:t>
            </a:r>
            <a:endParaRPr b="1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</a:rPr>
              <a:t>Moving Average Convergence Divergence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88" name="Google Shape;88;p8"/>
          <p:cNvSpPr txBox="1"/>
          <p:nvPr/>
        </p:nvSpPr>
        <p:spPr>
          <a:xfrm>
            <a:off x="9448525" y="1136725"/>
            <a:ext cx="24363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BBP%</a:t>
            </a:r>
            <a:endParaRPr b="1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</a:rPr>
              <a:t>Bollinger bands%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89" name="Google Shape;89;p8"/>
          <p:cNvSpPr txBox="1"/>
          <p:nvPr/>
        </p:nvSpPr>
        <p:spPr>
          <a:xfrm>
            <a:off x="1124325" y="1887275"/>
            <a:ext cx="2782800" cy="42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111111"/>
                </a:solidFill>
              </a:rPr>
              <a:t>The RSI was originally developed by </a:t>
            </a:r>
            <a:r>
              <a:rPr b="1" lang="en-US">
                <a:solidFill>
                  <a:srgbClr val="111111"/>
                </a:solidFill>
              </a:rPr>
              <a:t>J. Welles Wilder Jr. </a:t>
            </a:r>
            <a:r>
              <a:rPr lang="en-US">
                <a:solidFill>
                  <a:srgbClr val="111111"/>
                </a:solidFill>
              </a:rPr>
              <a:t>and introduced in </a:t>
            </a:r>
            <a:r>
              <a:rPr b="1" lang="en-US">
                <a:solidFill>
                  <a:srgbClr val="111111"/>
                </a:solidFill>
              </a:rPr>
              <a:t>1978</a:t>
            </a:r>
            <a:endParaRPr b="1">
              <a:solidFill>
                <a:srgbClr val="11111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111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111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A momentum indicator to evaluate </a:t>
            </a:r>
            <a:r>
              <a:rPr b="1" lang="en-US">
                <a:solidFill>
                  <a:schemeClr val="dk1"/>
                </a:solidFill>
              </a:rPr>
              <a:t>overbought</a:t>
            </a:r>
            <a:r>
              <a:rPr lang="en-US">
                <a:solidFill>
                  <a:schemeClr val="dk1"/>
                </a:solidFill>
              </a:rPr>
              <a:t> or </a:t>
            </a:r>
            <a:r>
              <a:rPr b="1" lang="en-US">
                <a:solidFill>
                  <a:schemeClr val="dk1"/>
                </a:solidFill>
              </a:rPr>
              <a:t>oversold</a:t>
            </a:r>
            <a:r>
              <a:rPr lang="en-US">
                <a:solidFill>
                  <a:schemeClr val="dk1"/>
                </a:solidFill>
              </a:rPr>
              <a:t> conditions in the stock price by measuring the magnitude of recent price changes. </a:t>
            </a:r>
            <a:endParaRPr>
              <a:solidFill>
                <a:srgbClr val="11111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11111"/>
                </a:solidFill>
              </a:rPr>
              <a:t>A</a:t>
            </a:r>
            <a:r>
              <a:rPr lang="en-US">
                <a:solidFill>
                  <a:srgbClr val="111111"/>
                </a:solidFill>
              </a:rPr>
              <a:t>bove 70 —— </a:t>
            </a:r>
            <a:r>
              <a:rPr lang="en-US">
                <a:solidFill>
                  <a:srgbClr val="111111"/>
                </a:solidFill>
              </a:rPr>
              <a:t>overbought </a:t>
            </a:r>
            <a:endParaRPr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11111"/>
                </a:solidFill>
              </a:rPr>
              <a:t>Below 30 —— oversold</a:t>
            </a:r>
            <a:endParaRPr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11111"/>
              </a:solidFill>
            </a:endParaRPr>
          </a:p>
        </p:txBody>
      </p:sp>
      <p:sp>
        <p:nvSpPr>
          <p:cNvPr id="90" name="Google Shape;90;p8"/>
          <p:cNvSpPr txBox="1"/>
          <p:nvPr/>
        </p:nvSpPr>
        <p:spPr>
          <a:xfrm>
            <a:off x="5284325" y="1887275"/>
            <a:ext cx="27828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The MACD was created by </a:t>
            </a:r>
            <a:r>
              <a:rPr b="1" lang="en-US">
                <a:solidFill>
                  <a:schemeClr val="dk1"/>
                </a:solidFill>
              </a:rPr>
              <a:t>Gerald Appel</a:t>
            </a:r>
            <a:r>
              <a:rPr lang="en-US">
                <a:solidFill>
                  <a:schemeClr val="dk1"/>
                </a:solidFill>
              </a:rPr>
              <a:t> in the</a:t>
            </a:r>
            <a:r>
              <a:rPr b="1" lang="en-US">
                <a:solidFill>
                  <a:schemeClr val="dk1"/>
                </a:solidFill>
              </a:rPr>
              <a:t> late 1970s</a:t>
            </a:r>
            <a:r>
              <a:rPr lang="en-US">
                <a:solidFill>
                  <a:schemeClr val="dk1"/>
                </a:solidFill>
              </a:rPr>
              <a:t>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</a:t>
            </a:r>
            <a:r>
              <a:rPr lang="en-US"/>
              <a:t> trend-following momentum that shows the relationship between short and long term moving average of a security’s price, </a:t>
            </a:r>
            <a:r>
              <a:rPr lang="en-US">
                <a:solidFill>
                  <a:schemeClr val="dk1"/>
                </a:solidFill>
              </a:rPr>
              <a:t>revealing changes in the strength, direction, momentum, and duration of a trend in a stock's price.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11111"/>
                </a:solidFill>
              </a:rPr>
              <a:t>crosses above SL —— buy</a:t>
            </a:r>
            <a:endParaRPr>
              <a:solidFill>
                <a:srgbClr val="11111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11111"/>
                </a:solidFill>
              </a:rPr>
              <a:t>crosses below SL —— sell</a:t>
            </a:r>
            <a:endParaRPr>
              <a:solidFill>
                <a:srgbClr val="11111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1" name="Google Shape;91;p8"/>
          <p:cNvSpPr txBox="1"/>
          <p:nvPr/>
        </p:nvSpPr>
        <p:spPr>
          <a:xfrm>
            <a:off x="9192550" y="1887250"/>
            <a:ext cx="28533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52525"/>
                </a:solidFill>
              </a:rPr>
              <a:t>The BBP was created by </a:t>
            </a:r>
            <a:r>
              <a:rPr b="1" lang="en-US">
                <a:solidFill>
                  <a:srgbClr val="252525"/>
                </a:solidFill>
              </a:rPr>
              <a:t>John Bollinger, </a:t>
            </a:r>
            <a:r>
              <a:rPr lang="en-US">
                <a:solidFill>
                  <a:srgbClr val="111111"/>
                </a:solidFill>
              </a:rPr>
              <a:t>by famous technical trader,</a:t>
            </a:r>
            <a:r>
              <a:rPr lang="en-US">
                <a:solidFill>
                  <a:srgbClr val="252525"/>
                </a:solidFill>
              </a:rPr>
              <a:t>in the </a:t>
            </a:r>
            <a:r>
              <a:rPr b="1" lang="en-US">
                <a:solidFill>
                  <a:srgbClr val="252525"/>
                </a:solidFill>
              </a:rPr>
              <a:t>early 1980’s</a:t>
            </a:r>
            <a:endParaRPr b="1">
              <a:solidFill>
                <a:srgbClr val="25252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5252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5252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 measures percentage of two</a:t>
            </a:r>
            <a:r>
              <a:rPr lang="en-US">
                <a:uFill>
                  <a:noFill/>
                </a:uFill>
                <a:hlinkClick r:id="rId3"/>
              </a:rPr>
              <a:t> standard deviations</a:t>
            </a:r>
            <a:r>
              <a:rPr lang="en-US"/>
              <a:t> (positively and negatively) away from a </a:t>
            </a:r>
            <a:r>
              <a:rPr lang="en-US">
                <a:uFill>
                  <a:noFill/>
                </a:uFill>
                <a:hlinkClick r:id="rId4"/>
              </a:rPr>
              <a:t>simple moving average</a:t>
            </a:r>
            <a:r>
              <a:rPr lang="en-US"/>
              <a:t> (SMA) of the security's price. </a:t>
            </a:r>
            <a:r>
              <a:rPr lang="en-US">
                <a:solidFill>
                  <a:schemeClr val="dk1"/>
                </a:solidFill>
              </a:rPr>
              <a:t>BBP considers not only the moving trend but also the volatility of the stock.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5252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5252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9"/>
          <p:cNvSpPr/>
          <p:nvPr/>
        </p:nvSpPr>
        <p:spPr>
          <a:xfrm>
            <a:off x="0" y="303957"/>
            <a:ext cx="236700" cy="5040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9"/>
          <p:cNvSpPr txBox="1"/>
          <p:nvPr/>
        </p:nvSpPr>
        <p:spPr>
          <a:xfrm>
            <a:off x="500800" y="209150"/>
            <a:ext cx="86607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Technical Factors - Calculation</a:t>
            </a:r>
            <a:endParaRPr b="1" sz="4000"/>
          </a:p>
        </p:txBody>
      </p:sp>
      <p:sp>
        <p:nvSpPr>
          <p:cNvPr id="99" name="Google Shape;99;p9"/>
          <p:cNvSpPr/>
          <p:nvPr/>
        </p:nvSpPr>
        <p:spPr>
          <a:xfrm>
            <a:off x="703850" y="1150525"/>
            <a:ext cx="7148400" cy="5766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9"/>
          <p:cNvSpPr/>
          <p:nvPr/>
        </p:nvSpPr>
        <p:spPr>
          <a:xfrm>
            <a:off x="8707375" y="1086350"/>
            <a:ext cx="3705600" cy="1884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9"/>
          <p:cNvSpPr/>
          <p:nvPr/>
        </p:nvSpPr>
        <p:spPr>
          <a:xfrm>
            <a:off x="8662725" y="3237000"/>
            <a:ext cx="3810600" cy="3517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9"/>
          <p:cNvSpPr txBox="1"/>
          <p:nvPr/>
        </p:nvSpPr>
        <p:spPr>
          <a:xfrm>
            <a:off x="3121338" y="1193313"/>
            <a:ext cx="24363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RSI</a:t>
            </a:r>
            <a:endParaRPr b="1" sz="2400"/>
          </a:p>
        </p:txBody>
      </p:sp>
      <p:sp>
        <p:nvSpPr>
          <p:cNvPr id="103" name="Google Shape;103;p9"/>
          <p:cNvSpPr txBox="1"/>
          <p:nvPr/>
        </p:nvSpPr>
        <p:spPr>
          <a:xfrm>
            <a:off x="9260325" y="3259750"/>
            <a:ext cx="24363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MACD</a:t>
            </a:r>
            <a:endParaRPr b="1" sz="2400"/>
          </a:p>
        </p:txBody>
      </p:sp>
      <p:sp>
        <p:nvSpPr>
          <p:cNvPr id="104" name="Google Shape;104;p9"/>
          <p:cNvSpPr txBox="1"/>
          <p:nvPr/>
        </p:nvSpPr>
        <p:spPr>
          <a:xfrm>
            <a:off x="9342025" y="1073050"/>
            <a:ext cx="24363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BBP%</a:t>
            </a:r>
            <a:endParaRPr b="1" sz="2400"/>
          </a:p>
        </p:txBody>
      </p:sp>
      <p:pic>
        <p:nvPicPr>
          <p:cNvPr id="105" name="Google Shape;10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4875" y="4569088"/>
            <a:ext cx="3375600" cy="35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28425" y="4191225"/>
            <a:ext cx="3279182" cy="235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07375" y="5423913"/>
            <a:ext cx="3810601" cy="30948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9"/>
          <p:cNvSpPr txBox="1"/>
          <p:nvPr/>
        </p:nvSpPr>
        <p:spPr>
          <a:xfrm>
            <a:off x="8928450" y="6232925"/>
            <a:ext cx="2100000" cy="2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MACD - Signal Line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9"/>
          <p:cNvSpPr txBox="1"/>
          <p:nvPr/>
        </p:nvSpPr>
        <p:spPr>
          <a:xfrm>
            <a:off x="8662725" y="3749013"/>
            <a:ext cx="3033900" cy="2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1C4587"/>
                </a:solidFill>
              </a:rPr>
              <a:t>1st Step: Calculate MACD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110" name="Google Shape;110;p9"/>
          <p:cNvSpPr txBox="1"/>
          <p:nvPr/>
        </p:nvSpPr>
        <p:spPr>
          <a:xfrm>
            <a:off x="8662725" y="4990975"/>
            <a:ext cx="2436300" cy="2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1C4587"/>
                </a:solidFill>
              </a:rPr>
              <a:t>2ed</a:t>
            </a:r>
            <a:r>
              <a:rPr b="1" lang="en-US">
                <a:solidFill>
                  <a:srgbClr val="1C4587"/>
                </a:solidFill>
              </a:rPr>
              <a:t> Step: Set signal line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111" name="Google Shape;111;p9"/>
          <p:cNvSpPr txBox="1"/>
          <p:nvPr/>
        </p:nvSpPr>
        <p:spPr>
          <a:xfrm>
            <a:off x="8662725" y="5861750"/>
            <a:ext cx="986400" cy="2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1C4587"/>
                </a:solidFill>
              </a:rPr>
              <a:t>3rd</a:t>
            </a:r>
            <a:r>
              <a:rPr b="1" lang="en-US">
                <a:solidFill>
                  <a:srgbClr val="1C4587"/>
                </a:solidFill>
              </a:rPr>
              <a:t> Step:</a:t>
            </a:r>
            <a:endParaRPr b="1">
              <a:solidFill>
                <a:srgbClr val="1C4587"/>
              </a:solidFill>
            </a:endParaRPr>
          </a:p>
        </p:txBody>
      </p:sp>
      <p:pic>
        <p:nvPicPr>
          <p:cNvPr id="112" name="Google Shape;112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651050" y="1692500"/>
            <a:ext cx="1833935" cy="35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62625" y="2241900"/>
            <a:ext cx="3650350" cy="43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9"/>
          <p:cNvSpPr txBox="1"/>
          <p:nvPr/>
        </p:nvSpPr>
        <p:spPr>
          <a:xfrm>
            <a:off x="1064075" y="1692488"/>
            <a:ext cx="3033900" cy="2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1C4587"/>
                </a:solidFill>
              </a:rPr>
              <a:t>1st Step: Calculate UC/DC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115" name="Google Shape;115;p9"/>
          <p:cNvSpPr txBox="1"/>
          <p:nvPr/>
        </p:nvSpPr>
        <p:spPr>
          <a:xfrm>
            <a:off x="1064075" y="2578475"/>
            <a:ext cx="5759100" cy="2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1C4587"/>
                </a:solidFill>
              </a:rPr>
              <a:t>2ed</a:t>
            </a:r>
            <a:r>
              <a:rPr b="1" lang="en-US">
                <a:solidFill>
                  <a:srgbClr val="1C4587"/>
                </a:solidFill>
              </a:rPr>
              <a:t> Step: </a:t>
            </a:r>
            <a:r>
              <a:rPr b="1" lang="en-US">
                <a:solidFill>
                  <a:srgbClr val="1C4587"/>
                </a:solidFill>
              </a:rPr>
              <a:t>Average</a:t>
            </a:r>
            <a:r>
              <a:rPr lang="en-US" sz="1200">
                <a:solidFill>
                  <a:schemeClr val="dk1"/>
                </a:solidFill>
              </a:rPr>
              <a:t> </a:t>
            </a:r>
            <a:r>
              <a:rPr b="1" lang="en-US">
                <a:solidFill>
                  <a:srgbClr val="1C4587"/>
                </a:solidFill>
              </a:rPr>
              <a:t>Up Closes over 42 weeks at each time point</a:t>
            </a:r>
            <a:endParaRPr b="1"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116" name="Google Shape;116;p9"/>
          <p:cNvSpPr txBox="1"/>
          <p:nvPr/>
        </p:nvSpPr>
        <p:spPr>
          <a:xfrm>
            <a:off x="1064075" y="4629138"/>
            <a:ext cx="3033900" cy="2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1C4587"/>
                </a:solidFill>
              </a:rPr>
              <a:t>4th</a:t>
            </a:r>
            <a:r>
              <a:rPr b="1" lang="en-US">
                <a:solidFill>
                  <a:srgbClr val="1C4587"/>
                </a:solidFill>
              </a:rPr>
              <a:t> Step: Calculate RSI</a:t>
            </a:r>
            <a:endParaRPr b="1">
              <a:solidFill>
                <a:srgbClr val="1C4587"/>
              </a:solidFill>
            </a:endParaRPr>
          </a:p>
        </p:txBody>
      </p:sp>
      <p:pic>
        <p:nvPicPr>
          <p:cNvPr id="117" name="Google Shape;117;p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32875" y="2327976"/>
            <a:ext cx="4885527" cy="29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741575" y="2035147"/>
            <a:ext cx="4686326" cy="297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741563" y="2928563"/>
            <a:ext cx="5195850" cy="6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9"/>
          <p:cNvSpPr txBox="1"/>
          <p:nvPr/>
        </p:nvSpPr>
        <p:spPr>
          <a:xfrm>
            <a:off x="1064075" y="3572775"/>
            <a:ext cx="6105300" cy="2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1C4587"/>
                </a:solidFill>
              </a:rPr>
              <a:t>3r</a:t>
            </a:r>
            <a:r>
              <a:rPr b="1" lang="en-US">
                <a:solidFill>
                  <a:srgbClr val="1C4587"/>
                </a:solidFill>
              </a:rPr>
              <a:t>d Step: Average</a:t>
            </a:r>
            <a:r>
              <a:rPr lang="en-US" sz="1200">
                <a:solidFill>
                  <a:schemeClr val="dk1"/>
                </a:solidFill>
              </a:rPr>
              <a:t> </a:t>
            </a:r>
            <a:r>
              <a:rPr b="1" lang="en-US">
                <a:solidFill>
                  <a:srgbClr val="1C4587"/>
                </a:solidFill>
              </a:rPr>
              <a:t>Down</a:t>
            </a:r>
            <a:r>
              <a:rPr b="1" lang="en-US">
                <a:solidFill>
                  <a:srgbClr val="1C4587"/>
                </a:solidFill>
              </a:rPr>
              <a:t> Closes over 42 weeks at each time point</a:t>
            </a:r>
            <a:endParaRPr b="1"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C4587"/>
              </a:solidFill>
            </a:endParaRPr>
          </a:p>
        </p:txBody>
      </p:sp>
      <p:pic>
        <p:nvPicPr>
          <p:cNvPr id="121" name="Google Shape;121;p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741575" y="3954613"/>
            <a:ext cx="5195849" cy="654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741575" y="5012075"/>
            <a:ext cx="5537117" cy="5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732875" y="6010528"/>
            <a:ext cx="4885523" cy="810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720675" y="5941825"/>
            <a:ext cx="4885523" cy="16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9"/>
          <p:cNvSpPr txBox="1"/>
          <p:nvPr/>
        </p:nvSpPr>
        <p:spPr>
          <a:xfrm>
            <a:off x="500800" y="839525"/>
            <a:ext cx="3894600" cy="2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</a:rPr>
              <a:t>PS: One week as a period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"/>
          <p:cNvSpPr/>
          <p:nvPr/>
        </p:nvSpPr>
        <p:spPr>
          <a:xfrm>
            <a:off x="0" y="303957"/>
            <a:ext cx="236700" cy="5040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0"/>
          <p:cNvSpPr txBox="1"/>
          <p:nvPr/>
        </p:nvSpPr>
        <p:spPr>
          <a:xfrm>
            <a:off x="500800" y="209150"/>
            <a:ext cx="74550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Initial Factors (3+19)</a:t>
            </a:r>
            <a:endParaRPr b="1" sz="4000"/>
          </a:p>
        </p:txBody>
      </p:sp>
      <p:graphicFrame>
        <p:nvGraphicFramePr>
          <p:cNvPr id="133" name="Google Shape;133;p10"/>
          <p:cNvGraphicFramePr/>
          <p:nvPr/>
        </p:nvGraphicFramePr>
        <p:xfrm>
          <a:off x="739425" y="9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{718F9AAC-5CBE-4BD7-B72F-7FD2624F59DF}</a:tableStyleId>
              </a:tblPr>
              <a:tblGrid>
                <a:gridCol w="1812975"/>
                <a:gridCol w="1130175"/>
                <a:gridCol w="3958075"/>
                <a:gridCol w="1784150"/>
                <a:gridCol w="26945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C</a:t>
                      </a:r>
                      <a:r>
                        <a:rPr b="1" lang="en-US"/>
                        <a:t>ategory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Name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Expected Sign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Literature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Technical(3)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RSI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Relative Strength Index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+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Wilder(1978)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MACD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Moving Average Convergence Divergence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+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Gerald Appel(late 1970s)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BBP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Bollinger bands%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252525"/>
                          </a:solidFill>
                        </a:rPr>
                        <a:t>John Bollinger(early 1980s)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Valuation(2</a:t>
                      </a:r>
                      <a:r>
                        <a:rPr lang="en-US"/>
                        <a:t>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Earnings-to-Price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+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Fama, E. F. and French (1996)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lnSIZE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ln of Market Cap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Banz (1981 )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Investment(4)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Investment-to-Asset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Lyandres, Sun, and Zhang (2008)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Investment Growth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Xing, Y. (2008)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Investment-to-Capital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Xing, Y. (2008)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Net Operating Assets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Hirshleifer, Hou, Teoh, and Zhang (2004)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Prior Returns(2)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MOM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Momentum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+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Jegadeesh and Titman (1993)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LTR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Long-Term Reversal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-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DeBondt and Thaler (1985)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Financial Distress(2)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Ohlson score (Financial Distress)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Soohun Kim and Georgios Skoulakis(2018)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LEV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Market Leverage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+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Bhandari (1988)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"/>
          <p:cNvSpPr/>
          <p:nvPr/>
        </p:nvSpPr>
        <p:spPr>
          <a:xfrm>
            <a:off x="0" y="303957"/>
            <a:ext cx="236700" cy="5040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1"/>
          <p:cNvSpPr txBox="1"/>
          <p:nvPr/>
        </p:nvSpPr>
        <p:spPr>
          <a:xfrm>
            <a:off x="500800" y="209150"/>
            <a:ext cx="65505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Initial Factors (3+19)</a:t>
            </a:r>
            <a:endParaRPr b="1" sz="4000"/>
          </a:p>
        </p:txBody>
      </p:sp>
      <p:graphicFrame>
        <p:nvGraphicFramePr>
          <p:cNvPr id="141" name="Google Shape;141;p11"/>
          <p:cNvGraphicFramePr/>
          <p:nvPr/>
        </p:nvGraphicFramePr>
        <p:xfrm>
          <a:off x="739425" y="115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{718F9AAC-5CBE-4BD7-B72F-7FD2624F59DF}</a:tableStyleId>
              </a:tblPr>
              <a:tblGrid>
                <a:gridCol w="1812975"/>
                <a:gridCol w="1130175"/>
                <a:gridCol w="3882200"/>
                <a:gridCol w="1809450"/>
                <a:gridCol w="27451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Category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Name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Expected Sign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Literature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Earning(4)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ROA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Return-on-Assets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+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Chen et al. (2010)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ROE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Return-on-Equity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+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Gompers, and Vuolteenaho (2002)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Sales Growth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+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Lakonishok, Shleifer, and Vishny (1994)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Standardized unexpected earning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+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Ball, R. and P. Brown (1968)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lnSIZE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ln of Market Cap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Banz (1981 )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Earning Financing(2)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Composite Insurance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Daniel, K. and S. Titman (2006)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Net Stock Issue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Fama, E. F. and K. French (1993)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Other(3)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Turnover Ratio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Lee, C. M. and B. Swaminathan (2000)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Organizational Capital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+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Eisfeldt and Papanikolaou (2012)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BETA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Market Beta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Frazzini and Pedersen (2011)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/>
          <p:nvPr/>
        </p:nvSpPr>
        <p:spPr>
          <a:xfrm>
            <a:off x="0" y="303957"/>
            <a:ext cx="236700" cy="5040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2"/>
          <p:cNvSpPr txBox="1"/>
          <p:nvPr/>
        </p:nvSpPr>
        <p:spPr>
          <a:xfrm>
            <a:off x="500800" y="209154"/>
            <a:ext cx="46563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Data Cleaning</a:t>
            </a:r>
            <a:endParaRPr b="1" sz="4000"/>
          </a:p>
        </p:txBody>
      </p:sp>
      <p:sp>
        <p:nvSpPr>
          <p:cNvPr id="149" name="Google Shape;149;p12"/>
          <p:cNvSpPr txBox="1"/>
          <p:nvPr/>
        </p:nvSpPr>
        <p:spPr>
          <a:xfrm>
            <a:off x="916525" y="1402575"/>
            <a:ext cx="11129400" cy="53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Impact"/>
                <a:ea typeface="Impact"/>
                <a:cs typeface="Impact"/>
                <a:sym typeface="Impact"/>
              </a:rPr>
              <a:t>Steps</a:t>
            </a:r>
            <a:r>
              <a:rPr b="1" lang="en-US" sz="3000">
                <a:latin typeface="Impact"/>
                <a:ea typeface="Impact"/>
                <a:cs typeface="Impact"/>
                <a:sym typeface="Impact"/>
              </a:rPr>
              <a:t> </a:t>
            </a:r>
            <a:endParaRPr b="1" sz="30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mpact"/>
              <a:ea typeface="Impact"/>
              <a:cs typeface="Impact"/>
              <a:sym typeface="Impact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-US" sz="2500"/>
              <a:t>Gather: data from “WRDS” &amp; “27 factors data package”;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-US" sz="2500"/>
              <a:t>Merge: all data of available factors by “year” &amp; “PERMNO”;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-US" sz="2500"/>
              <a:t>R</a:t>
            </a:r>
            <a:r>
              <a:rPr lang="en-US" sz="2500"/>
              <a:t>ecalculate: pick mid-year data, compute the mean of each window year from monthly data, Z-Scores by industry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-US" sz="2500"/>
              <a:t>Clean: delete </a:t>
            </a:r>
            <a:r>
              <a:rPr lang="en-US" sz="2500"/>
              <a:t>insufficient</a:t>
            </a:r>
            <a:r>
              <a:rPr lang="en-US" sz="2500"/>
              <a:t> data factors, omit NA;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-US" sz="2500"/>
              <a:t>Reconstructure: </a:t>
            </a:r>
            <a:r>
              <a:rPr lang="en-US" sz="2500"/>
              <a:t>separate</a:t>
            </a:r>
            <a:r>
              <a:rPr lang="en-US" sz="2500"/>
              <a:t> data into in-sample data (1990.6-2008.6) and out-</a:t>
            </a:r>
            <a:r>
              <a:rPr lang="en-US" sz="2500"/>
              <a:t>sample</a:t>
            </a:r>
            <a:r>
              <a:rPr lang="en-US" sz="2500"/>
              <a:t> data (2009.6-2016.6).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Impact"/>
                <a:ea typeface="Impact"/>
                <a:cs typeface="Impact"/>
                <a:sym typeface="Impact"/>
              </a:rPr>
              <a:t>Results of raw data</a:t>
            </a:r>
            <a:endParaRPr sz="30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4488 unique stocks of 26 years (1990.6 - 2016.6), 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with 34,560 observations and 27 variables (760,000+ points)</a:t>
            </a:r>
            <a:endParaRPr sz="2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"/>
          <p:cNvSpPr/>
          <p:nvPr/>
        </p:nvSpPr>
        <p:spPr>
          <a:xfrm>
            <a:off x="0" y="303957"/>
            <a:ext cx="236700" cy="5040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3"/>
          <p:cNvSpPr txBox="1"/>
          <p:nvPr/>
        </p:nvSpPr>
        <p:spPr>
          <a:xfrm>
            <a:off x="500800" y="209150"/>
            <a:ext cx="60675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Correlation Analysis</a:t>
            </a:r>
            <a:endParaRPr b="1" sz="4000"/>
          </a:p>
        </p:txBody>
      </p:sp>
      <p:graphicFrame>
        <p:nvGraphicFramePr>
          <p:cNvPr id="157" name="Google Shape;157;p13"/>
          <p:cNvGraphicFramePr/>
          <p:nvPr/>
        </p:nvGraphicFramePr>
        <p:xfrm>
          <a:off x="922350" y="13107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{718F9AAC-5CBE-4BD7-B72F-7FD2624F59DF}</a:tableStyleId>
              </a:tblPr>
              <a:tblGrid>
                <a:gridCol w="1763025"/>
                <a:gridCol w="2047950"/>
                <a:gridCol w="1919625"/>
                <a:gridCol w="1763025"/>
                <a:gridCol w="2070175"/>
                <a:gridCol w="1763025"/>
              </a:tblGrid>
              <a:tr h="457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Factor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Expected Sign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T-stat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Factor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Expected Sign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T-stat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  <a:tr h="457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z</a:t>
                      </a:r>
                      <a:r>
                        <a:rPr lang="en-US"/>
                        <a:t>RSI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+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2.158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z</a:t>
                      </a:r>
                      <a:r>
                        <a:rPr lang="en-US"/>
                        <a:t>ROA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+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-2.124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57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z</a:t>
                      </a:r>
                      <a:r>
                        <a:rPr lang="en-US"/>
                        <a:t>MACD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+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-1.921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z</a:t>
                      </a:r>
                      <a:r>
                        <a:rPr lang="en-US"/>
                        <a:t>ROE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+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-1.035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57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BBP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-0.597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zln</a:t>
                      </a:r>
                      <a:r>
                        <a:rPr lang="en-US"/>
                        <a:t>SIZE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-1.972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57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z</a:t>
                      </a:r>
                      <a:r>
                        <a:rPr lang="en-US"/>
                        <a:t>EP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+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3.112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z</a:t>
                      </a:r>
                      <a:r>
                        <a:rPr lang="en-US"/>
                        <a:t>MOM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+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3.087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57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z</a:t>
                      </a:r>
                      <a:r>
                        <a:rPr lang="en-US"/>
                        <a:t>IA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-3.056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z</a:t>
                      </a:r>
                      <a:r>
                        <a:rPr lang="en-US"/>
                        <a:t>OS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-0.778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57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z</a:t>
                      </a:r>
                      <a:r>
                        <a:rPr lang="en-US"/>
                        <a:t>IG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-2.387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z</a:t>
                      </a:r>
                      <a:r>
                        <a:rPr lang="en-US"/>
                        <a:t>SG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+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-0.215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57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z</a:t>
                      </a:r>
                      <a:r>
                        <a:rPr lang="en-US"/>
                        <a:t>IK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-2.096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z</a:t>
                      </a:r>
                      <a:r>
                        <a:rPr lang="en-US"/>
                        <a:t>SUE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+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3.087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57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z</a:t>
                      </a:r>
                      <a:r>
                        <a:rPr lang="en-US"/>
                        <a:t>LEV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+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4.380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z</a:t>
                      </a:r>
                      <a:r>
                        <a:rPr lang="en-US"/>
                        <a:t>BETA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-1.238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57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z</a:t>
                      </a:r>
                      <a:r>
                        <a:rPr lang="en-US"/>
                        <a:t>NOA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-3.932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z</a:t>
                      </a:r>
                      <a:r>
                        <a:rPr lang="en-US"/>
                        <a:t>CI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-1.926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57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z</a:t>
                      </a:r>
                      <a:r>
                        <a:rPr lang="en-US"/>
                        <a:t>NS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-3.507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z</a:t>
                      </a:r>
                      <a:r>
                        <a:rPr lang="en-US"/>
                        <a:t>LTR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-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-3.574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57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z</a:t>
                      </a:r>
                      <a:r>
                        <a:rPr lang="en-US"/>
                        <a:t>OK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+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2.855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z</a:t>
                      </a:r>
                      <a:r>
                        <a:rPr lang="en-US"/>
                        <a:t>TO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-2.327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自定义设计方案">
  <a:themeElements>
    <a:clrScheme name="自定义 326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C00000"/>
      </a:accent1>
      <a:accent2>
        <a:srgbClr val="A5A5A5"/>
      </a:accent2>
      <a:accent3>
        <a:srgbClr val="C00000"/>
      </a:accent3>
      <a:accent4>
        <a:srgbClr val="A5A5A5"/>
      </a:accent4>
      <a:accent5>
        <a:srgbClr val="C00000"/>
      </a:accent5>
      <a:accent6>
        <a:srgbClr val="A5A5A5"/>
      </a:accent6>
      <a:hlink>
        <a:srgbClr val="C00000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