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99" r:id="rId4"/>
    <p:sldId id="300" r:id="rId5"/>
    <p:sldId id="301" r:id="rId6"/>
    <p:sldId id="302" r:id="rId7"/>
    <p:sldId id="303" r:id="rId8"/>
    <p:sldId id="304" r:id="rId9"/>
    <p:sldId id="305" r:id="rId10"/>
    <p:sldId id="306" r:id="rId11"/>
    <p:sldId id="307" r:id="rId12"/>
    <p:sldId id="308" r:id="rId13"/>
    <p:sldId id="30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Übersicht" id="{D9D15A62-541A-4341-8E99-73233E3C5DD3}">
          <p14:sldIdLst>
            <p14:sldId id="256"/>
          </p14:sldIdLst>
        </p14:section>
        <p14:section name="Tag 1: Köln nach Reims" id="{1DB7418D-7514-41C0-AAD5-AD0B4A41A27A}">
          <p14:sldIdLst>
            <p14:sldId id="259"/>
          </p14:sldIdLst>
        </p14:section>
        <p14:section name="Tag 2: Von der Champagne nach Versailles" id="{C6DDAB9E-F67F-4B71-96AA-239CFA81841D}">
          <p14:sldIdLst>
            <p14:sldId id="299"/>
          </p14:sldIdLst>
        </p14:section>
        <p14:section name="Tag 3: Von Versailles nach Chartres" id="{8435D3DA-D591-4447-8A88-5DD5801912DE}">
          <p14:sldIdLst>
            <p14:sldId id="300"/>
          </p14:sldIdLst>
        </p14:section>
        <p14:section name="Tag 4: Von Chartres zum Mont-Saint-Michel" id="{1181CCBB-99EF-447E-B2DC-42E813CC8371}">
          <p14:sldIdLst>
            <p14:sldId id="301"/>
          </p14:sldIdLst>
        </p14:section>
        <p14:section name="Tag 5: Vom Mont-Saint-Michel nach La Rochelle" id="{C3EABECC-216B-4607-A712-98F6DF13EEB5}">
          <p14:sldIdLst>
            <p14:sldId id="302"/>
          </p14:sldIdLst>
        </p14:section>
        <p14:section name="Tag 6: Von La Rochelle nach Bordeaux" id="{A906B706-916A-46B0-96AB-E92F5C9348A0}">
          <p14:sldIdLst>
            <p14:sldId id="303"/>
          </p14:sldIdLst>
        </p14:section>
        <p14:section name="Tag 7: Von Bordeaux nach Limoges" id="{A51980C4-9F64-4FD3-AC47-0F83E3AE6CEB}">
          <p14:sldIdLst>
            <p14:sldId id="304"/>
          </p14:sldIdLst>
        </p14:section>
        <p14:section name="Tag 8: Von Limoges nach Bourges" id="{F69FEBC0-2919-43D4-805B-16E698843504}">
          <p14:sldIdLst>
            <p14:sldId id="305"/>
          </p14:sldIdLst>
        </p14:section>
        <p14:section name="Tag 9: Von Bouges nach Dijon" id="{95A792D3-8CAF-48CB-86EA-2E35F0203785}">
          <p14:sldIdLst>
            <p14:sldId id="306"/>
          </p14:sldIdLst>
        </p14:section>
        <p14:section name="Tag 10: Von Dijon nach Freiburg im Breisgau" id="{0BED3501-41DE-4B1A-99CC-9CA9375F3CDC}">
          <p14:sldIdLst>
            <p14:sldId id="307"/>
          </p14:sldIdLst>
        </p14:section>
        <p14:section name="Tag 11: Von Freiburg nach Heidelberg" id="{14B362BE-C608-4A3E-8E83-52CA7CA4FA9C}">
          <p14:sldIdLst>
            <p14:sldId id="308"/>
          </p14:sldIdLst>
        </p14:section>
        <p14:section name="Tag 12: Von Mainz ins Rheinland" id="{1B34E39D-C5A1-41C1-A000-79CFFA6B980C}">
          <p14:sldIdLst>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65409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6087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9086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44403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016111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43099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8285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516246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939098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177826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46904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449200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67471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35162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24660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0433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278047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9879507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A9539575-A7AE-EE59-B237-FFCDCB261D78}"/>
              </a:ext>
            </a:extLst>
          </p:cNvPr>
          <p:cNvSpPr>
            <a:spLocks noGrp="1"/>
          </p:cNvSpPr>
          <p:nvPr>
            <p:ph type="ctrTitle"/>
          </p:nvPr>
        </p:nvSpPr>
        <p:spPr>
          <a:xfrm>
            <a:off x="361714" y="1213320"/>
            <a:ext cx="4633619" cy="3307879"/>
          </a:xfrm>
        </p:spPr>
        <p:txBody>
          <a:bodyPr/>
          <a:lstStyle/>
          <a:p>
            <a:r>
              <a:rPr lang="de-DE" sz="6800" dirty="0"/>
              <a:t>Rundreise </a:t>
            </a:r>
            <a:br>
              <a:rPr lang="de-DE" sz="6800" dirty="0"/>
            </a:br>
            <a:r>
              <a:rPr lang="de-DE" sz="5000" dirty="0"/>
              <a:t>Westliches und Zentrales Frankreich</a:t>
            </a:r>
          </a:p>
        </p:txBody>
      </p:sp>
      <p:pic>
        <p:nvPicPr>
          <p:cNvPr id="28" name="Grafik 27">
            <a:extLst>
              <a:ext uri="{FF2B5EF4-FFF2-40B4-BE49-F238E27FC236}">
                <a16:creationId xmlns:a16="http://schemas.microsoft.com/office/drawing/2014/main" id="{272224A6-FF5C-E6C3-2F2D-687875EA167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4995333" y="1213321"/>
            <a:ext cx="6134856" cy="3912163"/>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435639" y="1219200"/>
            <a:ext cx="7625532" cy="5245768"/>
          </a:xfrm>
        </p:spPr>
        <p:txBody>
          <a:bodyPr>
            <a:normAutofit fontScale="77500" lnSpcReduction="20000"/>
          </a:bodyPr>
          <a:lstStyle/>
          <a:p>
            <a:pPr marL="0" indent="0">
              <a:lnSpc>
                <a:spcPct val="107000"/>
              </a:lnSpc>
              <a:spcAft>
                <a:spcPts val="800"/>
              </a:spcAft>
              <a:buNone/>
            </a:pPr>
            <a:r>
              <a:rPr lang="de-DE" sz="1600" b="1" kern="100" dirty="0">
                <a:effectLst/>
                <a:ea typeface="Calibri" panose="020F0502020204030204" pitchFamily="34" charset="0"/>
                <a:cs typeface="Times New Roman" panose="02020603050405020304" pitchFamily="18" charset="0"/>
              </a:rPr>
              <a:t>Bourges ist unser heutiger Startort und führt uns weiter durch Weingebiete von Burgund, Zeugen des Klosterlebens bis nach Dijon, was weltberühmt wegen seiner gastronomischen Spezialitäten ist.</a:t>
            </a:r>
          </a:p>
          <a:p>
            <a:pPr marL="0" indent="0">
              <a:lnSpc>
                <a:spcPct val="107000"/>
              </a:lnSpc>
              <a:spcAft>
                <a:spcPts val="800"/>
              </a:spcAft>
              <a:buNone/>
            </a:pPr>
            <a:r>
              <a:rPr lang="de-DE" sz="1600" b="1" kern="100" dirty="0">
                <a:effectLst/>
                <a:ea typeface="Calibri" panose="020F0502020204030204" pitchFamily="34" charset="0"/>
                <a:cs typeface="Times New Roman" panose="02020603050405020304" pitchFamily="18" charset="0"/>
              </a:rPr>
              <a:t>Tageziele:</a:t>
            </a:r>
            <a:endParaRPr lang="de-DE" sz="16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tabLst>
                <a:tab pos="457200" algn="l"/>
              </a:tabLst>
            </a:pPr>
            <a:r>
              <a:rPr lang="de-DE" sz="1600" kern="100" dirty="0">
                <a:effectLst/>
                <a:latin typeface="+mn-lt"/>
                <a:ea typeface="Calibri" panose="020F0502020204030204" pitchFamily="34" charset="0"/>
                <a:cs typeface="Times New Roman" panose="02020603050405020304" pitchFamily="18" charset="0"/>
              </a:rPr>
              <a:t>Vézelay (UNESCO 84: Abteikirche und Stadthügel von Vézelay)</a:t>
            </a:r>
          </a:p>
          <a:p>
            <a:pPr marL="342900" lvl="0" indent="-342900">
              <a:lnSpc>
                <a:spcPct val="107000"/>
              </a:lnSpc>
              <a:spcAft>
                <a:spcPts val="800"/>
              </a:spcAft>
              <a:buFont typeface="Wingdings" panose="05000000000000000000" pitchFamily="2" charset="2"/>
              <a:buChar char=""/>
              <a:tabLst>
                <a:tab pos="457200" algn="l"/>
              </a:tabLst>
            </a:pPr>
            <a:r>
              <a:rPr lang="de-DE" sz="1400" kern="100" dirty="0">
                <a:effectLst/>
                <a:latin typeface="+mn-lt"/>
                <a:ea typeface="Calibri" panose="020F0502020204030204" pitchFamily="34" charset="0"/>
                <a:cs typeface="Times New Roman" panose="02020603050405020304" pitchFamily="18" charset="0"/>
              </a:rPr>
              <a:t>Sie ist ein weit über Frankreich hinaus bekannter Wallfahrtsort und einer der Ausgangspunkte des Jakobswegs Via Lemovicensis; der Ort liegt auf einem Hügel im nordwestlichen Zipfel des Morvan am Fluss Cure in einer Höhe von rund 180 bis 250 m und ist als eines der schönsten Dörfer Frankreichs (Plus beaux villages de France) klassifiziert.</a:t>
            </a:r>
          </a:p>
          <a:p>
            <a:pPr marL="342900" lvl="0" indent="-342900">
              <a:lnSpc>
                <a:spcPct val="107000"/>
              </a:lnSpc>
              <a:spcAft>
                <a:spcPts val="800"/>
              </a:spcAft>
              <a:buFont typeface="Symbol" panose="05050102010706020507" pitchFamily="18" charset="2"/>
              <a:buChar char=""/>
              <a:tabLst>
                <a:tab pos="457200" algn="l"/>
              </a:tabLst>
            </a:pPr>
            <a:r>
              <a:rPr lang="de-DE" sz="1600" kern="100" dirty="0">
                <a:effectLst/>
                <a:latin typeface="+mn-lt"/>
                <a:ea typeface="Calibri" panose="020F0502020204030204" pitchFamily="34" charset="0"/>
                <a:cs typeface="Times New Roman" panose="02020603050405020304" pitchFamily="18" charset="0"/>
              </a:rPr>
              <a:t>Montbard (UNESCO 165: Abtei Fontenay)</a:t>
            </a:r>
          </a:p>
          <a:p>
            <a:pPr marL="342900" lvl="0" indent="-342900">
              <a:lnSpc>
                <a:spcPct val="107000"/>
              </a:lnSpc>
              <a:spcAft>
                <a:spcPts val="800"/>
              </a:spcAft>
              <a:buFont typeface="Wingdings" panose="05000000000000000000" pitchFamily="2" charset="2"/>
              <a:buChar char=""/>
              <a:tabLst>
                <a:tab pos="457200" algn="l"/>
              </a:tabLst>
            </a:pPr>
            <a:r>
              <a:rPr lang="de-DE" sz="1400" kern="100" dirty="0">
                <a:effectLst/>
                <a:latin typeface="+mn-lt"/>
                <a:ea typeface="Calibri" panose="020F0502020204030204" pitchFamily="34" charset="0"/>
                <a:cs typeface="Times New Roman" panose="02020603050405020304" pitchFamily="18" charset="0"/>
              </a:rPr>
              <a:t>Der Bau ist ein Manifest der strengen zisterziensischen Romanik und entspricht weitestgehend dem Originalzustand. Mit der Französischen Revolution 1789 endete das Klosterleben: 1791 verließen die letzten neun Mönche Fontenay. </a:t>
            </a:r>
          </a:p>
          <a:p>
            <a:pPr lvl="0">
              <a:lnSpc>
                <a:spcPct val="107000"/>
              </a:lnSpc>
              <a:spcAft>
                <a:spcPts val="800"/>
              </a:spcAft>
              <a:buFont typeface="Symbol" panose="05050102010706020507" pitchFamily="18" charset="2"/>
              <a:buChar char="-"/>
              <a:tabLst>
                <a:tab pos="457200" algn="l"/>
              </a:tabLst>
            </a:pPr>
            <a:r>
              <a:rPr lang="de-DE" sz="1600" kern="100" dirty="0">
                <a:effectLst/>
                <a:latin typeface="+mn-lt"/>
                <a:ea typeface="Calibri" panose="020F0502020204030204" pitchFamily="34" charset="0"/>
                <a:cs typeface="Times New Roman" panose="02020603050405020304" pitchFamily="18" charset="0"/>
              </a:rPr>
              <a:t>Climats (UNESCO 1425: Climats, Weinbaugebiete des Burgund)</a:t>
            </a:r>
          </a:p>
          <a:p>
            <a:pPr marL="342900" lvl="0" indent="-342900">
              <a:lnSpc>
                <a:spcPct val="107000"/>
              </a:lnSpc>
              <a:spcAft>
                <a:spcPts val="800"/>
              </a:spcAft>
              <a:buFont typeface="Wingdings" panose="05000000000000000000" pitchFamily="2" charset="2"/>
              <a:buChar char=""/>
              <a:tabLst>
                <a:tab pos="457200" algn="l"/>
              </a:tabLst>
            </a:pPr>
            <a:r>
              <a:rPr lang="de-DE" sz="1400" kern="100" dirty="0">
                <a:effectLst/>
                <a:latin typeface="+mn-lt"/>
                <a:ea typeface="Calibri" panose="020F0502020204030204" pitchFamily="34" charset="0"/>
                <a:cs typeface="Times New Roman" panose="02020603050405020304" pitchFamily="18" charset="0"/>
              </a:rPr>
              <a:t>In der Weinregion Burgund befinden sich einige der berühmtesten Weinberge der Welt. Viele Weinbergslagen sind in kleinste Parzellen zersplittert.</a:t>
            </a:r>
          </a:p>
          <a:p>
            <a:pPr lvl="0">
              <a:lnSpc>
                <a:spcPct val="107000"/>
              </a:lnSpc>
              <a:spcAft>
                <a:spcPts val="800"/>
              </a:spcAft>
              <a:buFont typeface="Symbol" panose="05050102010706020507" pitchFamily="18" charset="2"/>
              <a:buChar char="-"/>
              <a:tabLst>
                <a:tab pos="457200" algn="l"/>
              </a:tabLst>
            </a:pPr>
            <a:r>
              <a:rPr lang="de-DE" sz="1600" kern="100" dirty="0">
                <a:effectLst/>
                <a:latin typeface="+mn-lt"/>
                <a:ea typeface="Calibri" panose="020F0502020204030204" pitchFamily="34" charset="0"/>
                <a:cs typeface="Times New Roman" panose="02020603050405020304" pitchFamily="18" charset="0"/>
              </a:rPr>
              <a:t>Dijon (Die Stadt ist bekannt für ihre Weinguttouren, die Gastronomiemesse im Herbst und die vielfältigen Baustile, die von der Gotik bis zum Art Déco reichen.)</a:t>
            </a:r>
          </a:p>
          <a:p>
            <a:pPr marL="342900" lvl="0" indent="-342900">
              <a:lnSpc>
                <a:spcPct val="107000"/>
              </a:lnSpc>
              <a:spcAft>
                <a:spcPts val="800"/>
              </a:spcAft>
              <a:buFont typeface="Wingdings" panose="05000000000000000000" pitchFamily="2" charset="2"/>
              <a:buChar char=""/>
              <a:tabLst>
                <a:tab pos="457200" algn="l"/>
              </a:tabLst>
            </a:pPr>
            <a:r>
              <a:rPr lang="de-DE" sz="1400" kern="100" dirty="0">
                <a:effectLst/>
                <a:latin typeface="+mn-lt"/>
                <a:ea typeface="Calibri" panose="020F0502020204030204" pitchFamily="34" charset="0"/>
                <a:cs typeface="Times New Roman" panose="02020603050405020304" pitchFamily="18" charset="0"/>
              </a:rPr>
              <a:t>285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061171" y="2660637"/>
            <a:ext cx="4047327" cy="1364565"/>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769071" y="1219200"/>
            <a:ext cx="2631526" cy="1156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38807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730066" cy="5247105"/>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Weiter geht es von Dijon aus über Besancon und Mülhausen in den Schwarzwald, nach Freiburg im Breisgau, zurück nach Deutschland.</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Besançon (Die als „grünste Stadt Frankreichs“ ausgezeichnete Hauptstadt der Franche-Comté bietet eine außerordentlich hohe Lebensqualität. Dank ihres reichen historischen und kulturellen Erbes und ihrer einzigartigen Architektur trägt Besançon seit 1986 die Auszeichnung Stadt der Kunst und Geschichte.)</a:t>
            </a:r>
            <a:endParaRPr lang="de-DE" sz="13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Mülhausen (Mulhouse (Mülhausen) ist eine Stadt im Osten Frankreichs nahe der Grenze zur Schweiz und zu Deutschland. Im Museum Cité de l’Automobile werden Oldtimer ausgestellt, deren ältester aus dem Jahr 1878 stammt, darunter klassische Rennwagen von Mercedes und Bugatti. Im Museum Cité du Train sind Lokomotiven und Eisenbahnwaggons zu sehen. Die neugotische, im 19. Jahrhundert errichtete Kirche Temple Saint-Étienne (Stephanskirche) besitzt Bleiglasfenster aus dem 14. Jahrhundert.)</a:t>
            </a:r>
          </a:p>
          <a:p>
            <a:pPr>
              <a:buFontTx/>
              <a:buChar char="-"/>
            </a:pPr>
            <a:r>
              <a:rPr lang="de-DE" sz="1400" dirty="0">
                <a:latin typeface="Times New Roman" panose="02020603050405020304" pitchFamily="18" charset="0"/>
                <a:cs typeface="Times New Roman" panose="02020603050405020304" pitchFamily="18" charset="0"/>
              </a:rPr>
              <a:t>Freiburg im Breisgau (Freiburg im Breisgau, eine Universitätsstadt im Schwarzwald im Südwesten Deutschlands, ist für sein mildes Klima und das wiederaufgebaute, von kleinen Bächen durchzogene mittelalterliche Stadtzentrum bekannt. Das Naherholungsgebiet Schlossberg wird von Freiburg mit der Schlossbergbahn erreicht. In der Altstadt ragt der 116 m hohe Turm des gotischen Freiburger Münsters über dem Münsterplatz auf.)</a:t>
            </a:r>
          </a:p>
          <a:p>
            <a:pPr marL="0" indent="0">
              <a:buNone/>
            </a:pP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329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325862" y="2704436"/>
            <a:ext cx="3568685" cy="1449127"/>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942692" y="1184132"/>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5575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0" y="1185779"/>
            <a:ext cx="8329731" cy="5405793"/>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Nach dem Schwarzwald folgen Sie dem Verlauf des Rheins bis nach Heidelberg, einer renommierten Universitätsstadt.</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Karlsruhe (In der Stadtmitte befindet sich das im 18. Jahrhundert errichtete Schloss Karlsruhe, von dessen Turm aus der fächerförmige Stadtgrundriss zu erkennen ist. Zum Schloss gehört auch das Badische Landesmuseum mit Ausstellungsstücken von der Vorgeschichte bis zur Gegenwart. Karlsruhe ist eine Stadt im südwestdeutschen Bundesland Baden-Württemberg. In einer ehemaligen Munitionsfabrik ist das große ZKM Zentrum für Kunst und Medien mit seinen Video-, Audio- und interaktiven Installationen untergebracht.)</a:t>
            </a:r>
            <a:endParaRPr lang="de-DE" sz="13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Heidelberg (Sie ist bekannt für die altehrwürdige Universität, die im 14. Jahrhundert gegründet wurde. Die gotische Heiliggeistkirche überragt den von Cafés gesäumten Marktplatz inmitten der Altstadt. Die roten Sandsteinruinen des Heidelberger Schlosses sind ein bekanntes Beispiel für die Architektur der Renaissance und stehen auf dem Hügel Königstuhl.)</a:t>
            </a:r>
          </a:p>
          <a:p>
            <a:pPr marL="0" indent="0">
              <a:buNone/>
            </a:pP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188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942692" y="2402713"/>
            <a:ext cx="2335022" cy="4188859"/>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942692" y="1184132"/>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744158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0" y="1185779"/>
            <a:ext cx="8329731" cy="5405793"/>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Am letzten Tag der Rundreise erreichen Sie nach Neuen Erfahrungen aus Frankreich das Rheinland.</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Mainz (Sie ist für ihre Altstadt mit ihren Fachwerkhäusern und mittelalterlichen Marktplätzen bekannt. In der Stadtmitte befindet sich der im Renaissancestil gehaltene Marktbrunnen mit seinen roten Pfeilern. Unweit davon steht der romanische Mainzer Dom mit seinem tiefroten Sandstein und dem markanten achteckigen Turm. Das Gutenberg-Museum ist dem Erfinder des Buchdrucks gewidmet und präsentiert 2 Originalexemplare der Gutenberg-Bibel.)</a:t>
            </a:r>
            <a:endParaRPr lang="de-DE" sz="13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Rheinland (Dieser Bereich des Rheines wird beidseitig umringt von vielgestaltigen Burg, Festung und Schlossanlagen. Im hinteren Bereich liegen weitläufige Wälder die erahnen lassen wie die Region in vergangenen Zeiten aussah.)</a:t>
            </a:r>
          </a:p>
          <a:p>
            <a:pPr marL="0" indent="0">
              <a:buNone/>
            </a:pP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283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942693" y="2306511"/>
            <a:ext cx="2335022" cy="2670996"/>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029860" y="1185779"/>
            <a:ext cx="2160688" cy="9494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63984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765472" y="1526360"/>
            <a:ext cx="2570503" cy="11295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567267" y="1346200"/>
            <a:ext cx="7730066" cy="4830763"/>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Abreise von einem Individuellen Startort im Rheinland und Fahrt durch Belgien um das in Frankreich liegende Zwischenziel Reims zu erreichen.</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Köln (UNESCO-Weltkulturerbe 292: Kölner Dom)</a:t>
            </a:r>
          </a:p>
          <a:p>
            <a:pPr>
              <a:buFontTx/>
              <a:buChar char="-"/>
            </a:pPr>
            <a:r>
              <a:rPr lang="de-DE" sz="1600" dirty="0">
                <a:latin typeface="Times New Roman" panose="02020603050405020304" pitchFamily="18" charset="0"/>
                <a:cs typeface="Times New Roman" panose="02020603050405020304" pitchFamily="18" charset="0"/>
              </a:rPr>
              <a:t>Köln (UNESCO-Weltkulturerbe 1631: Der Niedergermanische Limes) </a:t>
            </a:r>
          </a:p>
          <a:p>
            <a:pPr>
              <a:buFontTx/>
              <a:buChar char="-"/>
            </a:pPr>
            <a:r>
              <a:rPr lang="de-DE" sz="1600" dirty="0">
                <a:latin typeface="Times New Roman" panose="02020603050405020304" pitchFamily="18" charset="0"/>
                <a:cs typeface="Times New Roman" panose="02020603050405020304" pitchFamily="18" charset="0"/>
              </a:rPr>
              <a:t>Reims (UNESCO-Welterbe 601: Abtei Saint-Remi und Palais du Tau in Reims)</a:t>
            </a:r>
          </a:p>
          <a:p>
            <a:pPr>
              <a:buFont typeface="Wingdings" panose="05000000000000000000" pitchFamily="2" charset="2"/>
              <a:buChar char="v"/>
            </a:pPr>
            <a:r>
              <a:rPr lang="de-DE" sz="1400" dirty="0"/>
              <a:t>Die </a:t>
            </a:r>
            <a:r>
              <a:rPr lang="de-DE" sz="1400" i="1" dirty="0"/>
              <a:t>Kathedrale Notre Dame</a:t>
            </a:r>
            <a:r>
              <a:rPr lang="de-DE" sz="1400" dirty="0"/>
              <a:t>, die ehemalige </a:t>
            </a:r>
            <a:r>
              <a:rPr lang="de-DE" sz="1400" i="1" dirty="0"/>
              <a:t>Abtei Saint-Remi</a:t>
            </a:r>
            <a:r>
              <a:rPr lang="de-DE" sz="1400" dirty="0"/>
              <a:t> und der </a:t>
            </a:r>
            <a:r>
              <a:rPr lang="de-DE" sz="1400" i="1" dirty="0"/>
              <a:t>Palais du Tau</a:t>
            </a:r>
            <a:r>
              <a:rPr lang="de-DE" sz="1400" dirty="0"/>
              <a:t> in Reims sind untrennbar mit der Geschichte der französischen Monarchie verbunden und führten zu einer perfekten Balance zwischen Kirche und Staat, die die französische Monarchie zu einem politischen Modell in ganz Europa machten.</a:t>
            </a:r>
            <a:endParaRPr lang="de-DE" sz="16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Übernachtung in der Stadt</a:t>
            </a:r>
          </a:p>
          <a:p>
            <a:pPr>
              <a:buFont typeface="Wingdings" panose="05000000000000000000" pitchFamily="2" charset="2"/>
              <a:buChar char="Ø"/>
            </a:pPr>
            <a:r>
              <a:rPr lang="de-DE" sz="1600">
                <a:latin typeface="Times New Roman" panose="02020603050405020304" pitchFamily="18" charset="0"/>
                <a:cs typeface="Times New Roman" panose="02020603050405020304" pitchFamily="18" charset="0"/>
              </a:rPr>
              <a:t>360 km</a:t>
            </a:r>
            <a:endParaRPr lang="de-DE" sz="1600" dirty="0">
              <a:latin typeface="Times New Roman" panose="02020603050405020304" pitchFamily="18" charset="0"/>
              <a:cs typeface="Times New Roman" panose="02020603050405020304" pitchFamily="18" charset="0"/>
            </a:endParaRP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297333" y="2904330"/>
            <a:ext cx="3481199" cy="2806659"/>
          </a:xfrm>
          <a:prstGeom prst="rect">
            <a:avLst/>
          </a:prstGeom>
        </p:spPr>
      </p:pic>
    </p:spTree>
    <p:extLst>
      <p:ext uri="{BB962C8B-B14F-4D97-AF65-F5344CB8AC3E}">
        <p14:creationId xmlns:p14="http://schemas.microsoft.com/office/powerpoint/2010/main" val="144843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730066" cy="4830763"/>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Erleben Sie am Ersten eigentlichen Tag der Rundreise die Welt der Champagne und die Architektur des Französischen Königreichs.</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Umland der Champagne (UNESCO 1465: Weinberge, Weinhäuser und Weinkeller der Champagne)</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Das Weinbaugebiet Champagne ist das für den Anbau der Grundweine des Champagners zugelassene Gebiet.</a:t>
            </a:r>
          </a:p>
          <a:p>
            <a:pPr>
              <a:buFontTx/>
              <a:buChar char="-"/>
            </a:pPr>
            <a:r>
              <a:rPr lang="de-DE" sz="1400" dirty="0">
                <a:latin typeface="Times New Roman" panose="02020603050405020304" pitchFamily="18" charset="0"/>
                <a:cs typeface="Times New Roman" panose="02020603050405020304" pitchFamily="18" charset="0"/>
              </a:rPr>
              <a:t>Provins (UNESCO 873: Provins, Stadt mittelalterlicher Messen)</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Noch heute kann das damalige Geschehen der größten Märkte Frankreichs in der Grange aux Dîmes nachvollzogen werden.</a:t>
            </a:r>
          </a:p>
          <a:p>
            <a:pPr>
              <a:buFontTx/>
              <a:buChar char="-"/>
            </a:pPr>
            <a:r>
              <a:rPr lang="de-DE" sz="1400" dirty="0">
                <a:latin typeface="Times New Roman" panose="02020603050405020304" pitchFamily="18" charset="0"/>
                <a:cs typeface="Times New Roman" panose="02020603050405020304" pitchFamily="18" charset="0"/>
              </a:rPr>
              <a:t>Fontainebleau (UNESCO-Welterbe 160: Schloss und Park von Fontainebleau) </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Es ist vor allem für seine Innenausstattung aus der Zeit der Renaissance berühmt.</a:t>
            </a:r>
          </a:p>
          <a:p>
            <a:pPr>
              <a:buFontTx/>
              <a:buChar char="-"/>
            </a:pPr>
            <a:r>
              <a:rPr lang="de-DE" sz="1400" dirty="0">
                <a:latin typeface="Times New Roman" panose="02020603050405020304" pitchFamily="18" charset="0"/>
                <a:cs typeface="Times New Roman" panose="02020603050405020304" pitchFamily="18" charset="0"/>
              </a:rPr>
              <a:t>Versailles (UNESCO-Welterbe 83: Schloss und Park von Versailles)</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Der Barockbau, dessen größte Ausdehnung mehr als einen halben Kilometer beträgt, gilt als ein Höhepunkt europäischer Palastarchitektur und diente vom 17. bis zum 19. Jahrhundert als Vorbild für zahlreiche weitere Schlossbauten.</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 157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343027" y="2904331"/>
            <a:ext cx="3415392" cy="1714500"/>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765472" y="1526360"/>
            <a:ext cx="2570503" cy="11295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846174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730066" cy="4830763"/>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An diesem Tag geht es nach Orleans, einer der Orte der Reise der legendären Jungfrau und im Anschluss nach Chartes in der sich das „Urbild“ der hochgotischen Kathedrale befindet. </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Orleans (Mittelpunkt der Altstadt ist die Place du Martroi, auf der sich seit 1855 ein Reiterstandbild von Jeanne d’Arc befindet. Maison de Jeanne d’Arc - Im ehemaligen Haus von Jacques Boucher, in der Jeanne d‘Arc eins war übernachtet hatte, befindet sich heute ein Museum ihr zu Gedenken. Zudem ist die Kathedrale Sainte-Croix d’Orléans sehenswert, an der man die Spuren des Hundertjährigen Krieg, Hugenottenangriffe und des Zweiten Weltkriegs erkennt.)</a:t>
            </a:r>
            <a:endParaRPr lang="de-DE" sz="13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Chartres (UNESCO 81: Kathedrale von Chartres)</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Im Jahr 876 weihte Karl der Kahle dort eine Kirche und übergab dem Sanktuarium eine heilige Reliquie, die als Sancta Camisia bezeichnete Tunika, die die Jungfrau Maria bei der Verheißung der Geburt Jesu durch den Erzengel Gabriel – (bekannt als Mariä Verkündigung) – getragen haben soll. Der heutige gotische Neubau begann kurz nach 1194 und dauerte bis 1260, die offizielle Weihe war am 24. Oktober 1260.</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205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343027" y="2984541"/>
            <a:ext cx="2860592" cy="3271879"/>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605811" y="1185779"/>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29584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80"/>
            <a:ext cx="6622028" cy="3001210"/>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Es geht zurück zu einem Ort aus der Nordfrankreich Reise und einem der sehenswertesten Ort der Nordfranzösischen Küste des Ärmelkanal.</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Zwischenziel: Le Mans</a:t>
            </a:r>
            <a:endParaRPr lang="de-DE" sz="13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Mont-Saint-Michel (UNESCO 80: Mont-Saint-Michel und seine Bucht)</a:t>
            </a:r>
          </a:p>
          <a:p>
            <a:pPr>
              <a:buFont typeface="Wingdings" panose="05000000000000000000" pitchFamily="2" charset="2"/>
              <a:buChar char="v"/>
            </a:pPr>
            <a:r>
              <a:rPr lang="de-DE" sz="1300" dirty="0">
                <a:latin typeface="Times New Roman" panose="02020603050405020304" pitchFamily="18" charset="0"/>
                <a:cs typeface="Times New Roman" panose="02020603050405020304" pitchFamily="18" charset="0"/>
              </a:rPr>
              <a:t>Sie umfasst die Felseninsel Mont Saint-Michel mit der gleichnamigen Abtei und der umliegenden Meeresbucht im Ärmelkanal vor der Küste der Normandie. Seit 2007 gehört auch die Mühle Moidrey (19. Jh.) auf dem Festland zum Welterbe.</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307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234989" y="2680285"/>
            <a:ext cx="4680402" cy="1506704"/>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413306" y="1346200"/>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92245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730066" cy="5247105"/>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Über Nantes erreichen wir La Rochelle und damit die westliche Atlantikküste Frankreichs. </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Nantes (Nantes ist eine Stadt im Westen Frankreichs, die in der östlichen Bretagne an der Loire liegt und auf eine lange Tradition als Hafen und Industriezentrum zurückblicken kann. Das mittelalterliche Schloss Nantes war einst Sitz der Herzöge der Bretagne. Heute beherbergt das restaurierte Gebäude ein Multimedia-Museum zur örtlichen Geschichte. Die befestigten Schutzwälle können von Besuchern begangen werden.)</a:t>
            </a:r>
            <a:endParaRPr lang="de-DE" sz="13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La Rochelle (Sie ist eine Küstenstadt in Südwestfrankreich und Hauptstadt des Départements Charentes-Maritime. Seit dem 12. Jahrhundert ist die Stadt ein Fischerei- und Handelszentrum, dessen Seefahrtstradition sowohl im alten Hafen Vieux Port als auch im großen, modernen Jachthafen Les Minimes ersichtlich wird. Die Altstadt wird von mittelalterlichen Fachwerkhäusern und Renaissance-Bauten geprägt, darunter Arkaden aus dem 17. Jahrhundert.)</a:t>
            </a:r>
            <a:endParaRPr lang="de-DE" sz="1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329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343026" y="2599252"/>
            <a:ext cx="3568685" cy="3833632"/>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942696" y="1185779"/>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968828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730066" cy="5247105"/>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Von La Rochelle aus geht es an andere Stelle an den Atlantik um diesen näher zu untersuchen und mit Bordeaux den Hafen des Mondes. </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Royan (UNESCO 1625: Leuchtturm von Cordouan)</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Der Leuchtturm von Cordouan erhebt sich auf einem flachen Felsplateau vor der französischen Atlantikküste an der Mündung der Gironde, in einer sehr exponierten Umgebung.</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Bordeaux (UNESCO 80: Hafen von Bordeaux)</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Der Hafen des Mondes, die Hafenstadt Bordeaux im Südwesten Frankreichs, gilt als bewohnte historische Stadt, ein herausragendes städtisches und architektonisches Ensemble, das im Zeitalter der Aufklärung entstand und dessen Werte bis in die erste Hälfte des Jahrhunderts fortbestanden Jahrhundert, mit mehr denkmalgeschützten Gebäuden als jede andere französische Stadt außer Paris. Es ist auch für seine historische Rolle als Ort des Austauschs kultureller Werte über mehr als 2.000 Jahre bekannt, insbesondere seit dem 12. Jahrhundert aufgrund der Handelsbeziehungen mit Großbritannien und den Low Lands. Stadtpläne und Architekturensembles ab dem frühen 18. Jahrhundert stellen die Stadt als herausragendes Beispiel innovativer klassischer und neoklassizistischer Strömungen dar und verleihen ihr eine außergewöhnliche städtebauliche und architektonische Einheit und Kohärenz.</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329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343026" y="2422788"/>
            <a:ext cx="3129089" cy="4010095"/>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798317" y="1185779"/>
            <a:ext cx="2335023" cy="102607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5385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096073" cy="5279189"/>
          </a:xfrm>
        </p:spPr>
        <p:txBody>
          <a:bodyPr>
            <a:normAutofit/>
          </a:bodyPr>
          <a:lstStyle/>
          <a:p>
            <a:pPr marL="0" indent="0">
              <a:buNone/>
            </a:pPr>
            <a:r>
              <a:rPr lang="de-DE" sz="1600" dirty="0">
                <a:latin typeface="Times New Roman" panose="02020603050405020304" pitchFamily="18" charset="0"/>
                <a:cs typeface="Times New Roman" panose="02020603050405020304" pitchFamily="18" charset="0"/>
              </a:rPr>
              <a:t>Von Bordeaux aus erreichen wie über ein weiteres Weinanbaugebiet das Tal der Vézère in dem Sie mehr über die Kultur der Urmenschen erfahren.</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Saint-Émilion (UNESCO 932: Weinanbaugebiet von Saint-Émilion)</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Der Weinbau in der Region Aquitanien geht auf die Zeit der Römer zurück.</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Vézère-Tal (UNESCO 85: Vézère-Tal: Fundorte und Höhlenmalereien)</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Im etwa 40 Kilometer langen Flussabschnitt oberhalb der Mündung liegen die berühmten, vorgeschichtlichen Fundstätten Roque Saint-Christophe (Abri), Cro-Magnon, La Madeleine, Le Moustier, Les Eyzies-de-Tayac-Sireuil sowie die Höhle von Lascaux mit ihren einmaligen Höhlenmalereien. </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Limoges </a:t>
            </a:r>
            <a:r>
              <a:rPr lang="de-DE" sz="1400" dirty="0">
                <a:latin typeface="+mn-lt"/>
                <a:cs typeface="Times New Roman" panose="02020603050405020304" pitchFamily="18" charset="0"/>
              </a:rPr>
              <a:t>(Sie ist eine sehenswerte Stadt mit unteranderem einem </a:t>
            </a:r>
            <a:r>
              <a:rPr lang="de-DE" sz="1400" dirty="0">
                <a:latin typeface="+mn-lt"/>
              </a:rPr>
              <a:t>gallorömische Amphitheater, kirchlichen Profanbauten und Museen der Fertigungskultur.</a:t>
            </a:r>
            <a:r>
              <a:rPr lang="de-DE" sz="1400" dirty="0">
                <a:latin typeface="+mn-lt"/>
                <a:cs typeface="Times New Roman" panose="02020603050405020304" pitchFamily="18" charset="0"/>
              </a:rPr>
              <a:t>)</a:t>
            </a:r>
          </a:p>
          <a:p>
            <a:pPr marL="0" indent="0">
              <a:buNone/>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327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7709034" y="2573410"/>
            <a:ext cx="4047327" cy="2223179"/>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413307" y="1185779"/>
            <a:ext cx="2631526" cy="1156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953112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612961" y="1185779"/>
            <a:ext cx="7096073" cy="5279189"/>
          </a:xfrm>
        </p:spPr>
        <p:txBody>
          <a:bodyPr>
            <a:normAutofit/>
          </a:bodyPr>
          <a:lstStyle/>
          <a:p>
            <a:pPr marL="0" indent="0">
              <a:buNone/>
            </a:pPr>
            <a:r>
              <a:rPr lang="de-DE" sz="1600" dirty="0">
                <a:latin typeface="Times New Roman" panose="02020603050405020304" pitchFamily="18" charset="0"/>
                <a:cs typeface="Times New Roman" panose="02020603050405020304" pitchFamily="18" charset="0"/>
              </a:rPr>
              <a:t>Von Limoges führt der Pfad über Saint-Savin und Bourges durch die Architekturgeschichte des Materials und ihrer Stile.</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Saint-Savin (UNESCO 230: Abteikirche von Saint-Savin)</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Die Kirche von Saint-Savin sur Gartempe, gilt als Kleinod der romanischen Kunst und beherbergt eine bemerkenswerte Sammlung an Wandmalereien der Romanik.</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Bourges (UNESCO 635: Kathedrale von Bourges)</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Die Kathedrale in Bourges stellt in der Baugeschichte, mit ihrem Übergang zur Hochgotik und einer Reihe von Neuerungen im gotischen Kontext, eine Einmaligkeit da.</a:t>
            </a:r>
          </a:p>
          <a:p>
            <a:pPr marL="0" indent="0">
              <a:buNone/>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285 km (Mautgebühr)</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7709034" y="2525284"/>
            <a:ext cx="3798953" cy="3265916"/>
          </a:xfrm>
          <a:prstGeom prst="rect">
            <a:avLst/>
          </a:prstGeom>
        </p:spPr>
      </p:pic>
      <p:pic>
        <p:nvPicPr>
          <p:cNvPr id="2" name="Grafik 1">
            <a:extLst>
              <a:ext uri="{FF2B5EF4-FFF2-40B4-BE49-F238E27FC236}">
                <a16:creationId xmlns:a16="http://schemas.microsoft.com/office/drawing/2014/main" id="{5FFD75CD-E896-CAB9-D7C0-7F486FA08F4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413307" y="1185779"/>
            <a:ext cx="2631526" cy="115636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03570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1809</Words>
  <Application>Microsoft Office PowerPoint</Application>
  <PresentationFormat>Breitbild</PresentationFormat>
  <Paragraphs>90</Paragraphs>
  <Slides>13</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13</vt:i4>
      </vt:variant>
    </vt:vector>
  </HeadingPairs>
  <TitlesOfParts>
    <vt:vector size="20" baseType="lpstr">
      <vt:lpstr>Arial</vt:lpstr>
      <vt:lpstr>Courier New</vt:lpstr>
      <vt:lpstr>Symbol</vt:lpstr>
      <vt:lpstr>Times New Roman</vt:lpstr>
      <vt:lpstr>Wingdings</vt:lpstr>
      <vt:lpstr>Wingdings 3</vt:lpstr>
      <vt:lpstr>Ion</vt:lpstr>
      <vt:lpstr>Rundreise  Westliches und Zentrales Frankreich</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21</cp:revision>
  <dcterms:created xsi:type="dcterms:W3CDTF">2022-08-16T08:59:41Z</dcterms:created>
  <dcterms:modified xsi:type="dcterms:W3CDTF">2023-07-25T08:33:03Z</dcterms:modified>
</cp:coreProperties>
</file>