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7" r:id="rId4"/>
    <p:sldId id="269" r:id="rId5"/>
    <p:sldId id="271" r:id="rId6"/>
    <p:sldId id="272" r:id="rId7"/>
    <p:sldId id="27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Von Köln nach Hannover" id="{1DB7418D-7514-41C0-AAD5-AD0B4A41A27A}">
          <p14:sldIdLst>
            <p14:sldId id="259"/>
          </p14:sldIdLst>
        </p14:section>
        <p14:section name="Tag 2: Von Hannover nach Goslar" id="{8435D3DA-D591-4447-8A88-5DD5801912DE}">
          <p14:sldIdLst>
            <p14:sldId id="267"/>
          </p14:sldIdLst>
        </p14:section>
        <p14:section name="Tag 3: Von Goslar nach Leipzig" id="{1181CCBB-99EF-447E-B2DC-42E813CC8371}">
          <p14:sldIdLst>
            <p14:sldId id="269"/>
          </p14:sldIdLst>
        </p14:section>
        <p14:section name="Tag 4: Von Leipzig nach Erfurt" id="{C3EABECC-216B-4607-A712-98F6DF13EEB5}">
          <p14:sldIdLst>
            <p14:sldId id="271"/>
          </p14:sldIdLst>
        </p14:section>
        <p14:section name="Tag 5: Von Erfurt nach Kassel" id="{A906B706-916A-46B0-96AB-E92F5C9348A0}">
          <p14:sldIdLst>
            <p14:sldId id="272"/>
          </p14:sldIdLst>
        </p14:section>
        <p14:section name="Tag 6: Von Kassel nach Köln" id="{664ECD0E-62E1-453D-B583-88B1E929598F}">
          <p14:sldIdLst>
            <p14:sldId id="27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7931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324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8099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33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3496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0022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242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812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604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58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2197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311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6839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109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80009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3879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233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525623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2594DA70-63D9-D3F6-9B67-17BB8093BC5C}"/>
              </a:ext>
            </a:extLst>
          </p:cNvPr>
          <p:cNvSpPr>
            <a:spLocks noGrp="1"/>
          </p:cNvSpPr>
          <p:nvPr>
            <p:ph type="ctrTitle"/>
          </p:nvPr>
        </p:nvSpPr>
        <p:spPr>
          <a:xfrm>
            <a:off x="1360779" y="516466"/>
            <a:ext cx="8189621" cy="1737507"/>
          </a:xfrm>
        </p:spPr>
        <p:txBody>
          <a:bodyPr/>
          <a:lstStyle/>
          <a:p>
            <a:r>
              <a:rPr lang="de-DE" sz="5400" dirty="0"/>
              <a:t>Rundreise </a:t>
            </a:r>
            <a:br>
              <a:rPr lang="de-DE" sz="5400" dirty="0"/>
            </a:br>
            <a:r>
              <a:rPr lang="de-DE" sz="5400" dirty="0"/>
              <a:t>Zentrales Deutschland</a:t>
            </a:r>
          </a:p>
        </p:txBody>
      </p:sp>
      <p:pic>
        <p:nvPicPr>
          <p:cNvPr id="3" name="Grafik 2">
            <a:extLst>
              <a:ext uri="{FF2B5EF4-FFF2-40B4-BE49-F238E27FC236}">
                <a16:creationId xmlns:a16="http://schemas.microsoft.com/office/drawing/2014/main" id="{8FF3F000-F7A9-BE37-A5D4-1209281891A9}"/>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1360779" y="2253972"/>
            <a:ext cx="8189621" cy="4213915"/>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23393"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72534" y="866274"/>
            <a:ext cx="7467600" cy="5310689"/>
          </a:xfrm>
        </p:spPr>
        <p:txBody>
          <a:bodyPr>
            <a:normAutofit/>
          </a:bodyPr>
          <a:lstStyle/>
          <a:p>
            <a:pPr marL="0" indent="0">
              <a:buNone/>
            </a:pPr>
            <a:r>
              <a:rPr lang="de-DE" sz="2200" b="1" dirty="0">
                <a:latin typeface="Times New Roman" panose="02020603050405020304" pitchFamily="18" charset="0"/>
                <a:cs typeface="Times New Roman" panose="02020603050405020304" pitchFamily="18" charset="0"/>
              </a:rPr>
              <a:t>Beginnen wir unsere Rundreise durch das Zentrale Deutschland mit einer Fahrt durch das Münsterland und den Teutoburger Wald.</a:t>
            </a:r>
          </a:p>
          <a:p>
            <a:pPr marL="0" indent="0">
              <a:buNone/>
            </a:pPr>
            <a:r>
              <a:rPr lang="de-DE" sz="2000" b="1" dirty="0">
                <a:latin typeface="Times New Roman" panose="02020603050405020304" pitchFamily="18" charset="0"/>
                <a:cs typeface="Times New Roman" panose="02020603050405020304" pitchFamily="18" charset="0"/>
              </a:rPr>
              <a:t>Tageziele:</a:t>
            </a:r>
          </a:p>
          <a:p>
            <a:pPr>
              <a:buFontTx/>
              <a:buChar char="-"/>
            </a:pPr>
            <a:r>
              <a:rPr lang="de-DE" sz="1800" dirty="0">
                <a:latin typeface="Times New Roman" panose="02020603050405020304" pitchFamily="18" charset="0"/>
                <a:cs typeface="Times New Roman" panose="02020603050405020304" pitchFamily="18" charset="0"/>
              </a:rPr>
              <a:t>Köln (UNESCO-Weltkulturerbe 292: Kölner Dom)</a:t>
            </a:r>
          </a:p>
          <a:p>
            <a:pPr>
              <a:buFontTx/>
              <a:buChar char="-"/>
            </a:pPr>
            <a:r>
              <a:rPr lang="de-DE" sz="1800" dirty="0">
                <a:latin typeface="Times New Roman" panose="02020603050405020304" pitchFamily="18" charset="0"/>
                <a:cs typeface="Times New Roman" panose="02020603050405020304" pitchFamily="18" charset="0"/>
              </a:rPr>
              <a:t>Köln (UNESCO-Weltkulturerbe 1631: Der Niedergermanische Limes) </a:t>
            </a:r>
          </a:p>
          <a:p>
            <a:pPr>
              <a:buFontTx/>
              <a:buChar char="-"/>
            </a:pPr>
            <a:r>
              <a:rPr lang="de-DE" sz="1800" dirty="0">
                <a:latin typeface="Times New Roman" panose="02020603050405020304" pitchFamily="18" charset="0"/>
                <a:cs typeface="Times New Roman" panose="02020603050405020304" pitchFamily="18" charset="0"/>
              </a:rPr>
              <a:t>Archäologisches Freilichtmuseum Oerlinghausen (Das Volk der Germanen)</a:t>
            </a:r>
          </a:p>
          <a:p>
            <a:pPr>
              <a:buFontTx/>
              <a:buChar char="-"/>
            </a:pPr>
            <a:r>
              <a:rPr lang="de-DE" sz="1800" dirty="0">
                <a:latin typeface="Times New Roman" panose="02020603050405020304" pitchFamily="18" charset="0"/>
                <a:cs typeface="Times New Roman" panose="02020603050405020304" pitchFamily="18" charset="0"/>
              </a:rPr>
              <a:t>Römerlager Bielefeld-Sennestadt (Römer in Germanien) </a:t>
            </a:r>
          </a:p>
          <a:p>
            <a:pPr>
              <a:buFontTx/>
              <a:buChar char="-"/>
            </a:pPr>
            <a:r>
              <a:rPr lang="de-DE" sz="1800" dirty="0">
                <a:latin typeface="Times New Roman" panose="02020603050405020304" pitchFamily="18" charset="0"/>
                <a:cs typeface="Times New Roman" panose="02020603050405020304" pitchFamily="18" charset="0"/>
              </a:rPr>
              <a:t>Hermannsdenkmal (Kolossalstatue des Cheruskerfürsten Arminius)</a:t>
            </a:r>
          </a:p>
          <a:p>
            <a:pPr>
              <a:buFontTx/>
              <a:buChar char="-"/>
            </a:pPr>
            <a:r>
              <a:rPr lang="de-DE" sz="1800" dirty="0">
                <a:latin typeface="Times New Roman" panose="02020603050405020304" pitchFamily="18" charset="0"/>
                <a:cs typeface="Times New Roman" panose="02020603050405020304" pitchFamily="18" charset="0"/>
              </a:rPr>
              <a:t>Hannover (Historische Altstadt)</a:t>
            </a:r>
          </a:p>
          <a:p>
            <a:pPr>
              <a:buFontTx/>
              <a:buChar char="-"/>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800" dirty="0">
                <a:latin typeface="Times New Roman" panose="02020603050405020304" pitchFamily="18" charset="0"/>
                <a:cs typeface="Times New Roman" panose="02020603050405020304" pitchFamily="18" charset="0"/>
              </a:rPr>
              <a:t> 333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7891184" y="2584834"/>
            <a:ext cx="3747690" cy="2723767"/>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89467" y="866274"/>
            <a:ext cx="8017934" cy="5679878"/>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Brechen wir auf in die historischen, traditionell-konfessionellen und kulturellen Hinterlassenschaften der südlichen Region Niedersachsens.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Hannover</a:t>
            </a:r>
          </a:p>
          <a:p>
            <a:pPr>
              <a:buFontTx/>
              <a:buChar char="-"/>
            </a:pPr>
            <a:r>
              <a:rPr lang="de-DE" sz="1600" dirty="0">
                <a:latin typeface="Times New Roman" panose="02020603050405020304" pitchFamily="18" charset="0"/>
                <a:cs typeface="Times New Roman" panose="02020603050405020304" pitchFamily="18" charset="0"/>
              </a:rPr>
              <a:t>Hildesheim (UNESCO 187: Dom und Michaeliskirche)</a:t>
            </a:r>
          </a:p>
          <a:p>
            <a:pPr lvl="1">
              <a:buFont typeface="Wingdings" panose="05000000000000000000" pitchFamily="2" charset="2"/>
              <a:buChar char="v"/>
            </a:pPr>
            <a:r>
              <a:rPr lang="de-DE" sz="1600" dirty="0">
                <a:latin typeface="Times New Roman" panose="02020603050405020304" pitchFamily="18" charset="0"/>
                <a:cs typeface="Times New Roman" panose="02020603050405020304" pitchFamily="18" charset="0"/>
              </a:rPr>
              <a:t>Der Dom St. Mariä Himmelfahrt und die Michaeliskirche in Hildesheim sind bedeutende Zeugnisse ottonisch-romanischer Bau- und Bildkunst.</a:t>
            </a:r>
          </a:p>
          <a:p>
            <a:pPr>
              <a:buFontTx/>
              <a:buChar char="-"/>
            </a:pPr>
            <a:r>
              <a:rPr lang="de-DE" sz="1600" dirty="0">
                <a:latin typeface="Times New Roman" panose="02020603050405020304" pitchFamily="18" charset="0"/>
                <a:cs typeface="Times New Roman" panose="02020603050405020304" pitchFamily="18" charset="0"/>
              </a:rPr>
              <a:t>Alfeld (Leine) (UNESCO 1368: Fagus-Werk in Alfeld)</a:t>
            </a:r>
          </a:p>
          <a:p>
            <a:pPr lvl="1">
              <a:buFont typeface="Wingdings" panose="05000000000000000000" pitchFamily="2" charset="2"/>
              <a:buChar char="v"/>
            </a:pPr>
            <a:r>
              <a:rPr lang="de-DE" sz="1600" dirty="0">
                <a:latin typeface="Times New Roman" panose="02020603050405020304" pitchFamily="18" charset="0"/>
                <a:cs typeface="Times New Roman" panose="02020603050405020304" pitchFamily="18" charset="0"/>
              </a:rPr>
              <a:t>Der 1911 von Walter Gropius und Adolf Meyer in Alfeld errichtete Fabrikbau gilt als Ursprungswerk der modernen Industriearchitektur.</a:t>
            </a:r>
          </a:p>
          <a:p>
            <a:pPr>
              <a:buFontTx/>
              <a:buChar char="-"/>
            </a:pPr>
            <a:r>
              <a:rPr lang="de-DE" sz="1600" dirty="0">
                <a:latin typeface="Times New Roman" panose="02020603050405020304" pitchFamily="18" charset="0"/>
                <a:cs typeface="Times New Roman" panose="02020603050405020304" pitchFamily="18" charset="0"/>
              </a:rPr>
              <a:t>Goslar (UNESCO 623: Bergwerk Rammelsberg, Altstadt von Goslar und Oberharzer Wasserwirtschaft)</a:t>
            </a:r>
          </a:p>
          <a:p>
            <a:pPr lvl="1">
              <a:buFont typeface="Wingdings" panose="05000000000000000000" pitchFamily="2" charset="2"/>
              <a:buChar char="v"/>
            </a:pPr>
            <a:r>
              <a:rPr lang="de-DE" sz="1600" dirty="0">
                <a:latin typeface="Times New Roman" panose="02020603050405020304" pitchFamily="18" charset="0"/>
                <a:cs typeface="Times New Roman" panose="02020603050405020304" pitchFamily="18" charset="0"/>
              </a:rPr>
              <a:t>Das Erzbergwerk Rammelsberg ist ein weltweit herausragendes bergbaugeschichtliches Ensemble; kein anderes Bergwerk ist kontinuierlich über 1000 Jahre in Betrieb gewesen.</a:t>
            </a:r>
          </a:p>
          <a:p>
            <a:pPr lvl="1">
              <a:buFont typeface="Wingdings" panose="05000000000000000000" pitchFamily="2" charset="2"/>
              <a:buChar char="v"/>
            </a:pPr>
            <a:endParaRPr lang="de-DE"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354 km</a:t>
            </a:r>
          </a:p>
        </p:txBody>
      </p:sp>
      <p:pic>
        <p:nvPicPr>
          <p:cNvPr id="5" name="Grafik 4">
            <a:extLst>
              <a:ext uri="{FF2B5EF4-FFF2-40B4-BE49-F238E27FC236}">
                <a16:creationId xmlns:a16="http://schemas.microsoft.com/office/drawing/2014/main" id="{0DD1073B-A345-58F2-4E6E-F05D90425431}"/>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0" y="2238049"/>
            <a:ext cx="3420765" cy="3163683"/>
          </a:xfrm>
          <a:prstGeom prst="rect">
            <a:avLst/>
          </a:prstGeom>
        </p:spPr>
      </p:pic>
      <p:pic>
        <p:nvPicPr>
          <p:cNvPr id="2" name="Grafik 1">
            <a:extLst>
              <a:ext uri="{FF2B5EF4-FFF2-40B4-BE49-F238E27FC236}">
                <a16:creationId xmlns:a16="http://schemas.microsoft.com/office/drawing/2014/main" id="{88A7065B-DB45-05A0-8160-B5232D615C3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78993" y="866274"/>
            <a:ext cx="2483273" cy="126802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2738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238067" y="2221297"/>
            <a:ext cx="3506192" cy="1918903"/>
          </a:xfrm>
          <a:prstGeom prst="rect">
            <a:avLst/>
          </a:prstGeom>
        </p:spPr>
      </p:pic>
      <p:pic>
        <p:nvPicPr>
          <p:cNvPr id="2" name="Grafik 1">
            <a:extLst>
              <a:ext uri="{FF2B5EF4-FFF2-40B4-BE49-F238E27FC236}">
                <a16:creationId xmlns:a16="http://schemas.microsoft.com/office/drawing/2014/main" id="{E157CAB0-4333-BC87-CBE5-2960B127F6B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965761" y="876255"/>
            <a:ext cx="2050804" cy="104719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8" name="Inhaltsplatzhalter 2">
            <a:extLst>
              <a:ext uri="{FF2B5EF4-FFF2-40B4-BE49-F238E27FC236}">
                <a16:creationId xmlns:a16="http://schemas.microsoft.com/office/drawing/2014/main" id="{FF630934-C623-03A6-2E35-43B16DC022E1}"/>
              </a:ext>
            </a:extLst>
          </p:cNvPr>
          <p:cNvSpPr>
            <a:spLocks noGrp="1"/>
          </p:cNvSpPr>
          <p:nvPr>
            <p:ph idx="1"/>
          </p:nvPr>
        </p:nvSpPr>
        <p:spPr>
          <a:xfrm>
            <a:off x="389467" y="876255"/>
            <a:ext cx="7848600" cy="5469467"/>
          </a:xfrm>
        </p:spPr>
        <p:txBody>
          <a:bodyPr>
            <a:normAutofit fontScale="85000" lnSpcReduction="20000"/>
          </a:bodyPr>
          <a:lstStyle/>
          <a:p>
            <a:pPr marL="0" indent="0">
              <a:buNone/>
            </a:pPr>
            <a:r>
              <a:rPr lang="de-DE" sz="1900" b="1" dirty="0">
                <a:latin typeface="Times New Roman" panose="02020603050405020304" pitchFamily="18" charset="0"/>
                <a:cs typeface="Times New Roman" panose="02020603050405020304" pitchFamily="18" charset="0"/>
              </a:rPr>
              <a:t>Entlang des Harzes und Kennzeichen der Reformationsepoche gelangen wir in weitere bedeutende Städte wie  Naumburg und Leipzig.</a:t>
            </a:r>
          </a:p>
          <a:p>
            <a:pPr marL="0" indent="0">
              <a:buNone/>
            </a:pPr>
            <a:r>
              <a:rPr lang="de-DE" sz="19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Goslar</a:t>
            </a:r>
          </a:p>
          <a:p>
            <a:pPr>
              <a:buFontTx/>
              <a:buChar char="-"/>
            </a:pPr>
            <a:r>
              <a:rPr lang="de-DE" sz="1600" dirty="0">
                <a:latin typeface="Times New Roman" panose="02020603050405020304" pitchFamily="18" charset="0"/>
                <a:cs typeface="Times New Roman" panose="02020603050405020304" pitchFamily="18" charset="0"/>
              </a:rPr>
              <a:t>Quedlinburg (UNESCO 535: Stiftskirche, Schloss und Altstadt von Quedlinburg)</a:t>
            </a:r>
          </a:p>
          <a:p>
            <a:pPr lvl="1">
              <a:buFont typeface="Wingdings" panose="05000000000000000000" pitchFamily="2" charset="2"/>
              <a:buChar char="v"/>
            </a:pPr>
            <a:r>
              <a:rPr lang="de-DE" sz="1600" dirty="0">
                <a:latin typeface="Times New Roman" panose="02020603050405020304" pitchFamily="18" charset="0"/>
                <a:cs typeface="Times New Roman" panose="02020603050405020304" pitchFamily="18" charset="0"/>
              </a:rPr>
              <a:t>Quedlinburg ist unter anderem aufgrund der zahlreichen bis heute in hoher Qualität erhalten gebliebenen Fachwerkhäuser ein herausragendes Beispiel einer mittelalterlichen Stadt in Europa; außerdem befindet sich in der Stiftskirche ein weltberühmter Kirchenschatz.</a:t>
            </a:r>
          </a:p>
          <a:p>
            <a:pPr>
              <a:buFontTx/>
              <a:buChar char="-"/>
            </a:pPr>
            <a:r>
              <a:rPr lang="de-DE" sz="1600" dirty="0">
                <a:latin typeface="Times New Roman" panose="02020603050405020304" pitchFamily="18" charset="0"/>
                <a:cs typeface="Times New Roman" panose="02020603050405020304" pitchFamily="18" charset="0"/>
              </a:rPr>
              <a:t>Lutherstadt Eisleben (UNESCO 783.1: Luthergedenkstätten in Eisleben)</a:t>
            </a:r>
          </a:p>
          <a:p>
            <a:pPr lvl="1">
              <a:buFont typeface="Wingdings" panose="05000000000000000000" pitchFamily="2" charset="2"/>
              <a:buChar char="v"/>
            </a:pPr>
            <a:r>
              <a:rPr lang="de-DE" sz="1600" dirty="0">
                <a:latin typeface="Times New Roman" panose="02020603050405020304" pitchFamily="18" charset="0"/>
                <a:cs typeface="Times New Roman" panose="02020603050405020304" pitchFamily="18" charset="0"/>
              </a:rPr>
              <a:t>Herausragende Zeugnisse einer der bedeutendsten Epochen der (Kirchen)geschichte: die Zeit der Reformation und Gegenreformation. Zum Welterbe gehören: Martin Luthers Geburtshaus und Martin Luthers Sterbehaus in Eisleben.</a:t>
            </a:r>
          </a:p>
          <a:p>
            <a:pPr>
              <a:buFontTx/>
              <a:buChar char="-"/>
            </a:pPr>
            <a:r>
              <a:rPr lang="de-DE" sz="1600" dirty="0">
                <a:latin typeface="Times New Roman" panose="02020603050405020304" pitchFamily="18" charset="0"/>
                <a:cs typeface="Times New Roman" panose="02020603050405020304" pitchFamily="18" charset="0"/>
              </a:rPr>
              <a:t>Naumburg (Saale) (UNESCO 1470: Naumburger Dom)</a:t>
            </a:r>
          </a:p>
          <a:p>
            <a:pPr lvl="1">
              <a:buFont typeface="Wingdings" panose="05000000000000000000" pitchFamily="2" charset="2"/>
              <a:buChar char="v"/>
            </a:pPr>
            <a:r>
              <a:rPr lang="de-DE" sz="1600" dirty="0">
                <a:latin typeface="Times New Roman" panose="02020603050405020304" pitchFamily="18" charset="0"/>
                <a:cs typeface="Times New Roman" panose="02020603050405020304" pitchFamily="18" charset="0"/>
              </a:rPr>
              <a:t>Einer der bedeutendsten Kathedralbauten aus der Zeit des europäischen Hochmittelalters. Von herausragender Bedeutung sind seine überlebensgroßen Stifterfiguren des Naumburger Meisters, vor allem die Figur der Uta von Naumburg.</a:t>
            </a:r>
          </a:p>
          <a:p>
            <a:pPr>
              <a:buFont typeface="Symbol" panose="05050102010706020507" pitchFamily="18" charset="2"/>
              <a:buChar char="-"/>
            </a:pPr>
            <a:r>
              <a:rPr lang="de-DE" sz="1600" dirty="0">
                <a:latin typeface="Times New Roman" panose="02020603050405020304" pitchFamily="18" charset="0"/>
                <a:cs typeface="Times New Roman" panose="02020603050405020304" pitchFamily="18" charset="0"/>
              </a:rPr>
              <a:t>Leipzig (Am Marktplatz in der Stadtmitte befindet sich das im Renaissancestil errichtete Alte Rathaus mit dem Stadtgeschichtlichen Museum Leipzig. In der spätgotischen Thomaskirche, die für die Konzerte ihres Thomanerchors bekannt ist, liegt Johann Sebastian Bach begraben. Die Nikolaikirche war einst Treffpunkt für die Montagsdemonstrationen, die im Jahr 1989 den Sturz des DDR-Regimes herbeiführten.)</a:t>
            </a:r>
          </a:p>
          <a:p>
            <a:pPr>
              <a:buFont typeface="Symbol" panose="05050102010706020507" pitchFamily="18" charset="2"/>
              <a:buChar char="-"/>
            </a:pPr>
            <a:endParaRPr lang="de-DE" sz="9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256 km</a:t>
            </a:r>
          </a:p>
        </p:txBody>
      </p:sp>
    </p:spTree>
    <p:extLst>
      <p:ext uri="{BB962C8B-B14F-4D97-AF65-F5344CB8AC3E}">
        <p14:creationId xmlns:p14="http://schemas.microsoft.com/office/powerpoint/2010/main" val="3828933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1" y="2353299"/>
            <a:ext cx="3543884" cy="1880034"/>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4"/>
            <a:ext cx="8017934" cy="5679878"/>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An diesem Tag befinden wir uns im Zentrum der Industrie des letzten Jahrhundert im Gebiet der Deutschen Länder.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Leipzig</a:t>
            </a:r>
          </a:p>
          <a:p>
            <a:pPr>
              <a:buFontTx/>
              <a:buChar char="-"/>
            </a:pPr>
            <a:r>
              <a:rPr lang="de-DE" sz="1600" dirty="0">
                <a:latin typeface="Times New Roman" panose="02020603050405020304" pitchFamily="18" charset="0"/>
                <a:cs typeface="Times New Roman" panose="02020603050405020304" pitchFamily="18" charset="0"/>
              </a:rPr>
              <a:t>Gera (</a:t>
            </a:r>
            <a:r>
              <a:rPr lang="de-DE" sz="1200" dirty="0">
                <a:latin typeface="Times New Roman" panose="02020603050405020304" pitchFamily="18" charset="0"/>
                <a:cs typeface="Times New Roman" panose="02020603050405020304" pitchFamily="18" charset="0"/>
              </a:rPr>
              <a:t>Gera war zur Blütezeit der Stoff- und Tuchindustrie eine der reichsten Städte in Deutschland. Über 100 zum Teil sehr bedeutende Stadtvillen (zum Beispiel Villa Schulenburg) und prächtige Bauten aus der Gründerzeit zeugen heute vom Glanz und Reichtum vergangener Zeiten. Die Stadt wurde während des 19. Jahrhunderts auch zum Verkehrsknotenpunkt, da am Hauptbahnhof zahlreiche Bahnstrecken zusammentreffen</a:t>
            </a:r>
            <a:r>
              <a:rPr lang="de-DE" sz="1600" dirty="0">
                <a:latin typeface="Times New Roman" panose="02020603050405020304" pitchFamily="18" charset="0"/>
                <a:cs typeface="Times New Roman" panose="02020603050405020304" pitchFamily="18" charset="0"/>
              </a:rPr>
              <a:t>.)</a:t>
            </a:r>
          </a:p>
          <a:p>
            <a:pPr>
              <a:buFontTx/>
              <a:buChar char="-"/>
            </a:pPr>
            <a:r>
              <a:rPr lang="de-DE" sz="1600" dirty="0">
                <a:latin typeface="Times New Roman" panose="02020603050405020304" pitchFamily="18" charset="0"/>
                <a:cs typeface="Times New Roman" panose="02020603050405020304" pitchFamily="18" charset="0"/>
              </a:rPr>
              <a:t>Jena (</a:t>
            </a:r>
            <a:r>
              <a:rPr lang="de-DE" sz="1200" dirty="0">
                <a:latin typeface="Times New Roman" panose="02020603050405020304" pitchFamily="18" charset="0"/>
                <a:cs typeface="Times New Roman" panose="02020603050405020304" pitchFamily="18" charset="0"/>
              </a:rPr>
              <a:t>Sie ist ein Zentrum der deutschen Optik- und Feinmechanikindustrie rund um das Unternehmen Carl Zeiss. Das Kombinat Carl Zeiss mit etwa 60.000 Mitarbeitern war seinerzeit auch das größte Kombinat der DDR. Nach der deutschen Wiedervereinigung 1990 wandelte sich Jena vom Industrie- zum Bildungs- und Wissenschaftszentrum. In Jena haben zahlreiche Forschungslabore und Institute ihren Sitz</a:t>
            </a:r>
            <a:r>
              <a:rPr lang="de-DE" sz="1600" dirty="0">
                <a:latin typeface="Times New Roman" panose="02020603050405020304" pitchFamily="18" charset="0"/>
                <a:cs typeface="Times New Roman" panose="02020603050405020304" pitchFamily="18" charset="0"/>
              </a:rPr>
              <a:t>.)</a:t>
            </a:r>
          </a:p>
          <a:p>
            <a:pPr>
              <a:buFontTx/>
              <a:buChar char="-"/>
            </a:pPr>
            <a:r>
              <a:rPr lang="de-DE" sz="1600" dirty="0">
                <a:latin typeface="Times New Roman" panose="02020603050405020304" pitchFamily="18" charset="0"/>
                <a:cs typeface="Times New Roman" panose="02020603050405020304" pitchFamily="18" charset="0"/>
              </a:rPr>
              <a:t>Weimar (UNESCO 729.1: Das Bauhaus und seine Stätten in Weimar, Dessau und Bernau)</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Bedeutende Zeugnisse, die den Bauhausstil, einen der bedeutendsten Design- und Architekturstile des 20. Jahrhunderts, in der Stadt Weimar.</a:t>
            </a:r>
          </a:p>
          <a:p>
            <a:pPr>
              <a:buFontTx/>
              <a:buChar char="-"/>
            </a:pPr>
            <a:r>
              <a:rPr lang="de-DE" sz="1600" dirty="0">
                <a:latin typeface="Times New Roman" panose="02020603050405020304" pitchFamily="18" charset="0"/>
                <a:cs typeface="Times New Roman" panose="02020603050405020304" pitchFamily="18" charset="0"/>
              </a:rPr>
              <a:t>Erfurt (UNESCO 5982: Alte Synagoge und Mikwe in Erfurt)</a:t>
            </a:r>
          </a:p>
          <a:p>
            <a:pPr lvl="1">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Eine der am besten erhaltenen Synagogen Mitteleuropas sowie allgemein herausragende Zeugnisse mittelalterlicher jüdischer Sakral- und Profanbauten.</a:t>
            </a: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206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8209" y="1013059"/>
            <a:ext cx="1945735" cy="9935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52904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407401" y="2498697"/>
            <a:ext cx="3543884" cy="1589237"/>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4"/>
            <a:ext cx="8017934" cy="5679878"/>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Entdecken wir auf unserer weiteren Reise die interessanteste Burg deutscher Geschichte und ein Beispiel germanischer Gartenkunst.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Erfurt</a:t>
            </a:r>
          </a:p>
          <a:p>
            <a:pPr>
              <a:buFontTx/>
              <a:buChar char="-"/>
            </a:pPr>
            <a:r>
              <a:rPr lang="de-DE" sz="1600" dirty="0">
                <a:latin typeface="Times New Roman" panose="02020603050405020304" pitchFamily="18" charset="0"/>
                <a:cs typeface="Times New Roman" panose="02020603050405020304" pitchFamily="18" charset="0"/>
              </a:rPr>
              <a:t>Wartburgstadt Eisenach (UNESCO 897: Wartburg)</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Eine der historisch interessantesten Burgen in Deutschland; sie steht in Verbindung mit zahlreichen bedeutenden Persönlichkeiten (u. a. Martin Luther und die Heilige Elisabeth) und Ereignissen (u. a. Übersetzung des Neuen Testaments ins Deutsche).</a:t>
            </a:r>
          </a:p>
          <a:p>
            <a:pPr>
              <a:buFontTx/>
              <a:buChar char="-"/>
            </a:pPr>
            <a:r>
              <a:rPr lang="de-DE" sz="1600" dirty="0">
                <a:latin typeface="Times New Roman" panose="02020603050405020304" pitchFamily="18" charset="0"/>
                <a:cs typeface="Times New Roman" panose="02020603050405020304" pitchFamily="18" charset="0"/>
              </a:rPr>
              <a:t>Kassel (UNESCO 1413: Bergpark Wilhelmshöhe)</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Ein 300 Jahre altes herausragendes Beispiel europäischer Gartenkunst; weltweit gibt es nirgendwo anders einen Park mit Wasserspielen in vergleichbarer Größe; teilweise sind hier bis zu 300 Jahre alte Wasserleitungen noch in Gebrauch. Zum Welterbebereich bzw. dem Bergpark gehören unter anderem: die Wasserspiele, das Oktogon mit der Herkulesstatue, die Löwenburg und das Schloss Wilhelmshöhe.</a:t>
            </a:r>
          </a:p>
          <a:p>
            <a:pPr>
              <a:buFont typeface="Wingdings" panose="05000000000000000000" pitchFamily="2" charset="2"/>
              <a:buChar char="Ø"/>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169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9208209" y="1013059"/>
            <a:ext cx="1945735" cy="99354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438443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7295328" y="2287030"/>
            <a:ext cx="4571919" cy="2107170"/>
          </a:xfrm>
          <a:prstGeom prst="rect">
            <a:avLst/>
          </a:prstGeom>
        </p:spPr>
      </p:pic>
      <p:sp>
        <p:nvSpPr>
          <p:cNvPr id="8" name="Inhaltsplatzhalter 2">
            <a:extLst>
              <a:ext uri="{FF2B5EF4-FFF2-40B4-BE49-F238E27FC236}">
                <a16:creationId xmlns:a16="http://schemas.microsoft.com/office/drawing/2014/main" id="{584FF8DB-3CF0-4275-E06C-F7B523683ED5}"/>
              </a:ext>
            </a:extLst>
          </p:cNvPr>
          <p:cNvSpPr>
            <a:spLocks noGrp="1"/>
          </p:cNvSpPr>
          <p:nvPr>
            <p:ph idx="1"/>
          </p:nvPr>
        </p:nvSpPr>
        <p:spPr>
          <a:xfrm>
            <a:off x="389467" y="866273"/>
            <a:ext cx="6905862" cy="3527927"/>
          </a:xfrm>
        </p:spPr>
        <p:txBody>
          <a:bodyPr>
            <a:normAutofit/>
          </a:bodyPr>
          <a:lstStyle/>
          <a:p>
            <a:pPr marL="0" indent="0">
              <a:buNone/>
            </a:pPr>
            <a:r>
              <a:rPr lang="de-DE" sz="1800" b="1" dirty="0">
                <a:latin typeface="Times New Roman" panose="02020603050405020304" pitchFamily="18" charset="0"/>
                <a:cs typeface="Times New Roman" panose="02020603050405020304" pitchFamily="18" charset="0"/>
              </a:rPr>
              <a:t>Kehren wir zurück ins Rheinland und schließen die Entdeckung von Germania Magna Teil 1 ab. </a:t>
            </a:r>
          </a:p>
          <a:p>
            <a:pPr marL="0" indent="0">
              <a:buNone/>
            </a:pPr>
            <a:r>
              <a:rPr lang="de-DE" sz="1800" b="1" dirty="0">
                <a:latin typeface="Times New Roman" panose="02020603050405020304" pitchFamily="18" charset="0"/>
                <a:cs typeface="Times New Roman" panose="02020603050405020304" pitchFamily="18" charset="0"/>
              </a:rPr>
              <a:t>Tageziele:</a:t>
            </a:r>
          </a:p>
          <a:p>
            <a:pPr>
              <a:buFontTx/>
              <a:buChar char="-"/>
            </a:pPr>
            <a:r>
              <a:rPr lang="de-DE" sz="1600" dirty="0">
                <a:latin typeface="Times New Roman" panose="02020603050405020304" pitchFamily="18" charset="0"/>
                <a:cs typeface="Times New Roman" panose="02020603050405020304" pitchFamily="18" charset="0"/>
              </a:rPr>
              <a:t>Kassel</a:t>
            </a:r>
          </a:p>
          <a:p>
            <a:pPr>
              <a:buFontTx/>
              <a:buChar char="-"/>
            </a:pPr>
            <a:r>
              <a:rPr lang="de-DE" sz="1600" dirty="0">
                <a:latin typeface="Times New Roman" panose="02020603050405020304" pitchFamily="18" charset="0"/>
                <a:cs typeface="Times New Roman" panose="02020603050405020304" pitchFamily="18" charset="0"/>
              </a:rPr>
              <a:t>Siegen</a:t>
            </a:r>
          </a:p>
          <a:p>
            <a:pPr>
              <a:buFontTx/>
              <a:buChar char="-"/>
            </a:pPr>
            <a:r>
              <a:rPr lang="de-DE" sz="1600" dirty="0">
                <a:latin typeface="Times New Roman" panose="02020603050405020304" pitchFamily="18" charset="0"/>
                <a:cs typeface="Times New Roman" panose="02020603050405020304" pitchFamily="18" charset="0"/>
              </a:rPr>
              <a:t>Köln</a:t>
            </a:r>
            <a:endParaRPr lang="de-DE" sz="1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de-DE"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600" dirty="0">
                <a:latin typeface="Times New Roman" panose="02020603050405020304" pitchFamily="18" charset="0"/>
                <a:cs typeface="Times New Roman" panose="02020603050405020304" pitchFamily="18" charset="0"/>
              </a:rPr>
              <a:t>169 km</a:t>
            </a:r>
          </a:p>
        </p:txBody>
      </p:sp>
      <p:pic>
        <p:nvPicPr>
          <p:cNvPr id="9" name="Grafik 8">
            <a:extLst>
              <a:ext uri="{FF2B5EF4-FFF2-40B4-BE49-F238E27FC236}">
                <a16:creationId xmlns:a16="http://schemas.microsoft.com/office/drawing/2014/main" id="{871C46AB-E7F4-D2EF-4EEC-EDF49AEE8C9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607076" y="867235"/>
            <a:ext cx="2281057" cy="11647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2646669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786</Words>
  <Application>Microsoft Office PowerPoint</Application>
  <PresentationFormat>Breitbild</PresentationFormat>
  <Paragraphs>60</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Symbol</vt:lpstr>
      <vt:lpstr>Times New Roman</vt:lpstr>
      <vt:lpstr>Wingdings</vt:lpstr>
      <vt:lpstr>Wingdings 3</vt:lpstr>
      <vt:lpstr>Ion</vt:lpstr>
      <vt:lpstr>Rundreise  Zentrales Deutschland</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18</cp:revision>
  <dcterms:created xsi:type="dcterms:W3CDTF">2022-08-16T08:59:41Z</dcterms:created>
  <dcterms:modified xsi:type="dcterms:W3CDTF">2023-07-25T08:34:50Z</dcterms:modified>
</cp:coreProperties>
</file>