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4" r:id="rId4"/>
    <p:sldId id="267" r:id="rId5"/>
    <p:sldId id="269" r:id="rId6"/>
    <p:sldId id="271" r:id="rId7"/>
    <p:sldId id="272" r:id="rId8"/>
    <p:sldId id="27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Übersicht" id="{D9D15A62-541A-4341-8E99-73233E3C5DD3}">
          <p14:sldIdLst>
            <p14:sldId id="256"/>
          </p14:sldIdLst>
        </p14:section>
        <p14:section name="Tag 1: Dresden" id="{817D04FC-AEB7-4A22-B161-C386A6804790}">
          <p14:sldIdLst>
            <p14:sldId id="259"/>
          </p14:sldIdLst>
        </p14:section>
        <p14:section name="Tag 2: Von Dresden zum Polenztal und zurück" id="{1DB7418D-7514-41C0-AAD5-AD0B4A41A27A}">
          <p14:sldIdLst>
            <p14:sldId id="274"/>
          </p14:sldIdLst>
        </p14:section>
        <p14:section name="Tag 3: Von Dresden nach Chemnitz" id="{8435D3DA-D591-4447-8A88-5DD5801912DE}">
          <p14:sldIdLst>
            <p14:sldId id="267"/>
          </p14:sldIdLst>
        </p14:section>
        <p14:section name="Tag 4: Von Chemnitz nach Schwarzenberg" id="{1181CCBB-99EF-447E-B2DC-42E813CC8371}">
          <p14:sldIdLst>
            <p14:sldId id="269"/>
          </p14:sldIdLst>
        </p14:section>
        <p14:section name="Tag 5: Von Schwarzenberg nach Annaberg" id="{C3EABECC-216B-4607-A712-98F6DF13EEB5}">
          <p14:sldIdLst>
            <p14:sldId id="271"/>
          </p14:sldIdLst>
        </p14:section>
        <p14:section name="Tag 6: Von Annaberg nach Fichtelberg" id="{A906B706-916A-46B0-96AB-E92F5C9348A0}">
          <p14:sldIdLst>
            <p14:sldId id="272"/>
          </p14:sldIdLst>
        </p14:section>
        <p14:section name="Tag 7: Von Fichtelberg nach Dresden" id="{664ECD0E-62E1-453D-B583-88B1E929598F}">
          <p14:sldIdLst>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37931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63246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38099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0333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434960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500226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524217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81228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67604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6587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42197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03116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683996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2109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80009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13879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72334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screen">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screen">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screen">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screen">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90E03F-52DE-46A8-906C-6419B7285DBF}" type="datetimeFigureOut">
              <a:rPr lang="de-DE" smtClean="0"/>
              <a:t>25.07.2023</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54F215-A480-4FEC-8255-02395190A29F}" type="slidenum">
              <a:rPr lang="de-DE" smtClean="0"/>
              <a:t>‹Nr.›</a:t>
            </a:fld>
            <a:endParaRPr lang="de-DE"/>
          </a:p>
        </p:txBody>
      </p:sp>
    </p:spTree>
    <p:extLst>
      <p:ext uri="{BB962C8B-B14F-4D97-AF65-F5344CB8AC3E}">
        <p14:creationId xmlns:p14="http://schemas.microsoft.com/office/powerpoint/2010/main" val="35256235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2594DA70-63D9-D3F6-9B67-17BB8093BC5C}"/>
              </a:ext>
            </a:extLst>
          </p:cNvPr>
          <p:cNvSpPr>
            <a:spLocks noGrp="1"/>
          </p:cNvSpPr>
          <p:nvPr>
            <p:ph type="ctrTitle"/>
          </p:nvPr>
        </p:nvSpPr>
        <p:spPr>
          <a:xfrm>
            <a:off x="355602" y="1170239"/>
            <a:ext cx="4149194" cy="1759228"/>
          </a:xfrm>
        </p:spPr>
        <p:txBody>
          <a:bodyPr/>
          <a:lstStyle/>
          <a:p>
            <a:r>
              <a:rPr lang="de-DE" sz="4000" dirty="0"/>
              <a:t>Rundreise </a:t>
            </a:r>
            <a:br>
              <a:rPr lang="de-DE" sz="3600" dirty="0"/>
            </a:br>
            <a:r>
              <a:rPr lang="de-DE" sz="3600" dirty="0"/>
              <a:t>Sächsische Schweiz und Erzgebirge</a:t>
            </a:r>
          </a:p>
        </p:txBody>
      </p:sp>
      <p:pic>
        <p:nvPicPr>
          <p:cNvPr id="4" name="Grafik 3">
            <a:extLst>
              <a:ext uri="{FF2B5EF4-FFF2-40B4-BE49-F238E27FC236}">
                <a16:creationId xmlns:a16="http://schemas.microsoft.com/office/drawing/2014/main" id="{281443AF-73DE-AA33-5D81-2E32E7E2FD9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04795" y="1170238"/>
            <a:ext cx="6620405" cy="5044605"/>
          </a:xfrm>
          <a:prstGeom prst="rect">
            <a:avLst/>
          </a:prstGeom>
        </p:spPr>
      </p:pic>
    </p:spTree>
    <p:extLst>
      <p:ext uri="{BB962C8B-B14F-4D97-AF65-F5344CB8AC3E}">
        <p14:creationId xmlns:p14="http://schemas.microsoft.com/office/powerpoint/2010/main" val="313865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588163" y="866274"/>
            <a:ext cx="2483273" cy="12680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372534" y="866274"/>
            <a:ext cx="7467600" cy="5310689"/>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Am Ersten Tag erkunden wir in Form einer Städtereise die Kulturlandschaft mit zahlreichen bedeutenden Barockgebäuden des Dresdner Elbtal.</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Historische Altstadt (Frauenkirche, Residenzschloss, Zwinger und Semperoper)</a:t>
            </a:r>
          </a:p>
          <a:p>
            <a:pPr>
              <a:buFontTx/>
              <a:buChar char="-"/>
            </a:pPr>
            <a:r>
              <a:rPr lang="de-DE" sz="1600" dirty="0">
                <a:latin typeface="Times New Roman" panose="02020603050405020304" pitchFamily="18" charset="0"/>
                <a:cs typeface="Times New Roman" panose="02020603050405020304" pitchFamily="18" charset="0"/>
              </a:rPr>
              <a:t>Historische Neustadt (Barockviertel Königsstraße) </a:t>
            </a:r>
          </a:p>
          <a:p>
            <a:pPr>
              <a:buFontTx/>
              <a:buChar char="-"/>
            </a:pPr>
            <a:r>
              <a:rPr lang="de-DE" sz="1600" dirty="0">
                <a:latin typeface="Times New Roman" panose="02020603050405020304" pitchFamily="18" charset="0"/>
                <a:cs typeface="Times New Roman" panose="02020603050405020304" pitchFamily="18" charset="0"/>
              </a:rPr>
              <a:t>Villenviertel Blasewitz, Loschwitz, Weißer Hirsch (Naherholungsgebiete)</a:t>
            </a:r>
          </a:p>
          <a:p>
            <a:pPr>
              <a:buFontTx/>
              <a:buChar char="-"/>
            </a:pPr>
            <a:endParaRPr lang="de-DE"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 333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7840134" y="2518309"/>
            <a:ext cx="3979332" cy="2658655"/>
          </a:xfrm>
          <a:prstGeom prst="rect">
            <a:avLst/>
          </a:prstGeom>
        </p:spPr>
      </p:pic>
    </p:spTree>
    <p:extLst>
      <p:ext uri="{BB962C8B-B14F-4D97-AF65-F5344CB8AC3E}">
        <p14:creationId xmlns:p14="http://schemas.microsoft.com/office/powerpoint/2010/main" val="1448439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476890" y="866274"/>
            <a:ext cx="2483273" cy="12680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372534" y="866274"/>
            <a:ext cx="7244674" cy="5310689"/>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Beginnen wir unsere Rundreise in die sächsische Schweiz und gelangen nach Hohnstein. </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Dresden</a:t>
            </a:r>
          </a:p>
          <a:p>
            <a:pPr>
              <a:buFont typeface="Courier New" panose="02070309020205020404" pitchFamily="49" charset="0"/>
              <a:buChar char="o"/>
            </a:pPr>
            <a:r>
              <a:rPr lang="de-DE" sz="1600" dirty="0">
                <a:latin typeface="Times New Roman" panose="02020603050405020304" pitchFamily="18" charset="0"/>
                <a:cs typeface="Times New Roman" panose="02020603050405020304" pitchFamily="18" charset="0"/>
              </a:rPr>
              <a:t>Eine entspannte kurzweilige Rundtour führt in das verwunschene Polenztal und über einen wunderbaren Panoramaweg. Ruhe und Erholung hat man hier vor allem in den Abendstunden. Mit Blick auf den Sonnenuntergang ein besonderer Geheimtipp!</a:t>
            </a:r>
          </a:p>
          <a:p>
            <a:pPr>
              <a:buFontTx/>
              <a:buChar char="-"/>
            </a:pPr>
            <a:r>
              <a:rPr lang="de-DE" sz="1600" dirty="0">
                <a:latin typeface="Times New Roman" panose="02020603050405020304" pitchFamily="18" charset="0"/>
                <a:cs typeface="Times New Roman" panose="02020603050405020304" pitchFamily="18" charset="0"/>
              </a:rPr>
              <a:t>Polenztal-Rundwanderung bei Hohnstein (6,55 km)</a:t>
            </a:r>
          </a:p>
          <a:p>
            <a:pPr>
              <a:buFontTx/>
              <a:buChar char="-"/>
            </a:pPr>
            <a:r>
              <a:rPr lang="de-DE" sz="1600" dirty="0">
                <a:latin typeface="Times New Roman" panose="02020603050405020304" pitchFamily="18" charset="0"/>
                <a:cs typeface="Times New Roman" panose="02020603050405020304" pitchFamily="18" charset="0"/>
              </a:rPr>
              <a:t>Dresden</a:t>
            </a:r>
          </a:p>
          <a:p>
            <a:pPr marL="0" indent="0">
              <a:buNone/>
            </a:pPr>
            <a:endParaRPr lang="de-DE"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 78,4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7617208" y="2402807"/>
            <a:ext cx="4202638" cy="1881325"/>
          </a:xfrm>
          <a:prstGeom prst="rect">
            <a:avLst/>
          </a:prstGeom>
        </p:spPr>
      </p:pic>
    </p:spTree>
    <p:extLst>
      <p:ext uri="{BB962C8B-B14F-4D97-AF65-F5344CB8AC3E}">
        <p14:creationId xmlns:p14="http://schemas.microsoft.com/office/powerpoint/2010/main" val="376360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389468" y="866274"/>
            <a:ext cx="7374911" cy="5679878"/>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Von Dresden geht es heute nach Chemnitz und der Entdeckung von einigen Burgen und Schlössern Sachsens. </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Dresden</a:t>
            </a:r>
          </a:p>
          <a:p>
            <a:pPr>
              <a:buFontTx/>
              <a:buChar char="-"/>
            </a:pPr>
            <a:r>
              <a:rPr lang="de-DE" sz="1600" dirty="0">
                <a:latin typeface="Times New Roman" panose="02020603050405020304" pitchFamily="18" charset="0"/>
                <a:cs typeface="Times New Roman" panose="02020603050405020304" pitchFamily="18" charset="0"/>
              </a:rPr>
              <a:t>Chemnitz </a:t>
            </a:r>
          </a:p>
          <a:p>
            <a:pPr marL="457200" lvl="1" indent="0">
              <a:buNone/>
            </a:pPr>
            <a:r>
              <a:rPr lang="de-DE" sz="1600" b="1" dirty="0">
                <a:latin typeface="Times New Roman" panose="02020603050405020304" pitchFamily="18" charset="0"/>
                <a:cs typeface="Times New Roman" panose="02020603050405020304" pitchFamily="18" charset="0"/>
              </a:rPr>
              <a:t>Städtische Ziele:</a:t>
            </a:r>
          </a:p>
          <a:p>
            <a:pPr lvl="1">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Burg Rabenstein (kleinste mittelalterliche Burg Sachsens)</a:t>
            </a:r>
          </a:p>
          <a:p>
            <a:pPr lvl="1">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Wasserschloss Klaffenbach (Wasserschlosses der Renaissance) </a:t>
            </a:r>
          </a:p>
          <a:p>
            <a:pPr lvl="1">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Sächsisches Eisenbahnmuseum (Ehemalige Bahnbetriebswerk für Güterzuglokomotiven)</a:t>
            </a:r>
          </a:p>
          <a:p>
            <a:pPr marL="457200" lvl="1" indent="0">
              <a:buNone/>
            </a:pPr>
            <a:endParaRPr lang="de-DE"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354 km</a:t>
            </a:r>
          </a:p>
        </p:txBody>
      </p:sp>
      <p:pic>
        <p:nvPicPr>
          <p:cNvPr id="2" name="Grafik 1">
            <a:extLst>
              <a:ext uri="{FF2B5EF4-FFF2-40B4-BE49-F238E27FC236}">
                <a16:creationId xmlns:a16="http://schemas.microsoft.com/office/drawing/2014/main" id="{88A7065B-DB45-05A0-8160-B5232D615C3A}"/>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534138" y="866274"/>
            <a:ext cx="2483273" cy="12680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Grafik 3">
            <a:extLst>
              <a:ext uri="{FF2B5EF4-FFF2-40B4-BE49-F238E27FC236}">
                <a16:creationId xmlns:a16="http://schemas.microsoft.com/office/drawing/2014/main" id="{99E4B1CB-030F-F780-35AB-8EC44F16AB9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7764379" y="2402807"/>
            <a:ext cx="4022791" cy="1829261"/>
          </a:xfrm>
          <a:prstGeom prst="rect">
            <a:avLst/>
          </a:prstGeom>
        </p:spPr>
      </p:pic>
    </p:spTree>
    <p:extLst>
      <p:ext uri="{BB962C8B-B14F-4D97-AF65-F5344CB8AC3E}">
        <p14:creationId xmlns:p14="http://schemas.microsoft.com/office/powerpoint/2010/main" val="227384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66C3A29-A993-CE07-9666-400AA2C948BA}"/>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238067" y="2119697"/>
            <a:ext cx="3563693" cy="4226025"/>
          </a:xfrm>
          <a:prstGeom prst="rect">
            <a:avLst/>
          </a:prstGeom>
        </p:spPr>
      </p:pic>
      <p:pic>
        <p:nvPicPr>
          <p:cNvPr id="2" name="Grafik 1">
            <a:extLst>
              <a:ext uri="{FF2B5EF4-FFF2-40B4-BE49-F238E27FC236}">
                <a16:creationId xmlns:a16="http://schemas.microsoft.com/office/drawing/2014/main" id="{E157CAB0-4333-BC87-CBE5-2960B127F6B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965762" y="892297"/>
            <a:ext cx="2135376" cy="10903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Inhaltsplatzhalter 2">
            <a:extLst>
              <a:ext uri="{FF2B5EF4-FFF2-40B4-BE49-F238E27FC236}">
                <a16:creationId xmlns:a16="http://schemas.microsoft.com/office/drawing/2014/main" id="{FF630934-C623-03A6-2E35-43B16DC022E1}"/>
              </a:ext>
            </a:extLst>
          </p:cNvPr>
          <p:cNvSpPr>
            <a:spLocks noGrp="1"/>
          </p:cNvSpPr>
          <p:nvPr>
            <p:ph idx="1"/>
          </p:nvPr>
        </p:nvSpPr>
        <p:spPr>
          <a:xfrm>
            <a:off x="389467" y="876255"/>
            <a:ext cx="7848600" cy="5469467"/>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Heute erreichen wir eine der Perlen des Erzgebirges in Schwarzenberg und können von hier optional Zwönitz erkunden.</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Chemnitz</a:t>
            </a:r>
          </a:p>
          <a:p>
            <a:pPr>
              <a:buFontTx/>
              <a:buChar char="-"/>
            </a:pPr>
            <a:r>
              <a:rPr lang="de-DE" sz="1600" dirty="0">
                <a:latin typeface="Times New Roman" panose="02020603050405020304" pitchFamily="18" charset="0"/>
                <a:cs typeface="Times New Roman" panose="02020603050405020304" pitchFamily="18" charset="0"/>
              </a:rPr>
              <a:t>Schwarzenberg</a:t>
            </a:r>
          </a:p>
          <a:p>
            <a:pPr lvl="1">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Das Museum mit der größten Sammlung der regionalen Klöppelspitzen entführt Sie zusammen mit den Teilausstellungen zum traditionsreichen Bergbau, des eisenverarbeitende Handwerks sowie eine Sammlung umfangreicher Exponate zur Geschichte der Zinnverarbeitung in die Vergangenheit des Erzgebirges.</a:t>
            </a:r>
          </a:p>
          <a:p>
            <a:pPr>
              <a:buFont typeface="Courier New" panose="02070309020205020404" pitchFamily="49" charset="0"/>
              <a:buChar char="o"/>
            </a:pPr>
            <a:r>
              <a:rPr lang="de-DE" sz="1600" dirty="0">
                <a:latin typeface="Times New Roman" panose="02020603050405020304" pitchFamily="18" charset="0"/>
                <a:cs typeface="Times New Roman" panose="02020603050405020304" pitchFamily="18" charset="0"/>
              </a:rPr>
              <a:t>Zwönitz</a:t>
            </a:r>
          </a:p>
          <a:p>
            <a:pPr lvl="1">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Sie können optional zudem in Zwönitz die Raritätensammlung Bruno Gebhardt besuchen, die zahlreiche Fachgebiete berührt. Reich verzierte Deckenmalereien bilden den imponierenden Rahmen für diese Sammlung und geben ihr ein besonderes Flair.</a:t>
            </a:r>
          </a:p>
          <a:p>
            <a:pPr>
              <a:buFont typeface="Symbol" panose="05050102010706020507" pitchFamily="18" charset="2"/>
              <a:buChar char="-"/>
            </a:pPr>
            <a:endParaRPr lang="de-DE"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60,7 km</a:t>
            </a:r>
          </a:p>
        </p:txBody>
      </p:sp>
    </p:spTree>
    <p:extLst>
      <p:ext uri="{BB962C8B-B14F-4D97-AF65-F5344CB8AC3E}">
        <p14:creationId xmlns:p14="http://schemas.microsoft.com/office/powerpoint/2010/main" val="3828933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F63F63A-2F7A-78F8-DAF7-9B92F1455C2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144933" y="2368058"/>
            <a:ext cx="3752446" cy="1331875"/>
          </a:xfrm>
          <a:prstGeom prst="rect">
            <a:avLst/>
          </a:prstGeom>
        </p:spPr>
      </p:pic>
      <p:sp>
        <p:nvSpPr>
          <p:cNvPr id="8" name="Inhaltsplatzhalter 2">
            <a:extLst>
              <a:ext uri="{FF2B5EF4-FFF2-40B4-BE49-F238E27FC236}">
                <a16:creationId xmlns:a16="http://schemas.microsoft.com/office/drawing/2014/main" id="{584FF8DB-3CF0-4275-E06C-F7B523683ED5}"/>
              </a:ext>
            </a:extLst>
          </p:cNvPr>
          <p:cNvSpPr>
            <a:spLocks noGrp="1"/>
          </p:cNvSpPr>
          <p:nvPr>
            <p:ph idx="1"/>
          </p:nvPr>
        </p:nvSpPr>
        <p:spPr>
          <a:xfrm>
            <a:off x="389467" y="866274"/>
            <a:ext cx="7755466" cy="5679878"/>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An diesem Tag geht es auf zu einer der sehenswertesten Weihnachtsmärkte Deutschlands. </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Schwarzenberg</a:t>
            </a:r>
          </a:p>
          <a:p>
            <a:pPr>
              <a:buFontTx/>
              <a:buChar char="-"/>
            </a:pPr>
            <a:r>
              <a:rPr lang="de-DE" sz="1600" dirty="0">
                <a:latin typeface="Times New Roman" panose="02020603050405020304" pitchFamily="18" charset="0"/>
                <a:cs typeface="Times New Roman" panose="02020603050405020304" pitchFamily="18" charset="0"/>
              </a:rPr>
              <a:t>Annaberg (</a:t>
            </a:r>
            <a:r>
              <a:rPr lang="de-DE" sz="1400" dirty="0">
                <a:latin typeface="Times New Roman" panose="02020603050405020304" pitchFamily="18" charset="0"/>
                <a:cs typeface="Times New Roman" panose="02020603050405020304" pitchFamily="18" charset="0"/>
              </a:rPr>
              <a:t>Hier besuchen Sie die Manufaktur der Träume. Bestaunen Sie mit mehr als 1.000 Exponate erzgebirgischer Figuren, welche aus über 4 Jahrhunderten liebevoll zusammengetragen wurden. Lassen Sie sich von der Vielfalt an Nussknackern, Engeln und Bergmännern in das Land der Träume entführen! Im Anschluss haben Sie Freizeit in Annaberg und Gelegenheit zum Besuch des Annaberger Weihnachtsmarktes. Dieser gehört zu den schönsten Weihnachtsmärkten Deutschlands und besticht durch seine Gemütlichkeit. Eingebettet in die Altstadt am Fuße des 832 Meter hohen Pöhlberges und von St. Annen, der größten spätgotischen Hallenkirche Sachsens, erzeugen die typisch erzgebirgischen Weihnachtshütten ein besonders Flair. Auf dem Markt von Annaberg-Buchholz werden typische Erzeugnisse angeboten: Schwibbögen, Pyramiden, Nussknacker, Räuchermännchen, geschnitzte Engel und Bergmänner, Annaberger Faltsterne, Annaberger Klöppelspitzen oder Annaberger Weihnachtsstollen ...)</a:t>
            </a:r>
          </a:p>
          <a:p>
            <a:pPr>
              <a:buFontTx/>
              <a:buChar char="-"/>
            </a:pPr>
            <a:endParaRPr lang="de-DE"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206 km</a:t>
            </a:r>
          </a:p>
        </p:txBody>
      </p:sp>
      <p:pic>
        <p:nvPicPr>
          <p:cNvPr id="9" name="Grafik 8">
            <a:extLst>
              <a:ext uri="{FF2B5EF4-FFF2-40B4-BE49-F238E27FC236}">
                <a16:creationId xmlns:a16="http://schemas.microsoft.com/office/drawing/2014/main" id="{871C46AB-E7F4-D2EF-4EEC-EDF49AEE8C9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845829" y="866274"/>
            <a:ext cx="2356243" cy="12031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29042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F63F63A-2F7A-78F8-DAF7-9B92F1455C2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407401" y="2193897"/>
            <a:ext cx="3366337" cy="4274636"/>
          </a:xfrm>
          <a:prstGeom prst="rect">
            <a:avLst/>
          </a:prstGeom>
        </p:spPr>
      </p:pic>
      <p:sp>
        <p:nvSpPr>
          <p:cNvPr id="8" name="Inhaltsplatzhalter 2">
            <a:extLst>
              <a:ext uri="{FF2B5EF4-FFF2-40B4-BE49-F238E27FC236}">
                <a16:creationId xmlns:a16="http://schemas.microsoft.com/office/drawing/2014/main" id="{584FF8DB-3CF0-4275-E06C-F7B523683ED5}"/>
              </a:ext>
            </a:extLst>
          </p:cNvPr>
          <p:cNvSpPr>
            <a:spLocks noGrp="1"/>
          </p:cNvSpPr>
          <p:nvPr>
            <p:ph idx="1"/>
          </p:nvPr>
        </p:nvSpPr>
        <p:spPr>
          <a:xfrm>
            <a:off x="389467" y="866274"/>
            <a:ext cx="8017934" cy="5602259"/>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Per Bahn erreichen wir heute von Annaberg aus den Bahnhof von Cranzahl, von wo aus Sie mit der Fichtelbergbahn in die höchstgelegene Stadt Deutschlands, dem Kurort Oberwiesenthal reisen. </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Annaberg</a:t>
            </a:r>
          </a:p>
          <a:p>
            <a:pPr>
              <a:buFontTx/>
              <a:buChar char="-"/>
            </a:pPr>
            <a:r>
              <a:rPr lang="de-DE" sz="1600" dirty="0">
                <a:latin typeface="Times New Roman" panose="02020603050405020304" pitchFamily="18" charset="0"/>
                <a:cs typeface="Times New Roman" panose="02020603050405020304" pitchFamily="18" charset="0"/>
              </a:rPr>
              <a:t>Cranzahl (Himmelfahrtskirche)</a:t>
            </a:r>
          </a:p>
          <a:p>
            <a:pPr>
              <a:buFontTx/>
              <a:buChar char="-"/>
            </a:pPr>
            <a:r>
              <a:rPr lang="de-DE" sz="1600" dirty="0">
                <a:latin typeface="Times New Roman" panose="02020603050405020304" pitchFamily="18" charset="0"/>
                <a:cs typeface="Times New Roman" panose="02020603050405020304" pitchFamily="18" charset="0"/>
              </a:rPr>
              <a:t>Fichtelberg-Oberwiesenthal (Die Gabriele-Kohlisch-Tour, ein Rundwanderweg, führt durch Wälder zum Schwarzen Teich. Das Meeresaquarium beherbergt Korallen, Seepferdchen und Sandaale. In der Nähe befindet sich die neugotische Martin-Luther-Kirche, die im Jahr 1866 erbaut wurde.)</a:t>
            </a:r>
          </a:p>
          <a:p>
            <a:pPr lvl="1">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Seit 1897 schnauft die Bahn zwischen Cranzahl und dem Kurort Oberwiesenthal täglich auf der rund 17 Kilometer langen Strecke. Steigen Sie ein und kommen Sie mit auf eine einstündige Fahrt voller Nostalgie und Eisenbahnromantik! Herzlich willkommen in der Bergstadt, die sich am Fuße des Fichtelberges, mit 1.214 Metern der höchsten Erhebung des Erzgebirges auf deutscher Seite, befindet. Genießen Sie von seinem Gipfel den Blick über das sächsische Erzgebirge und hinüber zum tschechischen Keilberg!</a:t>
            </a:r>
          </a:p>
          <a:p>
            <a:pPr>
              <a:buFont typeface="Wingdings" panose="05000000000000000000" pitchFamily="2" charset="2"/>
              <a:buChar char="Ø"/>
            </a:pPr>
            <a:endParaRPr lang="de-DE"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27,6 km</a:t>
            </a:r>
          </a:p>
        </p:txBody>
      </p:sp>
      <p:pic>
        <p:nvPicPr>
          <p:cNvPr id="9" name="Grafik 8">
            <a:extLst>
              <a:ext uri="{FF2B5EF4-FFF2-40B4-BE49-F238E27FC236}">
                <a16:creationId xmlns:a16="http://schemas.microsoft.com/office/drawing/2014/main" id="{871C46AB-E7F4-D2EF-4EEC-EDF49AEE8C9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037471" y="992347"/>
            <a:ext cx="2106197" cy="10754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38443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F63F63A-2F7A-78F8-DAF7-9B92F1455C2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7295329" y="2287029"/>
            <a:ext cx="4375320" cy="3527927"/>
          </a:xfrm>
          <a:prstGeom prst="rect">
            <a:avLst/>
          </a:prstGeom>
        </p:spPr>
      </p:pic>
      <p:sp>
        <p:nvSpPr>
          <p:cNvPr id="8" name="Inhaltsplatzhalter 2">
            <a:extLst>
              <a:ext uri="{FF2B5EF4-FFF2-40B4-BE49-F238E27FC236}">
                <a16:creationId xmlns:a16="http://schemas.microsoft.com/office/drawing/2014/main" id="{584FF8DB-3CF0-4275-E06C-F7B523683ED5}"/>
              </a:ext>
            </a:extLst>
          </p:cNvPr>
          <p:cNvSpPr>
            <a:spLocks noGrp="1"/>
          </p:cNvSpPr>
          <p:nvPr>
            <p:ph idx="1"/>
          </p:nvPr>
        </p:nvSpPr>
        <p:spPr>
          <a:xfrm>
            <a:off x="389467" y="866273"/>
            <a:ext cx="6905862" cy="4948683"/>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Kehren wir heute per Mietwagen durch Tschechien nach Dresden zurück und schließen damit die Entdeckung </a:t>
            </a:r>
            <a:r>
              <a:rPr lang="de-DE" sz="1800" b="1">
                <a:latin typeface="Times New Roman" panose="02020603050405020304" pitchFamily="18" charset="0"/>
                <a:cs typeface="Times New Roman" panose="02020603050405020304" pitchFamily="18" charset="0"/>
              </a:rPr>
              <a:t>der Rundreise von </a:t>
            </a:r>
            <a:r>
              <a:rPr lang="de-DE" sz="1800" b="1" dirty="0">
                <a:latin typeface="Times New Roman" panose="02020603050405020304" pitchFamily="18" charset="0"/>
                <a:cs typeface="Times New Roman" panose="02020603050405020304" pitchFamily="18" charset="0"/>
              </a:rPr>
              <a:t>Germania Magna Teil 2 ab. </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Fichtelberg-Oberwiesenthal</a:t>
            </a:r>
          </a:p>
          <a:p>
            <a:pPr>
              <a:buFontTx/>
              <a:buChar char="-"/>
            </a:pPr>
            <a:r>
              <a:rPr lang="de-DE" sz="1600" dirty="0">
                <a:latin typeface="Times New Roman" panose="02020603050405020304" pitchFamily="18" charset="0"/>
                <a:cs typeface="Times New Roman" panose="02020603050405020304" pitchFamily="18" charset="0"/>
              </a:rPr>
              <a:t>Karlsbad</a:t>
            </a:r>
          </a:p>
          <a:p>
            <a:pPr lvl="1">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Dank seiner zahlreichen Thermalquellen ist Karlsbad seit dem 19. Jahrhundert ein beliebtes Reiseziel. Das am Fluss gelegene Kurzentrum umfasst mehrere Kolonnaden mit Säulengängen. In der modernen Sprudelkolonnade befindet sich der Geysir Pramen Vrídlo, dessen Fontäne bis zu 12 m hoch schießt.</a:t>
            </a:r>
          </a:p>
          <a:p>
            <a:pPr>
              <a:buFontTx/>
              <a:buChar char="-"/>
            </a:pPr>
            <a:r>
              <a:rPr lang="de-DE" sz="1600" dirty="0">
                <a:latin typeface="Times New Roman" panose="02020603050405020304" pitchFamily="18" charset="0"/>
                <a:cs typeface="Times New Roman" panose="02020603050405020304" pitchFamily="18" charset="0"/>
              </a:rPr>
              <a:t>Aussig (Zwischenziel mit sehenswerten Profanensemble)</a:t>
            </a:r>
          </a:p>
          <a:p>
            <a:pPr>
              <a:buFontTx/>
              <a:buChar char="-"/>
            </a:pPr>
            <a:r>
              <a:rPr lang="de-DE" sz="1600" dirty="0">
                <a:latin typeface="Times New Roman" panose="02020603050405020304" pitchFamily="18" charset="0"/>
                <a:cs typeface="Times New Roman" panose="02020603050405020304" pitchFamily="18" charset="0"/>
              </a:rPr>
              <a:t>Dresden</a:t>
            </a:r>
            <a:endParaRPr lang="de-DE"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de-DE"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213 km</a:t>
            </a:r>
          </a:p>
        </p:txBody>
      </p:sp>
      <p:pic>
        <p:nvPicPr>
          <p:cNvPr id="9" name="Grafik 8">
            <a:extLst>
              <a:ext uri="{FF2B5EF4-FFF2-40B4-BE49-F238E27FC236}">
                <a16:creationId xmlns:a16="http://schemas.microsoft.com/office/drawing/2014/main" id="{871C46AB-E7F4-D2EF-4EEC-EDF49AEE8C9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607076" y="867235"/>
            <a:ext cx="2281057" cy="11647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64666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Benutzerdefiniert 1">
      <a:majorFont>
        <a:latin typeface="Times New Roman"/>
        <a:ea typeface=""/>
        <a:cs typeface=""/>
      </a:majorFont>
      <a:minorFont>
        <a:latin typeface="Times New Roman"/>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667</Words>
  <Application>Microsoft Office PowerPoint</Application>
  <PresentationFormat>Breitbild</PresentationFormat>
  <Paragraphs>58</Paragraphs>
  <Slides>8</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8</vt:i4>
      </vt:variant>
    </vt:vector>
  </HeadingPairs>
  <TitlesOfParts>
    <vt:vector size="15" baseType="lpstr">
      <vt:lpstr>Arial</vt:lpstr>
      <vt:lpstr>Courier New</vt:lpstr>
      <vt:lpstr>Symbol</vt:lpstr>
      <vt:lpstr>Times New Roman</vt:lpstr>
      <vt:lpstr>Wingdings</vt:lpstr>
      <vt:lpstr>Wingdings 3</vt:lpstr>
      <vt:lpstr>Ion</vt:lpstr>
      <vt:lpstr>Rundreise  Sächsische Schweiz und Erzgebirge</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Scheuer Traveling Services</dc:title>
  <dc:creator>Frank-Peter Scheuer</dc:creator>
  <cp:lastModifiedBy>Frank-Peter Scheuer</cp:lastModifiedBy>
  <cp:revision>22</cp:revision>
  <dcterms:created xsi:type="dcterms:W3CDTF">2022-08-16T08:59:41Z</dcterms:created>
  <dcterms:modified xsi:type="dcterms:W3CDTF">2023-07-25T08:35:08Z</dcterms:modified>
</cp:coreProperties>
</file>