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74" r:id="rId4"/>
    <p:sldId id="267" r:id="rId5"/>
    <p:sldId id="269" r:id="rId6"/>
    <p:sldId id="271" r:id="rId7"/>
    <p:sldId id="272" r:id="rId8"/>
    <p:sldId id="273" r:id="rId9"/>
    <p:sldId id="275" r:id="rId10"/>
    <p:sldId id="276" r:id="rId11"/>
    <p:sldId id="27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Übersicht" id="{D9D15A62-541A-4341-8E99-73233E3C5DD3}">
          <p14:sldIdLst>
            <p14:sldId id="256"/>
          </p14:sldIdLst>
        </p14:section>
        <p14:section name="Tag 1: Von Magdeburg nach Potsdam" id="{817D04FC-AEB7-4A22-B161-C386A6804790}">
          <p14:sldIdLst>
            <p14:sldId id="259"/>
          </p14:sldIdLst>
        </p14:section>
        <p14:section name="Tag 2: Von Potsdam nach Cottbus" id="{1DB7418D-7514-41C0-AAD5-AD0B4A41A27A}">
          <p14:sldIdLst>
            <p14:sldId id="274"/>
          </p14:sldIdLst>
        </p14:section>
        <p14:section name="Tag 3: Von Cottbus nach Oranienburg" id="{8435D3DA-D591-4447-8A88-5DD5801912DE}">
          <p14:sldIdLst>
            <p14:sldId id="267"/>
          </p14:sldIdLst>
        </p14:section>
        <p14:section name="Tag 4: Von Oranienburg nach Neubrandenburg" id="{1181CCBB-99EF-447E-B2DC-42E813CC8371}">
          <p14:sldIdLst>
            <p14:sldId id="269"/>
          </p14:sldIdLst>
        </p14:section>
        <p14:section name="Tag 5: Von Neubrandenburg nach Usedom" id="{C3EABECC-216B-4607-A712-98F6DF13EEB5}">
          <p14:sldIdLst>
            <p14:sldId id="271"/>
          </p14:sldIdLst>
        </p14:section>
        <p14:section name="Tag 6: Von Usedom nach Stralsund" id="{A906B706-916A-46B0-96AB-E92F5C9348A0}">
          <p14:sldIdLst>
            <p14:sldId id="272"/>
          </p14:sldIdLst>
        </p14:section>
        <p14:section name="Tag 7: Von Stralsund nach Binz (Rügen)" id="{664ECD0E-62E1-453D-B583-88B1E929598F}">
          <p14:sldIdLst>
            <p14:sldId id="273"/>
          </p14:sldIdLst>
        </p14:section>
        <p14:section name="Tag 8: Von Binz nach Rostock" id="{CD86CD38-5858-44F4-9839-D44C44B9D2CA}">
          <p14:sldIdLst>
            <p14:sldId id="275"/>
          </p14:sldIdLst>
        </p14:section>
        <p14:section name="Tag 9: Von Rostock nach Schwerin" id="{99E53661-5EE0-4250-B361-1AEF2AE19725}">
          <p14:sldIdLst>
            <p14:sldId id="276"/>
          </p14:sldIdLst>
        </p14:section>
        <p14:section name="Tag 10: Von Schwerin nach Hamburg" id="{F77DE40D-2AA4-4922-9BB9-C2F15AEFF59E}">
          <p14:sldIdLst>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37931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63246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38099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033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34960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500226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5242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81228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67604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6587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2197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03116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68399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2109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80009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3879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72334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525623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2594DA70-63D9-D3F6-9B67-17BB8093BC5C}"/>
              </a:ext>
            </a:extLst>
          </p:cNvPr>
          <p:cNvSpPr>
            <a:spLocks noGrp="1"/>
          </p:cNvSpPr>
          <p:nvPr>
            <p:ph type="ctrTitle"/>
          </p:nvPr>
        </p:nvSpPr>
        <p:spPr>
          <a:xfrm>
            <a:off x="355602" y="1170239"/>
            <a:ext cx="3572931" cy="1759228"/>
          </a:xfrm>
        </p:spPr>
        <p:txBody>
          <a:bodyPr/>
          <a:lstStyle/>
          <a:p>
            <a:r>
              <a:rPr lang="de-DE" sz="4000" dirty="0"/>
              <a:t>Rundreise </a:t>
            </a:r>
            <a:br>
              <a:rPr lang="de-DE" sz="3600" dirty="0"/>
            </a:br>
            <a:r>
              <a:rPr lang="de-DE" sz="3600" dirty="0"/>
              <a:t>Mecklenburgische Seenplatte</a:t>
            </a:r>
          </a:p>
        </p:txBody>
      </p:sp>
      <p:pic>
        <p:nvPicPr>
          <p:cNvPr id="4" name="Grafik 3">
            <a:extLst>
              <a:ext uri="{FF2B5EF4-FFF2-40B4-BE49-F238E27FC236}">
                <a16:creationId xmlns:a16="http://schemas.microsoft.com/office/drawing/2014/main" id="{281443AF-73DE-AA33-5D81-2E32E7E2FD96}"/>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3928533" y="1170239"/>
            <a:ext cx="7188366" cy="4976561"/>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7471792" y="2018632"/>
            <a:ext cx="4184689" cy="4462379"/>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6" y="465667"/>
            <a:ext cx="7082325" cy="6015344"/>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Erreichen wir heute das Dritte Ziel an der Ostsee, die sogenannte mecklenburgische Riviera und gelangen über Wismar mit seiner interessanten Altstadt zur  mecklenburgischen Landeshauptstadt, Schwerin.</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Rostock</a:t>
            </a:r>
          </a:p>
          <a:p>
            <a:pPr>
              <a:buFontTx/>
              <a:buChar char="-"/>
            </a:pPr>
            <a:r>
              <a:rPr lang="de-DE" sz="1600" dirty="0">
                <a:latin typeface="Times New Roman" panose="02020603050405020304" pitchFamily="18" charset="0"/>
                <a:cs typeface="Times New Roman" panose="02020603050405020304" pitchFamily="18" charset="0"/>
              </a:rPr>
              <a:t>Kühlungsborn</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Kühlungsborn ist ein berühmtes Seebad an der Mecklenburgischen Ostseeküste und hat mit über 3100 m die längste deutsche Strandpromenade nach den Kaiserbädern auf Usedom. Der Ort bildet das Herzstück der „mecklenburgischen Riviera“.</a:t>
            </a:r>
          </a:p>
          <a:p>
            <a:pPr>
              <a:buFontTx/>
              <a:buChar char="-"/>
            </a:pPr>
            <a:r>
              <a:rPr lang="de-DE" sz="1600" dirty="0">
                <a:latin typeface="Times New Roman" panose="02020603050405020304" pitchFamily="18" charset="0"/>
                <a:cs typeface="Times New Roman" panose="02020603050405020304" pitchFamily="18" charset="0"/>
              </a:rPr>
              <a:t>Wismar (UNESCO 1067.2: Altstädte von Stralsund und Wismar)</a:t>
            </a:r>
          </a:p>
          <a:p>
            <a:pPr lvl="1">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Ein herausragendes Beispiel für das kulturelle Erbe der Hanse. Zum Welterbebereich gehören unter anderem der Marktplatz und die Nikolaikirche in Wismar)</a:t>
            </a:r>
          </a:p>
          <a:p>
            <a:pPr>
              <a:buFontTx/>
              <a:buChar char="-"/>
            </a:pPr>
            <a:r>
              <a:rPr lang="de-DE" sz="1600" dirty="0">
                <a:latin typeface="Times New Roman" panose="02020603050405020304" pitchFamily="18" charset="0"/>
                <a:cs typeface="Times New Roman" panose="02020603050405020304" pitchFamily="18" charset="0"/>
              </a:rPr>
              <a:t>Schwerin</a:t>
            </a:r>
            <a:endParaRPr lang="de-DE" sz="1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Die historische Altstadt konnte sich aufgrund der Lage an den zahlreichen Seen und der sumpfigen Umgebung vor allem nach Westen ausdehnen. Die entstandenen Viertel haben sowohl architektonisch jeweils einen individuellen Charakter und ein eigenes Flair.</a:t>
            </a:r>
          </a:p>
          <a:p>
            <a:pPr lvl="1">
              <a:buFont typeface="Wingdings" panose="05000000000000000000" pitchFamily="2" charset="2"/>
              <a:buChar char="v"/>
            </a:pPr>
            <a:endParaRPr lang="de-DE" sz="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118 km</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181786" y="465667"/>
            <a:ext cx="2793873" cy="14266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45537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7295329" y="2232661"/>
            <a:ext cx="4375320" cy="1342809"/>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7" y="866273"/>
            <a:ext cx="6905862" cy="4948683"/>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Erreichen wir am letzten Tag unserer Rundreise Hamburg und schließen damit die Entdeckung der Rundreise von Germania Magna Teil 3 ab.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Schwerin</a:t>
            </a:r>
          </a:p>
          <a:p>
            <a:pPr>
              <a:buFontTx/>
              <a:buChar char="-"/>
            </a:pPr>
            <a:r>
              <a:rPr lang="de-DE" sz="1600" dirty="0">
                <a:latin typeface="Times New Roman" panose="02020603050405020304" pitchFamily="18" charset="0"/>
                <a:cs typeface="Times New Roman" panose="02020603050405020304" pitchFamily="18" charset="0"/>
              </a:rPr>
              <a:t>Hamburg</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Dank seiner zahlreichen Thermalquellen ist Karlsbad seit dem 19. Jahrhundert ein beliebtes Reiseziel. Das am Fluss gelegene Kurzentrum umfasst mehrere Kolonnaden mit Säulengängen. In der modernen Sprudelkolonnade befindet sich der Geysir Pramen Vrídlo, dessen Fontäne bis zu 12 m hoch schießt.</a:t>
            </a:r>
          </a:p>
          <a:p>
            <a:pPr marL="0" indent="0">
              <a:buNone/>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112 km</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342460" y="866273"/>
            <a:ext cx="2281057" cy="11647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8164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374287" y="866274"/>
            <a:ext cx="2921739" cy="149191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72534" y="866274"/>
            <a:ext cx="7467600" cy="5486400"/>
          </a:xfrm>
        </p:spPr>
        <p:txBody>
          <a:bodyPr>
            <a:normAutofit fontScale="92500" lnSpcReduction="10000"/>
          </a:bodyPr>
          <a:lstStyle/>
          <a:p>
            <a:pPr marL="0" indent="0">
              <a:buNone/>
            </a:pPr>
            <a:r>
              <a:rPr lang="de-DE" sz="1900" b="1" dirty="0">
                <a:latin typeface="Times New Roman" panose="02020603050405020304" pitchFamily="18" charset="0"/>
                <a:cs typeface="Times New Roman" panose="02020603050405020304" pitchFamily="18" charset="0"/>
              </a:rPr>
              <a:t>Wir beginnen am Ersten Tag mit der Erkundung von Magdeburg und brechen über Dessau auf nach Potsdam, der Landeshauptstadt von Brandenburg.</a:t>
            </a:r>
          </a:p>
          <a:p>
            <a:pPr marL="0" indent="0">
              <a:buNone/>
            </a:pPr>
            <a:r>
              <a:rPr lang="de-DE" sz="1900" b="1" dirty="0">
                <a:latin typeface="Times New Roman" panose="02020603050405020304" pitchFamily="18" charset="0"/>
                <a:cs typeface="Times New Roman" panose="02020603050405020304" pitchFamily="18" charset="0"/>
              </a:rPr>
              <a:t>Tageziele:</a:t>
            </a:r>
          </a:p>
          <a:p>
            <a:pPr>
              <a:buFontTx/>
              <a:buChar char="-"/>
            </a:pPr>
            <a:r>
              <a:rPr lang="de-DE" sz="1700" dirty="0">
                <a:latin typeface="Times New Roman" panose="02020603050405020304" pitchFamily="18" charset="0"/>
                <a:cs typeface="Times New Roman" panose="02020603050405020304" pitchFamily="18" charset="0"/>
              </a:rPr>
              <a:t>Magdeburg</a:t>
            </a:r>
          </a:p>
          <a:p>
            <a:pPr lvl="1">
              <a:buFont typeface="Wingdings" panose="05000000000000000000" pitchFamily="2" charset="2"/>
              <a:buChar char="v"/>
            </a:pPr>
            <a:r>
              <a:rPr lang="de-DE" sz="1500" dirty="0">
                <a:latin typeface="Times New Roman" panose="02020603050405020304" pitchFamily="18" charset="0"/>
                <a:cs typeface="Times New Roman" panose="02020603050405020304" pitchFamily="18" charset="0"/>
              </a:rPr>
              <a:t>Der gotische Dom von Magdeburg befindet sich im Zentrum und ist die Grabkirche von Otto dem Großen, dem ersten Kaiser des Heiligen Römischen Reiches. Das Kulturhistorische Museum zeichnet die Bedeutung der Stadt im Mittelalter mit Ausstellungen zu Archäologie und Lokalgeschichte nach. Das im romanischen Stil errichtete Kloster Unser Lieben Frauen beherbergt eine Galerie für zeitgenössische Kunst und einen Skulpturenpark.</a:t>
            </a:r>
          </a:p>
          <a:p>
            <a:pPr>
              <a:buFontTx/>
              <a:buChar char="-"/>
            </a:pPr>
            <a:r>
              <a:rPr lang="de-DE" sz="1700" dirty="0">
                <a:latin typeface="Times New Roman" panose="02020603050405020304" pitchFamily="18" charset="0"/>
                <a:cs typeface="Times New Roman" panose="02020603050405020304" pitchFamily="18" charset="0"/>
              </a:rPr>
              <a:t>Dessau (UNESCO 729: Das Bauhaus und seine Stätte in Dessau) </a:t>
            </a:r>
          </a:p>
          <a:p>
            <a:pPr lvl="1">
              <a:buFont typeface="Wingdings" panose="05000000000000000000" pitchFamily="2" charset="2"/>
              <a:buChar char="Ø"/>
            </a:pPr>
            <a:r>
              <a:rPr lang="de-DE" sz="1500" dirty="0">
                <a:latin typeface="Times New Roman" panose="02020603050405020304" pitchFamily="18" charset="0"/>
                <a:cs typeface="Times New Roman" panose="02020603050405020304" pitchFamily="18" charset="0"/>
              </a:rPr>
              <a:t>Bedeutende Zeugnisse, die den Bauhausstil, einen der bedeutendsten Design- und Architekturstile des 20. Jahrhunderts repräsentieren.</a:t>
            </a:r>
          </a:p>
          <a:p>
            <a:pPr>
              <a:buFontTx/>
              <a:buChar char="-"/>
            </a:pPr>
            <a:r>
              <a:rPr lang="de-DE" sz="1700" dirty="0">
                <a:latin typeface="Times New Roman" panose="02020603050405020304" pitchFamily="18" charset="0"/>
                <a:cs typeface="Times New Roman" panose="02020603050405020304" pitchFamily="18" charset="0"/>
              </a:rPr>
              <a:t>Potsdam (UNESCO 532: Schlösser und Parks von Potsdam und Berlin)</a:t>
            </a:r>
          </a:p>
          <a:p>
            <a:pPr lvl="1">
              <a:buFont typeface="Wingdings" panose="05000000000000000000" pitchFamily="2" charset="2"/>
              <a:buChar char="Ø"/>
            </a:pPr>
            <a:r>
              <a:rPr lang="de-DE" sz="1500" dirty="0">
                <a:latin typeface="Times New Roman" panose="02020603050405020304" pitchFamily="18" charset="0"/>
                <a:cs typeface="Times New Roman" panose="02020603050405020304" pitchFamily="18" charset="0"/>
              </a:rPr>
              <a:t>Eine großflächige Kulturlandschaft mit weltweit herausragenden Schloss- und Parkanlagen</a:t>
            </a:r>
          </a:p>
          <a:p>
            <a:pPr lvl="2">
              <a:buFont typeface="Arial" panose="020B0604020202020204" pitchFamily="34" charset="0"/>
              <a:buChar char="•"/>
            </a:pPr>
            <a:r>
              <a:rPr lang="de-DE" sz="1300" dirty="0">
                <a:latin typeface="Times New Roman" panose="02020603050405020304" pitchFamily="18" charset="0"/>
                <a:cs typeface="Times New Roman" panose="02020603050405020304" pitchFamily="18" charset="0"/>
              </a:rPr>
              <a:t>Das Schloss und der Park Sanssouci sowie die Pfaueninsel mit ihrem Schloss </a:t>
            </a:r>
          </a:p>
          <a:p>
            <a:pPr>
              <a:buFontTx/>
              <a:buChar char="-"/>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700" dirty="0">
                <a:latin typeface="Times New Roman" panose="02020603050405020304" pitchFamily="18" charset="0"/>
                <a:cs typeface="Times New Roman" panose="02020603050405020304" pitchFamily="18" charset="0"/>
              </a:rPr>
              <a:t> 158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7840134" y="2640331"/>
            <a:ext cx="3979332" cy="2414611"/>
          </a:xfrm>
          <a:prstGeom prst="rect">
            <a:avLst/>
          </a:prstGeom>
        </p:spPr>
      </p:pic>
    </p:spTree>
    <p:extLst>
      <p:ext uri="{BB962C8B-B14F-4D97-AF65-F5344CB8AC3E}">
        <p14:creationId xmlns:p14="http://schemas.microsoft.com/office/powerpoint/2010/main" val="1448439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476890" y="866274"/>
            <a:ext cx="2483273" cy="12680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72534" y="866274"/>
            <a:ext cx="7244674" cy="4611659"/>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Auf geht es in den Osten Brandenburgs, dem Land der Sorben.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Potsdam</a:t>
            </a:r>
          </a:p>
          <a:p>
            <a:pPr>
              <a:buFontTx/>
              <a:buChar char="-"/>
            </a:pPr>
            <a:r>
              <a:rPr lang="de-DE" sz="1600" dirty="0">
                <a:latin typeface="Times New Roman" panose="02020603050405020304" pitchFamily="18" charset="0"/>
                <a:cs typeface="Times New Roman" panose="02020603050405020304" pitchFamily="18" charset="0"/>
              </a:rPr>
              <a:t>Cottbus</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Cottbus gilt als politisch-kulturelles Zentrum der Sorben in der Niederlausitz, obwohl in der Stadt nur eine kleine Minderheit wohnt.</a:t>
            </a:r>
          </a:p>
          <a:p>
            <a:pPr marL="0" indent="0">
              <a:buNone/>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 138 km optional Bahn</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7617208" y="2368941"/>
            <a:ext cx="4190946" cy="3108992"/>
          </a:xfrm>
          <a:prstGeom prst="rect">
            <a:avLst/>
          </a:prstGeom>
        </p:spPr>
      </p:pic>
    </p:spTree>
    <p:extLst>
      <p:ext uri="{BB962C8B-B14F-4D97-AF65-F5344CB8AC3E}">
        <p14:creationId xmlns:p14="http://schemas.microsoft.com/office/powerpoint/2010/main" val="376360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89468" y="866274"/>
            <a:ext cx="7527310" cy="5263593"/>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Von Cottbus geht es heute über Bernau nach Oranienburg und damit einen der Zeugnisse der Taten des deutschen Volkes im Zweiten Weltkrieg.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Cottbus</a:t>
            </a:r>
          </a:p>
          <a:p>
            <a:pPr>
              <a:buFontTx/>
              <a:buChar char="-"/>
            </a:pPr>
            <a:r>
              <a:rPr lang="de-DE" sz="1600" dirty="0">
                <a:latin typeface="Times New Roman" panose="02020603050405020304" pitchFamily="18" charset="0"/>
                <a:cs typeface="Times New Roman" panose="02020603050405020304" pitchFamily="18" charset="0"/>
              </a:rPr>
              <a:t>Bernau bei Berlin </a:t>
            </a:r>
            <a:r>
              <a:rPr lang="de-DE" sz="1700" dirty="0">
                <a:latin typeface="Times New Roman" panose="02020603050405020304" pitchFamily="18" charset="0"/>
                <a:cs typeface="Times New Roman" panose="02020603050405020304" pitchFamily="18" charset="0"/>
              </a:rPr>
              <a:t>(UNESCO 729: Das Bauhaus und seine Stätte in Dessau) </a:t>
            </a:r>
          </a:p>
          <a:p>
            <a:pPr lvl="1">
              <a:buFont typeface="Wingdings" panose="05000000000000000000" pitchFamily="2" charset="2"/>
              <a:buChar char="Ø"/>
            </a:pPr>
            <a:r>
              <a:rPr lang="de-DE" sz="1500" dirty="0">
                <a:latin typeface="Times New Roman" panose="02020603050405020304" pitchFamily="18" charset="0"/>
                <a:cs typeface="Times New Roman" panose="02020603050405020304" pitchFamily="18" charset="0"/>
              </a:rPr>
              <a:t>Bedeutende Zeugnisse, die den Bauhausstil, einen der bedeutendsten Design- und Architekturstile des 20. Jahrhunderts repräsentieren.</a:t>
            </a:r>
            <a:endParaRPr lang="de-DE" sz="1600" dirty="0">
              <a:latin typeface="Times New Roman" panose="02020603050405020304" pitchFamily="18" charset="0"/>
              <a:cs typeface="Times New Roman" panose="02020603050405020304" pitchFamily="18" charset="0"/>
            </a:endParaRPr>
          </a:p>
          <a:p>
            <a:pPr>
              <a:buFontTx/>
              <a:buChar char="-"/>
            </a:pPr>
            <a:r>
              <a:rPr lang="de-DE" sz="1600" dirty="0">
                <a:latin typeface="Times New Roman" panose="02020603050405020304" pitchFamily="18" charset="0"/>
                <a:cs typeface="Times New Roman" panose="02020603050405020304" pitchFamily="18" charset="0"/>
              </a:rPr>
              <a:t>Oranienburg </a:t>
            </a:r>
          </a:p>
          <a:p>
            <a:pPr lvl="1">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Gedenkstätte Sachsenhausen; Eines der wichtigsten Besuchsziele in Oranienburg, wenn auch ein sehr ernstes und beklemmendes.</a:t>
            </a:r>
          </a:p>
          <a:p>
            <a:pPr>
              <a:buFontTx/>
              <a:buChar char="-"/>
            </a:pPr>
            <a:endParaRPr lang="de-DE"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189 km</a:t>
            </a:r>
          </a:p>
        </p:txBody>
      </p:sp>
      <p:pic>
        <p:nvPicPr>
          <p:cNvPr id="2" name="Grafik 1">
            <a:extLst>
              <a:ext uri="{FF2B5EF4-FFF2-40B4-BE49-F238E27FC236}">
                <a16:creationId xmlns:a16="http://schemas.microsoft.com/office/drawing/2014/main" id="{88A7065B-DB45-05A0-8160-B5232D615C3A}"/>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630391" y="866274"/>
            <a:ext cx="2483273" cy="12680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4" name="Grafik 3">
            <a:extLst>
              <a:ext uri="{FF2B5EF4-FFF2-40B4-BE49-F238E27FC236}">
                <a16:creationId xmlns:a16="http://schemas.microsoft.com/office/drawing/2014/main" id="{99E4B1CB-030F-F780-35AB-8EC44F16AB98}"/>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7916778" y="2385874"/>
            <a:ext cx="3703199" cy="4111179"/>
          </a:xfrm>
          <a:prstGeom prst="rect">
            <a:avLst/>
          </a:prstGeom>
        </p:spPr>
      </p:pic>
    </p:spTree>
    <p:extLst>
      <p:ext uri="{BB962C8B-B14F-4D97-AF65-F5344CB8AC3E}">
        <p14:creationId xmlns:p14="http://schemas.microsoft.com/office/powerpoint/2010/main" val="227384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66C3A29-A993-CE07-9666-400AA2C948BA}"/>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8325319" y="2119697"/>
            <a:ext cx="3389188" cy="4226025"/>
          </a:xfrm>
          <a:prstGeom prst="rect">
            <a:avLst/>
          </a:prstGeom>
        </p:spPr>
      </p:pic>
      <p:pic>
        <p:nvPicPr>
          <p:cNvPr id="2" name="Grafik 1">
            <a:extLst>
              <a:ext uri="{FF2B5EF4-FFF2-40B4-BE49-F238E27FC236}">
                <a16:creationId xmlns:a16="http://schemas.microsoft.com/office/drawing/2014/main" id="{E157CAB0-4333-BC87-CBE5-2960B127F6B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952225" y="876255"/>
            <a:ext cx="2135376" cy="10903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Inhaltsplatzhalter 2">
            <a:extLst>
              <a:ext uri="{FF2B5EF4-FFF2-40B4-BE49-F238E27FC236}">
                <a16:creationId xmlns:a16="http://schemas.microsoft.com/office/drawing/2014/main" id="{FF630934-C623-03A6-2E35-43B16DC022E1}"/>
              </a:ext>
            </a:extLst>
          </p:cNvPr>
          <p:cNvSpPr>
            <a:spLocks noGrp="1"/>
          </p:cNvSpPr>
          <p:nvPr>
            <p:ph idx="1"/>
          </p:nvPr>
        </p:nvSpPr>
        <p:spPr>
          <a:xfrm>
            <a:off x="389467" y="876255"/>
            <a:ext cx="7935852" cy="5469467"/>
          </a:xfrm>
        </p:spPr>
        <p:txBody>
          <a:bodyPr>
            <a:normAutofit lnSpcReduction="10000"/>
          </a:bodyPr>
          <a:lstStyle/>
          <a:p>
            <a:pPr marL="0" indent="0">
              <a:buNone/>
            </a:pPr>
            <a:r>
              <a:rPr lang="de-DE" sz="1800" b="1" dirty="0">
                <a:latin typeface="Times New Roman" panose="02020603050405020304" pitchFamily="18" charset="0"/>
                <a:cs typeface="Times New Roman" panose="02020603050405020304" pitchFamily="18" charset="0"/>
              </a:rPr>
              <a:t>Folgen wir heute den Spuren der Neugründung durch die Natur in der Mecklenburgischen Seenplatte.</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Oranienburg</a:t>
            </a:r>
          </a:p>
          <a:p>
            <a:pPr>
              <a:buFontTx/>
              <a:buChar char="-"/>
            </a:pPr>
            <a:r>
              <a:rPr lang="de-DE" sz="1600" dirty="0">
                <a:latin typeface="Times New Roman" panose="02020603050405020304" pitchFamily="18" charset="0"/>
                <a:cs typeface="Times New Roman" panose="02020603050405020304" pitchFamily="18" charset="0"/>
              </a:rPr>
              <a:t>Neuruppin</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Sie ist der traditionelle Hauptort des Ruppiner Landes. Zum Gedenken an den hier geborenen Dichter Theodor Fontane trägt sie den Beinamen Fontanestadt. Neuruppin gilt bisweilen als „preußischste aller preußischen Städte.“</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Neustrelitz</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Die frühere Residenzstadt mecklenburgischer Herzöge und einstige Landeshauptstadt von Mecklenburg-Strelitz ist heute eines der 18 Mittelzentren des Landes. Zudem ist die eine Mittelstadt im Landkreis Mecklenburgische Seenplatte.</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Neubrandenburg</a:t>
            </a:r>
          </a:p>
          <a:p>
            <a:pPr lvl="1">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Sie liegt am Tollense-See und ist bekannt für ihre ringförmige Stadtmauer in Backsteingotik mit den vier gut erhaltenen Stadttoren ("Vier Tore-Stadt"), die historischen Bauten sind allerdings zum Großteil zu Ende des Zweiten Weltkriegs dem Feuer zum Opfer gefallen..</a:t>
            </a:r>
          </a:p>
          <a:p>
            <a:pPr>
              <a:buFont typeface="Symbol" panose="05050102010706020507" pitchFamily="18" charset="2"/>
              <a:buChar char="-"/>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154 km</a:t>
            </a:r>
          </a:p>
        </p:txBody>
      </p:sp>
    </p:spTree>
    <p:extLst>
      <p:ext uri="{BB962C8B-B14F-4D97-AF65-F5344CB8AC3E}">
        <p14:creationId xmlns:p14="http://schemas.microsoft.com/office/powerpoint/2010/main" val="3828933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144933" y="2291858"/>
            <a:ext cx="3690988" cy="2356342"/>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7" y="866274"/>
            <a:ext cx="7755466" cy="5679878"/>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Erreichen wir heute das Erste Ziel der Rundreise an der Ostsee, die Insel Usedom mit seiner heilenden Stränden und Winden.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Neubrandenburg</a:t>
            </a:r>
          </a:p>
          <a:p>
            <a:pPr>
              <a:buFontTx/>
              <a:buChar char="-"/>
            </a:pPr>
            <a:r>
              <a:rPr lang="de-DE" sz="1600" dirty="0">
                <a:latin typeface="Times New Roman" panose="02020603050405020304" pitchFamily="18" charset="0"/>
                <a:cs typeface="Times New Roman" panose="02020603050405020304" pitchFamily="18" charset="0"/>
              </a:rPr>
              <a:t>Usedom</a:t>
            </a:r>
          </a:p>
          <a:p>
            <a:pPr lvl="1">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Die Ostseeküste ist bekannt für ihre feinsandigen Strände und die edlen Seebäder wie Zinnowitz und das Kaiserbad Heringsdorf sowie die belebte polnische Hafenstadt Swinemünde.</a:t>
            </a:r>
          </a:p>
          <a:p>
            <a:pPr>
              <a:buFontTx/>
              <a:buChar char="-"/>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93,8 km</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812305" y="866274"/>
            <a:ext cx="2356243" cy="120315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29042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407401" y="2307514"/>
            <a:ext cx="3474869" cy="2315286"/>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7" y="866274"/>
            <a:ext cx="8017934" cy="5602259"/>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Am Sechsten Tag der Rundreise gelangen wir über Greifswald nach Stralsund, mit seiner sehenswerten Altstadt.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Usedom</a:t>
            </a:r>
          </a:p>
          <a:p>
            <a:pPr>
              <a:buFontTx/>
              <a:buChar char="-"/>
            </a:pPr>
            <a:r>
              <a:rPr lang="de-DE" sz="1600" dirty="0">
                <a:latin typeface="Times New Roman" panose="02020603050405020304" pitchFamily="18" charset="0"/>
                <a:cs typeface="Times New Roman" panose="02020603050405020304" pitchFamily="18" charset="0"/>
              </a:rPr>
              <a:t>Greifswald </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Die Hanse- und Universitätsstadt Greifswald ist nicht nur Sitz eines evangelischen Bischofs mit dazugehörigem Dom, sondern auch Heimathafen des stadteigenen Segelschulschiffes "Greif" (ex "Wilhelm Pieck"). Die Stadt liegt an dem Ryck am Greifswalder Bodden, der den Zugang zur Ostsee bildet.</a:t>
            </a:r>
          </a:p>
          <a:p>
            <a:pPr>
              <a:buFontTx/>
              <a:buChar char="-"/>
            </a:pPr>
            <a:r>
              <a:rPr lang="de-DE" sz="1600" dirty="0">
                <a:latin typeface="Times New Roman" panose="02020603050405020304" pitchFamily="18" charset="0"/>
                <a:cs typeface="Times New Roman" panose="02020603050405020304" pitchFamily="18" charset="0"/>
              </a:rPr>
              <a:t>Stralsund (UNESCO 1067.1: Altstädte von Stralsund und Wismar)</a:t>
            </a:r>
          </a:p>
          <a:p>
            <a:pPr lvl="1">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Ein herausragendes Beispiel für das kulturelle Erbe der Hanse. Zum Welterbebereich gehören unter anderem der Alte Markt und die Marienkirche in Stralsund)</a:t>
            </a:r>
          </a:p>
          <a:p>
            <a:pPr marL="0" indent="0">
              <a:buNone/>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104 km</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091736" y="866274"/>
            <a:ext cx="2106197" cy="107547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38443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7295328" y="2295517"/>
            <a:ext cx="4521713" cy="2615150"/>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7" y="866273"/>
            <a:ext cx="6905862" cy="4948683"/>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Erreichen wir nun das Zweite Ziel der Rundreise an der Ostsee, die Insel Rügen mit dem Nizza des Ostens, Binz.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Stralsund</a:t>
            </a:r>
          </a:p>
          <a:p>
            <a:pPr>
              <a:buFontTx/>
              <a:buChar char="-"/>
            </a:pPr>
            <a:r>
              <a:rPr lang="de-DE" sz="1600" dirty="0">
                <a:latin typeface="Times New Roman" panose="02020603050405020304" pitchFamily="18" charset="0"/>
                <a:cs typeface="Times New Roman" panose="02020603050405020304" pitchFamily="18" charset="0"/>
              </a:rPr>
              <a:t>Binz</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Binz, das größte Seebad auf Rügen, liegt auf der Ostseite der Insel zwischen Prorer Wiek und Schmachter See sowie am Nordfuß des Höhenzugs Granitz. Sein breiter Sandstrand und die vielen hübschen Bauten im Stil der Bäderarchitektur erinnern an das „Nizza des Ostens“ des frühen 20. Jahrhunderts.</a:t>
            </a:r>
          </a:p>
          <a:p>
            <a:pPr marL="0" indent="0">
              <a:buNone/>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45,4 km optional Bahn</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607076" y="867235"/>
            <a:ext cx="2281057" cy="11647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6466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7295329" y="2490908"/>
            <a:ext cx="4375320" cy="1876184"/>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7" y="545432"/>
            <a:ext cx="6905862" cy="5967663"/>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Heute begeben wir auf die Suche der Zeugnisse des regionalen Volkes aus seiner Vergangenheit in Ribnitz und Rostock.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Binz</a:t>
            </a:r>
          </a:p>
          <a:p>
            <a:pPr>
              <a:buFontTx/>
              <a:buChar char="-"/>
            </a:pPr>
            <a:r>
              <a:rPr lang="de-DE" sz="1600" dirty="0">
                <a:latin typeface="Times New Roman" panose="02020603050405020304" pitchFamily="18" charset="0"/>
                <a:cs typeface="Times New Roman" panose="02020603050405020304" pitchFamily="18" charset="0"/>
              </a:rPr>
              <a:t>Ribnitz-Damgarten</a:t>
            </a:r>
          </a:p>
          <a:p>
            <a:pPr lvl="1">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Deutsches Bernsteinmuseum; Sie bietet die bedeutendste Bernstein-Sammlung in Deutschland. Besonderheiten der Sammlung sind seltene Inklusen wie beispielsweise Insekten und sogar eine Eidechse.</a:t>
            </a:r>
          </a:p>
          <a:p>
            <a:pPr lvl="1">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Freilichtmuseum Klockenhagen; Sechs Hektar großes „Dorf“, in das historische 20 Häuser aus 18 Dörfern Mecklenburgs und Vorpommerns umgetragen wurden, mit dem Ziel, das Leben im Nordosten Deutschlands in vergangenen Jahrhunderten sicht- und erlebbar zu machen.</a:t>
            </a:r>
          </a:p>
          <a:p>
            <a:pPr>
              <a:buFontTx/>
              <a:buChar char="-"/>
            </a:pPr>
            <a:r>
              <a:rPr lang="de-DE" sz="1600" dirty="0">
                <a:latin typeface="Times New Roman" panose="02020603050405020304" pitchFamily="18" charset="0"/>
                <a:cs typeface="Times New Roman" panose="02020603050405020304" pitchFamily="18" charset="0"/>
              </a:rPr>
              <a:t>Rostock</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Im botanischen Garten gibt es ein Arboretum und eine Steingartenanlage. ­Die gotische Marienkirche in der Altstadt verfügt über eine astronomische Uhr aus dem 15. Jahrhundert. In der Nähe befinden sich der gepflasterte Neue Markt und das Rathaus, das gotische und barocke Stilelemente aufweist.</a:t>
            </a:r>
          </a:p>
          <a:p>
            <a:pPr>
              <a:buFont typeface="Wingdings" panose="05000000000000000000" pitchFamily="2" charset="2"/>
              <a:buChar char="Ø"/>
            </a:pPr>
            <a:endParaRPr lang="de-DE" sz="1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143 km</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7928738" y="545432"/>
            <a:ext cx="2911270" cy="148656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169679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Benutzerdefiniert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1012</Words>
  <Application>Microsoft Office PowerPoint</Application>
  <PresentationFormat>Breitbild</PresentationFormat>
  <Paragraphs>90</Paragraphs>
  <Slides>11</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11</vt:i4>
      </vt:variant>
    </vt:vector>
  </HeadingPairs>
  <TitlesOfParts>
    <vt:vector size="18" baseType="lpstr">
      <vt:lpstr>Arial</vt:lpstr>
      <vt:lpstr>Courier New</vt:lpstr>
      <vt:lpstr>Symbol</vt:lpstr>
      <vt:lpstr>Times New Roman</vt:lpstr>
      <vt:lpstr>Wingdings</vt:lpstr>
      <vt:lpstr>Wingdings 3</vt:lpstr>
      <vt:lpstr>Ion</vt:lpstr>
      <vt:lpstr>Rundreise  Mecklenburgische Seenplatte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23</cp:revision>
  <dcterms:created xsi:type="dcterms:W3CDTF">2022-08-16T08:59:41Z</dcterms:created>
  <dcterms:modified xsi:type="dcterms:W3CDTF">2023-07-25T08:35:27Z</dcterms:modified>
</cp:coreProperties>
</file>