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72"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28AFD99-C8A6-4E2E-8C5E-6722716DF41D}">
          <p14:sldIdLst>
            <p14:sldId id="256"/>
          </p14:sldIdLst>
        </p14:section>
        <p14:section name="Tag 1: Von Köln nach Brügge" id="{85AE3B09-B460-46A7-A74A-1587DAC6A780}">
          <p14:sldIdLst>
            <p14:sldId id="257"/>
          </p14:sldIdLst>
        </p14:section>
        <p14:section name="Tag 2: Brügge nach Boulogne-sur-Mer" id="{1D60B648-9D04-48DC-9BAE-48C72516C3E4}">
          <p14:sldIdLst>
            <p14:sldId id="263"/>
          </p14:sldIdLst>
        </p14:section>
        <p14:section name="Tag 3: Boulogne-sur-Mer bis Caen" id="{64FEA8B9-92F3-40F9-B0EA-7FB35BCF374A}">
          <p14:sldIdLst>
            <p14:sldId id="272"/>
          </p14:sldIdLst>
        </p14:section>
        <p14:section name="Tag 4: Caen bis Le Mont-Saint-Michel" id="{5B9A4A12-6E89-4E05-BD16-BC6203A004FD}">
          <p14:sldIdLst>
            <p14:sldId id="266"/>
          </p14:sldIdLst>
        </p14:section>
        <p14:section name="Tag 5: Le Mont-Saint-Michel bis Brest" id="{64F71583-A49F-408F-B2A8-38AAFED20D61}">
          <p14:sldIdLst>
            <p14:sldId id="267"/>
          </p14:sldIdLst>
        </p14:section>
        <p14:section name="Tag 6: Brest bis Rennes" id="{B25B487A-F185-4A24-BF03-8716705D0AC7}">
          <p14:sldIdLst>
            <p14:sldId id="268"/>
          </p14:sldIdLst>
        </p14:section>
        <p14:section name="Tag 7: Rennes bis Rouen" id="{C01BD126-2F12-4922-A0DE-13DC681E8907}">
          <p14:sldIdLst>
            <p14:sldId id="269"/>
          </p14:sldIdLst>
        </p14:section>
        <p14:section name="Tag 8: Rouen bis Lille" id="{FB74DDEE-8C3A-496D-9141-379CE12C8DD9}">
          <p14:sldIdLst>
            <p14:sldId id="270"/>
          </p14:sldIdLst>
        </p14:section>
        <p14:section name="Tag 9: Lille bis Köln" id="{35DDF2C9-B9AF-470D-B5E2-0FB14FFBA572}">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425961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10094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2280115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441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293256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3993498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1599964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403285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420634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367900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200935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339749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B65DE18-05DF-425E-B277-03FAF3AFE92C}"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310383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231974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296187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AB65DE18-05DF-425E-B277-03FAF3AFE92C}"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179018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a:p>
        </p:txBody>
      </p:sp>
    </p:spTree>
    <p:extLst>
      <p:ext uri="{BB962C8B-B14F-4D97-AF65-F5344CB8AC3E}">
        <p14:creationId xmlns:p14="http://schemas.microsoft.com/office/powerpoint/2010/main" val="113553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65DE18-05DF-425E-B277-03FAF3AFE92C}"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D8C53B-40DD-4829-95FB-4D2303913EF1}" type="slidenum">
              <a:rPr lang="de-DE" smtClean="0"/>
              <a:t>‹Nr.›</a:t>
            </a:fld>
            <a:endParaRPr lang="de-DE"/>
          </a:p>
        </p:txBody>
      </p:sp>
    </p:spTree>
    <p:extLst>
      <p:ext uri="{BB962C8B-B14F-4D97-AF65-F5344CB8AC3E}">
        <p14:creationId xmlns:p14="http://schemas.microsoft.com/office/powerpoint/2010/main" val="42287548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2A657-81C1-4935-A817-7E2D62D7FCD4}"/>
              </a:ext>
            </a:extLst>
          </p:cNvPr>
          <p:cNvSpPr>
            <a:spLocks noGrp="1"/>
          </p:cNvSpPr>
          <p:nvPr>
            <p:ph type="ctrTitle"/>
          </p:nvPr>
        </p:nvSpPr>
        <p:spPr>
          <a:xfrm>
            <a:off x="361714" y="1297339"/>
            <a:ext cx="6348327" cy="2584378"/>
          </a:xfrm>
        </p:spPr>
        <p:txBody>
          <a:bodyPr/>
          <a:lstStyle/>
          <a:p>
            <a:r>
              <a:rPr lang="de-DE" dirty="0"/>
              <a:t>Rundreise Nordfrankreich</a:t>
            </a:r>
          </a:p>
        </p:txBody>
      </p:sp>
      <p:sp>
        <p:nvSpPr>
          <p:cNvPr id="3" name="Untertitel 2">
            <a:extLst>
              <a:ext uri="{FF2B5EF4-FFF2-40B4-BE49-F238E27FC236}">
                <a16:creationId xmlns:a16="http://schemas.microsoft.com/office/drawing/2014/main" id="{DE8B49EF-7BF9-4838-A0DA-5818437A3DD2}"/>
              </a:ext>
            </a:extLst>
          </p:cNvPr>
          <p:cNvSpPr>
            <a:spLocks noGrp="1"/>
          </p:cNvSpPr>
          <p:nvPr>
            <p:ph type="subTitle" idx="1"/>
          </p:nvPr>
        </p:nvSpPr>
        <p:spPr>
          <a:xfrm>
            <a:off x="361714" y="3881717"/>
            <a:ext cx="6348327" cy="401525"/>
          </a:xfrm>
        </p:spPr>
        <p:txBody>
          <a:bodyPr/>
          <a:lstStyle/>
          <a:p>
            <a:r>
              <a:rPr lang="de-DE" dirty="0"/>
              <a:t>Entlang der Küste: Belgien bis Bretagne</a:t>
            </a:r>
          </a:p>
        </p:txBody>
      </p:sp>
      <p:pic>
        <p:nvPicPr>
          <p:cNvPr id="5" name="Grafik 4">
            <a:extLst>
              <a:ext uri="{FF2B5EF4-FFF2-40B4-BE49-F238E27FC236}">
                <a16:creationId xmlns:a16="http://schemas.microsoft.com/office/drawing/2014/main" id="{6691CAE4-7B7E-6DA8-D6C3-AE78950074B7}"/>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6719108" y="1297338"/>
            <a:ext cx="5102112" cy="2584379"/>
          </a:xfrm>
          <a:prstGeom prst="rect">
            <a:avLst/>
          </a:prstGeom>
        </p:spPr>
      </p:pic>
    </p:spTree>
    <p:extLst>
      <p:ext uri="{BB962C8B-B14F-4D97-AF65-F5344CB8AC3E}">
        <p14:creationId xmlns:p14="http://schemas.microsoft.com/office/powerpoint/2010/main" val="140042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1276364"/>
            <a:ext cx="8553701" cy="4972036"/>
          </a:xfrm>
        </p:spPr>
        <p:txBody>
          <a:bodyPr>
            <a:normAutofit/>
          </a:bodyPr>
          <a:lstStyle/>
          <a:p>
            <a:pPr marL="0" indent="0">
              <a:buNone/>
            </a:pPr>
            <a:r>
              <a:rPr lang="de-DE" sz="1600" b="1" dirty="0">
                <a:latin typeface="+mn-lt"/>
              </a:rPr>
              <a:t>Die Folgen vieler Kriege sind in dieser Landschaft allgegenwärtigen Garnisonsstädte mit ihrem Erbe der Festungsanlagen und Profanbauten.</a:t>
            </a:r>
          </a:p>
          <a:p>
            <a:pPr marL="0" indent="0">
              <a:buNone/>
            </a:pPr>
            <a:r>
              <a:rPr lang="de-DE" sz="1600" b="1" dirty="0">
                <a:latin typeface="+mn-lt"/>
                <a:cs typeface="Times New Roman" panose="02020603050405020304" pitchFamily="18" charset="0"/>
              </a:rPr>
              <a:t>Tageziele:</a:t>
            </a:r>
            <a:endParaRPr lang="de-DE" sz="1600" dirty="0"/>
          </a:p>
          <a:p>
            <a:pPr>
              <a:buFont typeface="Symbol" panose="05050102010706020507" pitchFamily="18" charset="2"/>
              <a:buChar char="-"/>
            </a:pPr>
            <a:r>
              <a:rPr lang="de-DE" sz="1400" dirty="0"/>
              <a:t>Lille</a:t>
            </a:r>
          </a:p>
          <a:p>
            <a:pPr>
              <a:buFont typeface="Symbol" panose="05050102010706020507" pitchFamily="18" charset="2"/>
              <a:buChar char="-"/>
            </a:pPr>
            <a:r>
              <a:rPr lang="de-DE" sz="1400" dirty="0"/>
              <a:t>Lüttich (Diese Stadt an der Maas in der französischsprachigen Region Wallonien in Belgien, ist seit Langem ein kommerzielles und kulturelles Zentrum. Die Altstadt ist durch Sehenswürdigkeiten aus dem Mittelalter geprägt, darunter die romanische Stiftskirche St. Bartholomäus.)</a:t>
            </a:r>
          </a:p>
          <a:p>
            <a:pPr>
              <a:buFont typeface="Symbol" panose="05050102010706020507" pitchFamily="18" charset="2"/>
              <a:buChar char="-"/>
            </a:pPr>
            <a:r>
              <a:rPr lang="de-DE" sz="1400" dirty="0"/>
              <a:t>Köln (Übernachtungsstandort)</a:t>
            </a:r>
          </a:p>
          <a:p>
            <a:pPr>
              <a:buFont typeface="Symbol" panose="05050102010706020507" pitchFamily="18" charset="2"/>
              <a:buChar char="-"/>
            </a:pPr>
            <a:endParaRPr lang="de-DE" sz="1400" dirty="0"/>
          </a:p>
          <a:p>
            <a:pPr>
              <a:buFont typeface="Wingdings" panose="05000000000000000000" pitchFamily="2" charset="2"/>
              <a:buChar char="Ø"/>
            </a:pPr>
            <a:r>
              <a:rPr lang="de-DE" sz="1400" dirty="0"/>
              <a:t>355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704785" y="1276363"/>
            <a:ext cx="1743145" cy="8715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091065EE-D65B-2AFC-2F3B-AFE629C763C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198831" y="2357319"/>
            <a:ext cx="2755381" cy="685699"/>
          </a:xfrm>
          <a:prstGeom prst="rect">
            <a:avLst/>
          </a:prstGeom>
        </p:spPr>
      </p:pic>
    </p:spTree>
    <p:extLst>
      <p:ext uri="{BB962C8B-B14F-4D97-AF65-F5344CB8AC3E}">
        <p14:creationId xmlns:p14="http://schemas.microsoft.com/office/powerpoint/2010/main" val="237970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882323" y="1187116"/>
            <a:ext cx="1398205" cy="9304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fik 5">
            <a:extLst>
              <a:ext uri="{FF2B5EF4-FFF2-40B4-BE49-F238E27FC236}">
                <a16:creationId xmlns:a16="http://schemas.microsoft.com/office/drawing/2014/main" id="{A43FDB71-0F44-06B2-94D7-0E02CB1D11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3081" y="2256612"/>
            <a:ext cx="2755381" cy="1172388"/>
          </a:xfrm>
          <a:prstGeom prst="rect">
            <a:avLst/>
          </a:prstGeom>
        </p:spPr>
      </p:pic>
      <p:sp>
        <p:nvSpPr>
          <p:cNvPr id="4" name="Textfeld 3">
            <a:extLst>
              <a:ext uri="{FF2B5EF4-FFF2-40B4-BE49-F238E27FC236}">
                <a16:creationId xmlns:a16="http://schemas.microsoft.com/office/drawing/2014/main" id="{3FE5B9A0-E2C2-782A-FB16-687DCB7E240E}"/>
              </a:ext>
            </a:extLst>
          </p:cNvPr>
          <p:cNvSpPr txBox="1"/>
          <p:nvPr/>
        </p:nvSpPr>
        <p:spPr>
          <a:xfrm>
            <a:off x="593572" y="1187116"/>
            <a:ext cx="8614997" cy="4401205"/>
          </a:xfrm>
          <a:prstGeom prst="rect">
            <a:avLst/>
          </a:prstGeom>
          <a:noFill/>
        </p:spPr>
        <p:txBody>
          <a:bodyPr wrap="square" rtlCol="0">
            <a:spAutoFit/>
          </a:bodyPr>
          <a:lstStyle/>
          <a:p>
            <a:r>
              <a:rPr lang="de-DE" sz="1600" b="1" dirty="0"/>
              <a:t>Brechen Sie bei der Rundreise Richtung Nordfrankreichs Richtung des Ärmelkanals auf und erreichen Sie Brügge um diese ehemalige Handelsstadt mit seinem geschichtlichen Gebäuden zu besichtigen.</a:t>
            </a:r>
          </a:p>
          <a:p>
            <a:endParaRPr lang="de-DE" sz="1600" b="1" dirty="0"/>
          </a:p>
          <a:p>
            <a:r>
              <a:rPr lang="de-DE" sz="1600" b="1" dirty="0"/>
              <a:t>Tagesziele:</a:t>
            </a:r>
            <a:endParaRPr lang="de-DE" dirty="0"/>
          </a:p>
          <a:p>
            <a:pPr marL="285750" indent="-285750">
              <a:buFont typeface="Symbol" panose="05050102010706020507" pitchFamily="18" charset="2"/>
              <a:buChar char="-"/>
            </a:pPr>
            <a:r>
              <a:rPr lang="de-DE" sz="1400" dirty="0">
                <a:latin typeface="+mn-lt"/>
              </a:rPr>
              <a:t>Köln (Deutschland)</a:t>
            </a:r>
          </a:p>
          <a:p>
            <a:pPr marL="285750" indent="-285750">
              <a:buFont typeface="Symbol" panose="05050102010706020507" pitchFamily="18" charset="2"/>
              <a:buChar char="-"/>
            </a:pPr>
            <a:r>
              <a:rPr lang="de-DE" sz="1400" dirty="0"/>
              <a:t>Brügge</a:t>
            </a:r>
            <a:r>
              <a:rPr lang="de-DE" sz="1400" dirty="0">
                <a:latin typeface="+mn-lt"/>
              </a:rPr>
              <a:t> </a:t>
            </a:r>
            <a:r>
              <a:rPr lang="de-DE" sz="1400" dirty="0">
                <a:latin typeface="+mn-lt"/>
                <a:cs typeface="Times New Roman" panose="02020603050405020304" pitchFamily="18" charset="0"/>
              </a:rPr>
              <a:t>(UNESCO 996: Altstadt von Brügge)</a:t>
            </a:r>
          </a:p>
          <a:p>
            <a:endParaRPr lang="de-DE" sz="1400" dirty="0">
              <a:cs typeface="Times New Roman" panose="02020603050405020304" pitchFamily="18" charset="0"/>
            </a:endParaRPr>
          </a:p>
          <a:p>
            <a:pPr marL="285750" indent="-285750">
              <a:buFont typeface="Wingdings" panose="05000000000000000000" pitchFamily="2" charset="2"/>
              <a:buChar char="v"/>
            </a:pPr>
            <a:r>
              <a:rPr lang="de-DE" sz="1400" dirty="0">
                <a:latin typeface="+mn-lt"/>
              </a:rPr>
              <a:t>Die mittelalterliche Altstadt ist fast komplett erhalten.</a:t>
            </a:r>
            <a:br>
              <a:rPr lang="de-DE" sz="1400" dirty="0">
                <a:latin typeface="+mn-lt"/>
              </a:rPr>
            </a:br>
            <a:endParaRPr lang="de-DE" sz="400" dirty="0">
              <a:latin typeface="+mn-lt"/>
            </a:endParaRPr>
          </a:p>
          <a:p>
            <a:pPr marL="285750" indent="-285750">
              <a:buFont typeface="Arial" panose="020B0604020202020204" pitchFamily="34" charset="0"/>
              <a:buChar char="•"/>
            </a:pPr>
            <a:r>
              <a:rPr lang="de-DE" sz="1400" dirty="0">
                <a:latin typeface="+mn-lt"/>
              </a:rPr>
              <a:t>Außerdem ist Sie ist charakteristisch für die Kanäle, kopfsteingepflasterten Straßen und die mittelalterlichen Gebäude der Stadt. Der zugehörige Hafen Zeebrugge ist ein bedeutendes Zentrum für Fischerei und europäischen Handel. Das Stadhuis (Rathaus) aus dem 14. Jh. am Burgplatz weist eine kunstvoll geschnitzte Decke auf. Am nahen Marktplatz steht ein Belfried aus dem 13. Jh. mit einem Glockenspiel aus 47 Glocken. Vom 83 m hohen Turm bietet sich ein Panoramablick.</a:t>
            </a:r>
            <a:br>
              <a:rPr lang="de-DE" sz="1400" dirty="0">
                <a:latin typeface="+mn-lt"/>
              </a:rPr>
            </a:br>
            <a:br>
              <a:rPr lang="de-DE" sz="1400" dirty="0">
                <a:latin typeface="+mn-lt"/>
              </a:rPr>
            </a:br>
            <a:br>
              <a:rPr lang="de-DE" sz="1400" dirty="0">
                <a:latin typeface="+mn-lt"/>
              </a:rPr>
            </a:br>
            <a:endParaRPr lang="de-DE" sz="1400" dirty="0"/>
          </a:p>
          <a:p>
            <a:pPr marL="285750" indent="-285750">
              <a:buFont typeface="Wingdings" panose="05000000000000000000" pitchFamily="2" charset="2"/>
              <a:buChar char="Ø"/>
            </a:pPr>
            <a:r>
              <a:rPr lang="de-DE" sz="1400" dirty="0">
                <a:latin typeface="+mn-lt"/>
              </a:rPr>
              <a:t>298 km</a:t>
            </a:r>
            <a:br>
              <a:rPr lang="de-DE" sz="1400" dirty="0">
                <a:latin typeface="+mn-lt"/>
              </a:rPr>
            </a:br>
            <a:endParaRPr lang="de-DE" sz="1400" dirty="0"/>
          </a:p>
        </p:txBody>
      </p:sp>
    </p:spTree>
    <p:extLst>
      <p:ext uri="{BB962C8B-B14F-4D97-AF65-F5344CB8AC3E}">
        <p14:creationId xmlns:p14="http://schemas.microsoft.com/office/powerpoint/2010/main" val="57556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64985" y="1223482"/>
            <a:ext cx="1442548" cy="8522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C38FE976-4D42-894F-243D-7B1DDEF75DF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569" y="2204765"/>
            <a:ext cx="2755381" cy="1121614"/>
          </a:xfrm>
          <a:prstGeom prst="rect">
            <a:avLst/>
          </a:prstGeom>
        </p:spPr>
      </p:pic>
      <p:sp>
        <p:nvSpPr>
          <p:cNvPr id="7" name="Inhaltsplatzhalter 2">
            <a:extLst>
              <a:ext uri="{FF2B5EF4-FFF2-40B4-BE49-F238E27FC236}">
                <a16:creationId xmlns:a16="http://schemas.microsoft.com/office/drawing/2014/main" id="{B5F57AAD-520F-B113-B694-622BAA65A240}"/>
              </a:ext>
            </a:extLst>
          </p:cNvPr>
          <p:cNvSpPr txBox="1">
            <a:spLocks/>
          </p:cNvSpPr>
          <p:nvPr/>
        </p:nvSpPr>
        <p:spPr>
          <a:xfrm>
            <a:off x="513347" y="1223482"/>
            <a:ext cx="8695222" cy="4953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de-DE" sz="1600" b="1" dirty="0">
                <a:latin typeface="Times New Roman" panose="02020603050405020304" pitchFamily="18" charset="0"/>
                <a:cs typeface="Times New Roman" panose="02020603050405020304" pitchFamily="18" charset="0"/>
              </a:rPr>
              <a:t>Am Ärmelkanal und damit der Küste Belgiens und Frankreichs entdecken Sie einige Spuren </a:t>
            </a:r>
            <a:br>
              <a:rPr lang="de-DE" sz="1600" b="1" dirty="0">
                <a:latin typeface="Times New Roman" panose="02020603050405020304" pitchFamily="18" charset="0"/>
                <a:cs typeface="Times New Roman" panose="02020603050405020304" pitchFamily="18" charset="0"/>
              </a:rPr>
            </a:br>
            <a:r>
              <a:rPr lang="de-DE" sz="1600" b="1" dirty="0">
                <a:latin typeface="Times New Roman" panose="02020603050405020304" pitchFamily="18" charset="0"/>
                <a:cs typeface="Times New Roman" panose="02020603050405020304" pitchFamily="18" charset="0"/>
              </a:rPr>
              <a:t>des zweiten Weltkriegs, sowie weitere Hinterlassenschaften der regionalen Geschichte.</a:t>
            </a:r>
          </a:p>
          <a:p>
            <a:pPr marL="0" indent="0">
              <a:buFont typeface="Wingdings 3" charset="2"/>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Brügge </a:t>
            </a:r>
          </a:p>
          <a:p>
            <a:pPr>
              <a:buFontTx/>
              <a:buChar char="-"/>
            </a:pPr>
            <a:r>
              <a:rPr lang="de-DE" sz="1400" dirty="0">
                <a:latin typeface="Times New Roman" panose="02020603050405020304" pitchFamily="18" charset="0"/>
                <a:cs typeface="Times New Roman" panose="02020603050405020304" pitchFamily="18" charset="0"/>
              </a:rPr>
              <a:t>Dünkirchen (Historische Bedeutung erlangte Dunkerque in der Zeit des Königs Ludwig XIV., dessen Festungsbaumeisters Sébastien Le Prestre de Vauban und des in dieser Stadt geborenen Korsaren Jean Bart. Mittlerweile erinnert der Ortsname an eine der wichtigsten Episoden des Zweiten Weltkrieges: 1940 wurden hier die British Expeditionary Force (Britisches Expeditionskorps, BEF) und Teile der geschlagenen französischen Armee in der Schlacht von Dünkirchen von den Deutschen eingekesselt.)</a:t>
            </a:r>
          </a:p>
          <a:p>
            <a:pPr>
              <a:buFontTx/>
              <a:buChar char="-"/>
            </a:pPr>
            <a:r>
              <a:rPr lang="de-DE" sz="1400" dirty="0">
                <a:latin typeface="Times New Roman" panose="02020603050405020304" pitchFamily="18" charset="0"/>
                <a:cs typeface="Times New Roman" panose="02020603050405020304" pitchFamily="18" charset="0"/>
              </a:rPr>
              <a:t>Calais (Sie liegt am Ärmelkanal gegenüber der auf Klippen gelegenen Stadt Dover und ist der wichtigste Ort für Fährfahrten zwischen Frankreich und England. Die Altstadt, Calais-Nord, befindet sich auf einer künstlich angelegten Insel, die von Kanälen umgeben ist. Das beeindruckende Hôtel de Ville (Rathaus) verfügt über einen 78 m hohen Glockenturm, der Aussicht auf die Stadt bietet, und beherbergt die berühmte Bronzestatue von Rodin namens Les Bourgeois de Calais.)</a:t>
            </a:r>
          </a:p>
          <a:p>
            <a:pPr>
              <a:buFontTx/>
              <a:buChar char="-"/>
            </a:pPr>
            <a:r>
              <a:rPr lang="de-DE" sz="1400" dirty="0">
                <a:latin typeface="Times New Roman" panose="02020603050405020304" pitchFamily="18" charset="0"/>
                <a:cs typeface="Times New Roman" panose="02020603050405020304" pitchFamily="18" charset="0"/>
              </a:rPr>
              <a:t>Boulogne-Sur-Mer (Standort des Hotels)</a:t>
            </a:r>
          </a:p>
          <a:p>
            <a:pPr>
              <a:buFontTx/>
              <a:buChar char="-"/>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152 km</a:t>
            </a:r>
          </a:p>
        </p:txBody>
      </p:sp>
    </p:spTree>
    <p:extLst>
      <p:ext uri="{BB962C8B-B14F-4D97-AF65-F5344CB8AC3E}">
        <p14:creationId xmlns:p14="http://schemas.microsoft.com/office/powerpoint/2010/main" val="418966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B5F57AAD-520F-B113-B694-622BAA65A240}"/>
              </a:ext>
            </a:extLst>
          </p:cNvPr>
          <p:cNvSpPr txBox="1">
            <a:spLocks/>
          </p:cNvSpPr>
          <p:nvPr/>
        </p:nvSpPr>
        <p:spPr>
          <a:xfrm>
            <a:off x="513347" y="1215098"/>
            <a:ext cx="8695222" cy="4961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de-DE" sz="1600" b="1" dirty="0">
                <a:latin typeface="Times New Roman" panose="02020603050405020304" pitchFamily="18" charset="0"/>
                <a:cs typeface="Times New Roman" panose="02020603050405020304" pitchFamily="18" charset="0"/>
              </a:rPr>
              <a:t>Es geht weiter im Hinterland der Küste durch die Region </a:t>
            </a:r>
            <a:r>
              <a:rPr lang="de-DE" sz="1600" b="1" dirty="0"/>
              <a:t>Hauts-de-France die 2016 aus den bisherigen geschichtsträchtigen Regionen Nord-Pas-de-Calais und Picardie entstand.</a:t>
            </a:r>
            <a:endParaRPr lang="de-DE" sz="1600" b="1" dirty="0">
              <a:latin typeface="Times New Roman" panose="02020603050405020304" pitchFamily="18" charset="0"/>
              <a:cs typeface="Times New Roman" panose="02020603050405020304" pitchFamily="18" charset="0"/>
            </a:endParaRPr>
          </a:p>
          <a:p>
            <a:pPr marL="0" indent="0">
              <a:buFont typeface="Wingdings 3" charset="2"/>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t>Boulogne-Sur-Mer</a:t>
            </a:r>
            <a:r>
              <a:rPr lang="de-DE" sz="1400" dirty="0">
                <a:latin typeface="Times New Roman" panose="02020603050405020304" pitchFamily="18" charset="0"/>
                <a:cs typeface="Times New Roman" panose="02020603050405020304" pitchFamily="18" charset="0"/>
              </a:rPr>
              <a:t> </a:t>
            </a:r>
          </a:p>
          <a:p>
            <a:pPr>
              <a:buFontTx/>
              <a:buChar char="-"/>
            </a:pPr>
            <a:r>
              <a:rPr lang="de-DE" sz="1400" dirty="0"/>
              <a:t>Le Havre</a:t>
            </a:r>
            <a:r>
              <a:rPr lang="de-DE" sz="1400" dirty="0">
                <a:latin typeface="Times New Roman" panose="02020603050405020304" pitchFamily="18" charset="0"/>
                <a:cs typeface="Times New Roman" panose="02020603050405020304" pitchFamily="18" charset="0"/>
              </a:rPr>
              <a:t> (Le Havre ist ein wichtiger Hafen in der nordfranzösischen Region Normandie, wo die Seine in den Ärmelkanal mündet. Über die Mündung ist sie durch die Schrägseilbrücke Pont de Normandie mit Honfleur verbunden. Nach dem Zweiten Weltkrieg wurde das schwer beschädigte Stadtzentrum von Le Havre vom belgischen Architekten Auguste Perret berühmt umgestaltet. Heute gibt es hier viele markante Beispiele für Stahlbetonarchitektur.)</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Zwischenziel: </a:t>
            </a:r>
            <a:r>
              <a:rPr lang="de-DE" sz="1400" dirty="0"/>
              <a:t>Honfleur</a:t>
            </a:r>
            <a:endParaRPr lang="de-DE" sz="1400" dirty="0">
              <a:latin typeface="Times New Roman" panose="02020603050405020304" pitchFamily="18" charset="0"/>
              <a:cs typeface="Times New Roman" panose="02020603050405020304" pitchFamily="18" charset="0"/>
            </a:endParaRPr>
          </a:p>
          <a:p>
            <a:pPr>
              <a:buFontTx/>
              <a:buChar char="-"/>
            </a:pPr>
            <a:r>
              <a:rPr lang="de-DE" sz="1400" dirty="0"/>
              <a:t>Caen</a:t>
            </a:r>
            <a:r>
              <a:rPr lang="de-DE" sz="1400" dirty="0">
                <a:latin typeface="Times New Roman" panose="02020603050405020304" pitchFamily="18" charset="0"/>
                <a:cs typeface="Times New Roman" panose="02020603050405020304" pitchFamily="18" charset="0"/>
              </a:rPr>
              <a:t> (Standort des Hotels)</a:t>
            </a:r>
          </a:p>
          <a:p>
            <a:pPr>
              <a:buFontTx/>
              <a:buChar char="-"/>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344 km</a:t>
            </a:r>
          </a:p>
        </p:txBody>
      </p:sp>
      <p:pic>
        <p:nvPicPr>
          <p:cNvPr id="2" name="Grafik 1">
            <a:extLst>
              <a:ext uri="{FF2B5EF4-FFF2-40B4-BE49-F238E27FC236}">
                <a16:creationId xmlns:a16="http://schemas.microsoft.com/office/drawing/2014/main" id="{75A23982-1A05-A49F-E678-AB33DDF1378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65850" y="1215098"/>
            <a:ext cx="1442548" cy="803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Grafik 2">
            <a:extLst>
              <a:ext uri="{FF2B5EF4-FFF2-40B4-BE49-F238E27FC236}">
                <a16:creationId xmlns:a16="http://schemas.microsoft.com/office/drawing/2014/main" id="{892B4BA8-562B-7909-DC79-CAB27556A26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7703" y="2250192"/>
            <a:ext cx="2758842" cy="2357615"/>
          </a:xfrm>
          <a:prstGeom prst="rect">
            <a:avLst/>
          </a:prstGeom>
        </p:spPr>
      </p:pic>
    </p:spTree>
    <p:extLst>
      <p:ext uri="{BB962C8B-B14F-4D97-AF65-F5344CB8AC3E}">
        <p14:creationId xmlns:p14="http://schemas.microsoft.com/office/powerpoint/2010/main" val="34517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1203158"/>
            <a:ext cx="8563439" cy="5045241"/>
          </a:xfrm>
        </p:spPr>
        <p:txBody>
          <a:bodyPr/>
          <a:lstStyle/>
          <a:p>
            <a:pPr marL="0" indent="0">
              <a:buNone/>
            </a:pPr>
            <a:r>
              <a:rPr lang="de-DE" sz="1600" b="1" dirty="0"/>
              <a:t>Sie kommen nach einer Fahrt durch die Landschaft der Normandie zu der von den Gezeiten umzingelten Klosterberg Le-Mont-Saint-Michel der ein wunderbares Beispiel für die Architektur des Mittelalters ist.</a:t>
            </a:r>
            <a:endParaRPr lang="de-DE" sz="1600" b="1" dirty="0">
              <a:latin typeface="Times New Roman" panose="02020603050405020304" pitchFamily="18" charset="0"/>
              <a:cs typeface="Times New Roman" panose="02020603050405020304" pitchFamily="18" charset="0"/>
            </a:endParaRPr>
          </a:p>
          <a:p>
            <a:pPr marL="0" indent="0">
              <a:buFont typeface="Wingdings 3" charset="2"/>
              <a:buNone/>
            </a:pPr>
            <a:r>
              <a:rPr lang="de-DE" sz="1600" b="1" dirty="0">
                <a:latin typeface="Times New Roman" panose="02020603050405020304" pitchFamily="18" charset="0"/>
                <a:cs typeface="Times New Roman" panose="02020603050405020304" pitchFamily="18" charset="0"/>
              </a:rPr>
              <a:t>Tageziele:</a:t>
            </a:r>
            <a:endParaRPr lang="de-DE" sz="1600" dirty="0"/>
          </a:p>
          <a:p>
            <a:pPr>
              <a:buFont typeface="Symbol" panose="05050102010706020507" pitchFamily="18" charset="2"/>
              <a:buChar char="-"/>
            </a:pPr>
            <a:r>
              <a:rPr lang="de-DE" sz="1400" dirty="0">
                <a:latin typeface="+mn-lt"/>
              </a:rPr>
              <a:t>Caen </a:t>
            </a:r>
          </a:p>
          <a:p>
            <a:pPr>
              <a:buFont typeface="Symbol" panose="05050102010706020507" pitchFamily="18" charset="2"/>
              <a:buChar char="-"/>
            </a:pPr>
            <a:r>
              <a:rPr lang="de-DE" sz="1400" dirty="0">
                <a:latin typeface="+mn-lt"/>
              </a:rPr>
              <a:t>Le Mont-Saint-Michel </a:t>
            </a:r>
            <a:r>
              <a:rPr lang="de-DE" sz="1400" dirty="0">
                <a:latin typeface="+mn-lt"/>
                <a:cs typeface="Times New Roman" panose="02020603050405020304" pitchFamily="18" charset="0"/>
              </a:rPr>
              <a:t>(UNESCO 80: Mont-Saint-Michel und seine Bucht)</a:t>
            </a:r>
          </a:p>
          <a:p>
            <a:pPr lvl="1"/>
            <a:r>
              <a:rPr lang="de-DE" sz="1400" dirty="0">
                <a:latin typeface="+mn-lt"/>
              </a:rPr>
              <a:t>Mont-Saint-Michel ist eine ehemalige Benediktiner-Abtei. Sie liegt auf der gleichnamigen Klosterinsel in der Region Normandie im Département Manche auf dem Gemeindegebiet von Le Mont-Saint-Michel.</a:t>
            </a:r>
          </a:p>
          <a:p>
            <a:pPr lvl="1"/>
            <a:r>
              <a:rPr lang="de-DE" sz="1400" dirty="0">
                <a:latin typeface="+mn-lt"/>
              </a:rPr>
              <a:t>Die Bauten der Abtei Mont-Saint-Michel wurden etwa gleichzeitig mit den gotischen Kathedralen errichtet und immer wieder verändert. Es war eines der umfangreichsten, schwierigsten und kostspieligsten Bauprojekte des gesamten Mittelalters. </a:t>
            </a:r>
          </a:p>
          <a:p>
            <a:pPr lvl="1">
              <a:buFont typeface="Wingdings" panose="05000000000000000000" pitchFamily="2" charset="2"/>
              <a:buChar char="v"/>
            </a:pPr>
            <a:endParaRPr lang="de-DE" sz="1400" dirty="0">
              <a:latin typeface="+mn-lt"/>
            </a:endParaRPr>
          </a:p>
          <a:p>
            <a:pPr lvl="1">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126 km</a:t>
            </a:r>
          </a:p>
        </p:txBody>
      </p:sp>
      <p:pic>
        <p:nvPicPr>
          <p:cNvPr id="4" name="Grafik 3">
            <a:extLst>
              <a:ext uri="{FF2B5EF4-FFF2-40B4-BE49-F238E27FC236}">
                <a16:creationId xmlns:a16="http://schemas.microsoft.com/office/drawing/2014/main" id="{A0678235-6EB3-DF74-A97A-4F42610B69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03097" y="1203158"/>
            <a:ext cx="1681020" cy="9460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fik 5">
            <a:extLst>
              <a:ext uri="{FF2B5EF4-FFF2-40B4-BE49-F238E27FC236}">
                <a16:creationId xmlns:a16="http://schemas.microsoft.com/office/drawing/2014/main" id="{243B6E38-C428-3774-51DC-0BE13327792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7332" y="2500557"/>
            <a:ext cx="2719583" cy="1570793"/>
          </a:xfrm>
          <a:prstGeom prst="rect">
            <a:avLst/>
          </a:prstGeom>
        </p:spPr>
      </p:pic>
    </p:spTree>
    <p:extLst>
      <p:ext uri="{BB962C8B-B14F-4D97-AF65-F5344CB8AC3E}">
        <p14:creationId xmlns:p14="http://schemas.microsoft.com/office/powerpoint/2010/main" val="11579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1251752"/>
            <a:ext cx="8705058" cy="4996648"/>
          </a:xfrm>
        </p:spPr>
        <p:txBody>
          <a:bodyPr>
            <a:normAutofit/>
          </a:bodyPr>
          <a:lstStyle/>
          <a:p>
            <a:pPr marL="0" indent="0">
              <a:buNone/>
            </a:pPr>
            <a:r>
              <a:rPr lang="de-DE" sz="1600" b="1" dirty="0"/>
              <a:t>Sie kommen nach einer Fahrt durch die Landschaft der Normandie zu der von den Gezeiten umzingelten Klosterberg Le-Mont-Saint-Michel der ein wunderbares Beispiel für die Architektur des Mittelalters ist.</a:t>
            </a:r>
            <a:endParaRPr lang="de-DE" sz="1600" b="1" dirty="0">
              <a:latin typeface="Times New Roman" panose="02020603050405020304" pitchFamily="18" charset="0"/>
              <a:cs typeface="Times New Roman" panose="02020603050405020304" pitchFamily="18" charset="0"/>
            </a:endParaRPr>
          </a:p>
          <a:p>
            <a:pPr marL="0" indent="0">
              <a:buFont typeface="Wingdings 3" charset="2"/>
              <a:buNone/>
            </a:pPr>
            <a:r>
              <a:rPr lang="de-DE" sz="1600" b="1" dirty="0">
                <a:latin typeface="Times New Roman" panose="02020603050405020304" pitchFamily="18" charset="0"/>
                <a:cs typeface="Times New Roman" panose="02020603050405020304" pitchFamily="18" charset="0"/>
              </a:rPr>
              <a:t>Tageziele:</a:t>
            </a:r>
            <a:endParaRPr lang="de-DE" sz="1600" dirty="0"/>
          </a:p>
          <a:p>
            <a:pPr>
              <a:buFont typeface="Symbol" panose="05050102010706020507" pitchFamily="18" charset="2"/>
              <a:buChar char="-"/>
            </a:pPr>
            <a:r>
              <a:rPr lang="de-DE" sz="1400" dirty="0"/>
              <a:t>Le Mont-Saint-Michel</a:t>
            </a:r>
          </a:p>
          <a:p>
            <a:pPr>
              <a:buFont typeface="Symbol" panose="05050102010706020507" pitchFamily="18" charset="2"/>
              <a:buChar char="-"/>
            </a:pPr>
            <a:r>
              <a:rPr lang="de-DE" sz="1400" dirty="0"/>
              <a:t>Lannion (Sie erreichen an der Bretagne-Nordküste eine sehenswerte, lebendige Stadt mit der Rosa Granitküste als großer Sehenswürdigkeit zu Ihren Füßen.)</a:t>
            </a:r>
          </a:p>
          <a:p>
            <a:pPr>
              <a:buFont typeface="Symbol" panose="05050102010706020507" pitchFamily="18" charset="2"/>
              <a:buChar char="-"/>
            </a:pPr>
            <a:r>
              <a:rPr lang="de-DE" sz="1400" dirty="0"/>
              <a:t>Morlaix (Es führt ihr Weg nach zu dieser Stadt, die mit ihren mittelalterlichen Häusern und vielfältigen kleinen Geschäften zum erkunden einladen.)</a:t>
            </a:r>
          </a:p>
          <a:p>
            <a:pPr>
              <a:buFont typeface="Symbol" panose="05050102010706020507" pitchFamily="18" charset="2"/>
              <a:buChar char="-"/>
            </a:pPr>
            <a:r>
              <a:rPr lang="de-DE" sz="1400" dirty="0"/>
              <a:t>Brest (Standort des Hotels)</a:t>
            </a:r>
          </a:p>
          <a:p>
            <a:pPr>
              <a:buFont typeface="Symbol" panose="05050102010706020507" pitchFamily="18" charset="2"/>
              <a:buChar char="-"/>
            </a:pPr>
            <a:endParaRPr lang="de-DE" sz="1400" dirty="0"/>
          </a:p>
          <a:p>
            <a:pPr>
              <a:buFont typeface="Wingdings" panose="05000000000000000000" pitchFamily="2" charset="2"/>
              <a:buChar char="Ø"/>
            </a:pPr>
            <a:r>
              <a:rPr lang="de-DE" sz="1200" dirty="0"/>
              <a:t>274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03097" y="1251752"/>
            <a:ext cx="1681020" cy="9626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Grafik 6">
            <a:extLst>
              <a:ext uri="{FF2B5EF4-FFF2-40B4-BE49-F238E27FC236}">
                <a16:creationId xmlns:a16="http://schemas.microsoft.com/office/drawing/2014/main" id="{FFFFFD4A-E02E-1824-0940-D64145E6A06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50188" y="2728598"/>
            <a:ext cx="2590328" cy="700402"/>
          </a:xfrm>
          <a:prstGeom prst="rect">
            <a:avLst/>
          </a:prstGeom>
        </p:spPr>
      </p:pic>
    </p:spTree>
    <p:extLst>
      <p:ext uri="{BB962C8B-B14F-4D97-AF65-F5344CB8AC3E}">
        <p14:creationId xmlns:p14="http://schemas.microsoft.com/office/powerpoint/2010/main" val="30712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1" y="1251752"/>
            <a:ext cx="8563438" cy="4996648"/>
          </a:xfrm>
        </p:spPr>
        <p:txBody>
          <a:bodyPr>
            <a:normAutofit/>
          </a:bodyPr>
          <a:lstStyle/>
          <a:p>
            <a:pPr marL="0" indent="0">
              <a:buNone/>
            </a:pPr>
            <a:r>
              <a:rPr lang="de-DE" sz="1600" b="1" dirty="0">
                <a:latin typeface="+mn-lt"/>
              </a:rPr>
              <a:t>Bei der weiteren Erkundung der Bretagne erreichen Sie die dortigen Bischofsstädte, sowie Sehenswürdigkeiten der Kolonialzeit und der Moderne.</a:t>
            </a:r>
            <a:endParaRPr lang="de-DE" sz="1600" b="1" dirty="0">
              <a:latin typeface="+mn-lt"/>
              <a:cs typeface="Times New Roman" panose="02020603050405020304" pitchFamily="18" charset="0"/>
            </a:endParaRPr>
          </a:p>
          <a:p>
            <a:pPr marL="0" indent="0">
              <a:buFont typeface="Wingdings 3" charset="2"/>
              <a:buNone/>
            </a:pPr>
            <a:r>
              <a:rPr lang="de-DE" sz="1600" b="1" dirty="0">
                <a:latin typeface="+mn-lt"/>
                <a:cs typeface="Times New Roman" panose="02020603050405020304" pitchFamily="18" charset="0"/>
              </a:rPr>
              <a:t>Tageziele:</a:t>
            </a:r>
            <a:endParaRPr lang="de-DE" sz="1600" dirty="0">
              <a:latin typeface="+mn-lt"/>
            </a:endParaRPr>
          </a:p>
          <a:p>
            <a:pPr>
              <a:buFont typeface="Symbol" panose="05050102010706020507" pitchFamily="18" charset="2"/>
              <a:buChar char="-"/>
            </a:pPr>
            <a:r>
              <a:rPr lang="de-DE" sz="1400" dirty="0">
                <a:latin typeface="+mn-lt"/>
              </a:rPr>
              <a:t>Brest</a:t>
            </a:r>
          </a:p>
          <a:p>
            <a:pPr>
              <a:buFont typeface="Symbol" panose="05050102010706020507" pitchFamily="18" charset="2"/>
              <a:buChar char="-"/>
            </a:pPr>
            <a:r>
              <a:rPr lang="de-DE" sz="1400" dirty="0">
                <a:latin typeface="+mn-lt"/>
              </a:rPr>
              <a:t>Wildpark Parc Naturell Regional d‘Amorique</a:t>
            </a:r>
          </a:p>
          <a:p>
            <a:pPr>
              <a:buFont typeface="Symbol" panose="05050102010706020507" pitchFamily="18" charset="2"/>
              <a:buChar char="-"/>
            </a:pPr>
            <a:r>
              <a:rPr lang="de-DE" sz="1400" dirty="0">
                <a:latin typeface="+mn-lt"/>
              </a:rPr>
              <a:t>Quimper (Sie ist die Hauptstadt des Finistère und eine der sieben alten Bischofsstädte der Bretagne, sowie eine touristisch reizvolle Stadt voller Sehenswürdigkeiten.)</a:t>
            </a:r>
          </a:p>
          <a:p>
            <a:pPr>
              <a:buFont typeface="Symbol" panose="05050102010706020507" pitchFamily="18" charset="2"/>
              <a:buChar char="-"/>
            </a:pPr>
            <a:r>
              <a:rPr lang="de-DE" sz="1400" dirty="0">
                <a:latin typeface="+mn-lt"/>
              </a:rPr>
              <a:t>Lorient (Mit ihren städtischen Sehenswürdigkeiten und ihrem Hafen, deren Geschichte durch die Ostindien-Kompanie und den zweiten Weltkrieg geprägt ist, lädt diese Stadt zum Besuch ein.)</a:t>
            </a:r>
          </a:p>
          <a:p>
            <a:pPr>
              <a:buFont typeface="Symbol" panose="05050102010706020507" pitchFamily="18" charset="2"/>
              <a:buChar char="-"/>
            </a:pPr>
            <a:r>
              <a:rPr lang="de-DE" sz="1400" dirty="0"/>
              <a:t>Rennes (Standort des Hotels)</a:t>
            </a:r>
          </a:p>
          <a:p>
            <a:pPr>
              <a:buFont typeface="Symbol" panose="05050102010706020507" pitchFamily="18" charset="2"/>
              <a:buChar char="-"/>
            </a:pPr>
            <a:endParaRPr lang="de-DE" sz="1400" dirty="0"/>
          </a:p>
          <a:p>
            <a:pPr>
              <a:buFont typeface="Wingdings" panose="05000000000000000000" pitchFamily="2" charset="2"/>
              <a:buChar char="Ø"/>
            </a:pPr>
            <a:r>
              <a:rPr lang="de-DE" sz="1200" dirty="0"/>
              <a:t>297 km</a:t>
            </a:r>
          </a:p>
          <a:p>
            <a:pPr>
              <a:buFont typeface="Symbol" panose="05050102010706020507" pitchFamily="18" charset="2"/>
              <a:buChar char="-"/>
            </a:pPr>
            <a:endParaRPr lang="de-DE" sz="1400" dirty="0">
              <a:latin typeface="+mn-lt"/>
            </a:endParaRP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03097" y="1251752"/>
            <a:ext cx="1681020" cy="10236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30C81507-6C76-3EF8-16A0-7044C0D9724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569" y="2406947"/>
            <a:ext cx="2755381" cy="921788"/>
          </a:xfrm>
          <a:prstGeom prst="rect">
            <a:avLst/>
          </a:prstGeom>
        </p:spPr>
      </p:pic>
    </p:spTree>
    <p:extLst>
      <p:ext uri="{BB962C8B-B14F-4D97-AF65-F5344CB8AC3E}">
        <p14:creationId xmlns:p14="http://schemas.microsoft.com/office/powerpoint/2010/main" val="268412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1" y="1219200"/>
            <a:ext cx="8563440" cy="5029199"/>
          </a:xfrm>
        </p:spPr>
        <p:txBody>
          <a:bodyPr>
            <a:normAutofit/>
          </a:bodyPr>
          <a:lstStyle/>
          <a:p>
            <a:pPr marL="0" indent="0">
              <a:buNone/>
            </a:pPr>
            <a:r>
              <a:rPr lang="de-DE" sz="1600" b="1" dirty="0">
                <a:latin typeface="+mn-lt"/>
              </a:rPr>
              <a:t>Auf dem Rückweg der Rundreise kommt es zur weiteren Erkundung der Regionen der Bretagne und der Normandie, in Form des Besuch der alten mittelalterlichen Gebäude mit ihren Spuren des Erbe der Jungfrau von Orleans.</a:t>
            </a:r>
          </a:p>
          <a:p>
            <a:pPr marL="0" indent="0">
              <a:buFont typeface="Wingdings 3" charset="2"/>
              <a:buNone/>
            </a:pPr>
            <a:r>
              <a:rPr lang="de-DE" sz="1600" b="1" dirty="0">
                <a:latin typeface="+mn-lt"/>
                <a:cs typeface="Times New Roman" panose="02020603050405020304" pitchFamily="18" charset="0"/>
              </a:rPr>
              <a:t>Tageziele:</a:t>
            </a:r>
            <a:endParaRPr lang="de-DE" sz="1600" dirty="0">
              <a:latin typeface="+mn-lt"/>
            </a:endParaRPr>
          </a:p>
          <a:p>
            <a:pPr>
              <a:buFont typeface="Symbol" panose="05050102010706020507" pitchFamily="18" charset="2"/>
              <a:buChar char="-"/>
            </a:pPr>
            <a:r>
              <a:rPr lang="de-DE" sz="1400" dirty="0">
                <a:latin typeface="+mn-lt"/>
              </a:rPr>
              <a:t>Rennes</a:t>
            </a:r>
          </a:p>
          <a:p>
            <a:pPr>
              <a:buFont typeface="Symbol" panose="05050102010706020507" pitchFamily="18" charset="2"/>
              <a:buChar char="-"/>
            </a:pPr>
            <a:r>
              <a:rPr lang="de-DE" sz="1400" dirty="0">
                <a:latin typeface="+mn-lt"/>
              </a:rPr>
              <a:t>Fougeres (Außergewöhnlich ist die Anordnung von Burg und Stadt. Denn die Stadt befindet sich auf einem Hügel, während sich die Burg im Tal des Nançon auf einer Felseninsel befindet. Sie sind miteinander durch die Stadtmauer verbunden.)</a:t>
            </a:r>
          </a:p>
          <a:p>
            <a:pPr>
              <a:buFont typeface="Symbol" panose="05050102010706020507" pitchFamily="18" charset="2"/>
              <a:buChar char="-"/>
            </a:pPr>
            <a:r>
              <a:rPr lang="de-DE" sz="1400" dirty="0">
                <a:latin typeface="+mn-lt"/>
              </a:rPr>
              <a:t>Domfront (Hoch auf ihrem Hügel über dem Varenne-Tal thront die im 9. Jh. gegründete mittelalterliche Stadt, die sich noch heute ihre reiche Vergangenheit lebendig erhalten hat.)</a:t>
            </a:r>
          </a:p>
          <a:p>
            <a:pPr>
              <a:buFont typeface="Symbol" panose="05050102010706020507" pitchFamily="18" charset="2"/>
              <a:buChar char="-"/>
            </a:pPr>
            <a:r>
              <a:rPr lang="de-DE" sz="1400" dirty="0"/>
              <a:t>Rouen (Standort des Hotels)</a:t>
            </a:r>
          </a:p>
          <a:p>
            <a:pPr>
              <a:buFont typeface="Symbol" panose="05050102010706020507" pitchFamily="18" charset="2"/>
              <a:buChar char="-"/>
            </a:pPr>
            <a:endParaRPr lang="de-DE" sz="1400" dirty="0"/>
          </a:p>
          <a:p>
            <a:pPr>
              <a:buFont typeface="Wingdings" panose="05000000000000000000" pitchFamily="2" charset="2"/>
              <a:buChar char="Ø"/>
            </a:pPr>
            <a:r>
              <a:rPr lang="de-DE" sz="1200" dirty="0"/>
              <a:t>316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03097" y="1326397"/>
            <a:ext cx="1743773" cy="894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EA37EEB1-EBA4-F00C-3BE3-D13BDEE7AB8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570" y="2439109"/>
            <a:ext cx="2755380" cy="1838412"/>
          </a:xfrm>
          <a:prstGeom prst="rect">
            <a:avLst/>
          </a:prstGeom>
        </p:spPr>
      </p:pic>
    </p:spTree>
    <p:extLst>
      <p:ext uri="{BB962C8B-B14F-4D97-AF65-F5344CB8AC3E}">
        <p14:creationId xmlns:p14="http://schemas.microsoft.com/office/powerpoint/2010/main" val="374603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1174376"/>
            <a:ext cx="8563439" cy="5074024"/>
          </a:xfrm>
        </p:spPr>
        <p:txBody>
          <a:bodyPr>
            <a:normAutofit/>
          </a:bodyPr>
          <a:lstStyle/>
          <a:p>
            <a:pPr marL="0" indent="0">
              <a:buNone/>
            </a:pPr>
            <a:r>
              <a:rPr lang="de-DE" sz="1600" b="1" dirty="0">
                <a:latin typeface="+mn-lt"/>
              </a:rPr>
              <a:t>Die Folgen vieler Kriege sind in dieser Landschaft allgegenwärtigen Garnisonsstädte mit ihrem Erbe der Festungsanlagen und Profanbauten.</a:t>
            </a:r>
          </a:p>
          <a:p>
            <a:pPr marL="0" indent="0">
              <a:buNone/>
            </a:pPr>
            <a:r>
              <a:rPr lang="de-DE" sz="1600" b="1" dirty="0">
                <a:latin typeface="+mn-lt"/>
                <a:cs typeface="Times New Roman" panose="02020603050405020304" pitchFamily="18" charset="0"/>
              </a:rPr>
              <a:t>Tageziele:</a:t>
            </a:r>
            <a:endParaRPr lang="de-DE" sz="1600" dirty="0"/>
          </a:p>
          <a:p>
            <a:pPr>
              <a:buFont typeface="Symbol" panose="05050102010706020507" pitchFamily="18" charset="2"/>
              <a:buChar char="-"/>
            </a:pPr>
            <a:r>
              <a:rPr lang="de-DE" sz="1400" dirty="0">
                <a:latin typeface="+mn-lt"/>
              </a:rPr>
              <a:t>Rouen</a:t>
            </a:r>
          </a:p>
          <a:p>
            <a:pPr>
              <a:buFont typeface="Symbol" panose="05050102010706020507" pitchFamily="18" charset="2"/>
              <a:buChar char="-"/>
            </a:pPr>
            <a:r>
              <a:rPr lang="de-DE" sz="1400" dirty="0">
                <a:latin typeface="+mn-lt"/>
              </a:rPr>
              <a:t>Amiens (Diese Stadt wird von der Somme durchflossen und ist für ihre gotische Kathedrale und den nahe gelegenen, mittelalterlichen Glockenturm bekannt)</a:t>
            </a:r>
          </a:p>
          <a:p>
            <a:pPr>
              <a:buFont typeface="Symbol" panose="05050102010706020507" pitchFamily="18" charset="2"/>
              <a:buChar char="-"/>
            </a:pPr>
            <a:r>
              <a:rPr lang="de-DE" sz="1400" dirty="0">
                <a:latin typeface="+mn-lt"/>
              </a:rPr>
              <a:t>Arras (UNESCO 943 Belfriede in Frankreich und 1283 Festungsanlagen von Vauban)</a:t>
            </a:r>
          </a:p>
          <a:p>
            <a:pPr lvl="1">
              <a:buFont typeface="Wingdings" panose="05000000000000000000" pitchFamily="2" charset="2"/>
              <a:buChar char="Ø"/>
            </a:pPr>
            <a:r>
              <a:rPr lang="de-DE" sz="1400" dirty="0">
                <a:latin typeface="+mn-lt"/>
              </a:rPr>
              <a:t>Diese Stadt wurde von den Kelten gegründet und unter den Römern als Garnisonstadt "Atrebatum" weiter ausgebaut. Sie war über Jahrhunderte Grenzstadt zwischen Frankreich und dem Heiligen Römischen Reich. Vauban errichtete hier eine Zitadelle, die seit 2008 zum UNESCO Weltkulturerbe "Festungsanlagen von Vauban" gehört. Im I. Weltkrieg wurde Arras fast komplett zerstört. Große Teile der Stadt wurden nach dem Krieg in historischer Form wieder aufgebaut. Seit 2005 ist der Belfried ein Teil des UNESCO Weltkulturerbes "Belfriede in Frankreich".</a:t>
            </a:r>
          </a:p>
          <a:p>
            <a:pPr>
              <a:buFont typeface="Symbol" panose="05050102010706020507" pitchFamily="18" charset="2"/>
              <a:buChar char="-"/>
            </a:pPr>
            <a:r>
              <a:rPr lang="de-DE" sz="1400" dirty="0"/>
              <a:t>Lille (Standort des Hotels)</a:t>
            </a:r>
          </a:p>
          <a:p>
            <a:pPr>
              <a:buFont typeface="Symbol" panose="05050102010706020507" pitchFamily="18" charset="2"/>
              <a:buChar char="-"/>
            </a:pPr>
            <a:endParaRPr lang="de-DE" sz="1400" dirty="0"/>
          </a:p>
          <a:p>
            <a:pPr>
              <a:buFont typeface="Wingdings" panose="05000000000000000000" pitchFamily="2" charset="2"/>
              <a:buChar char="Ø"/>
            </a:pPr>
            <a:r>
              <a:rPr lang="de-DE" sz="1400" dirty="0"/>
              <a:t>316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02116" y="1443790"/>
            <a:ext cx="1743773" cy="5821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2180B277-958A-36F0-2B32-913FBF2667E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569" y="2254575"/>
            <a:ext cx="2755381" cy="2348850"/>
          </a:xfrm>
          <a:prstGeom prst="rect">
            <a:avLst/>
          </a:prstGeom>
        </p:spPr>
      </p:pic>
    </p:spTree>
    <p:extLst>
      <p:ext uri="{BB962C8B-B14F-4D97-AF65-F5344CB8AC3E}">
        <p14:creationId xmlns:p14="http://schemas.microsoft.com/office/powerpoint/2010/main" val="261930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1067</Words>
  <Application>Microsoft Office PowerPoint</Application>
  <PresentationFormat>Breitbild</PresentationFormat>
  <Paragraphs>76</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Symbol</vt:lpstr>
      <vt:lpstr>Times New Roman</vt:lpstr>
      <vt:lpstr>Wingdings</vt:lpstr>
      <vt:lpstr>Wingdings 3</vt:lpstr>
      <vt:lpstr>Ion</vt:lpstr>
      <vt:lpstr>Rundreise Nordfrankreich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Rundreise Nordfrankreich</dc:title>
  <dc:creator>Frank-Peter Scheuer</dc:creator>
  <cp:lastModifiedBy>Frank-Peter Scheuer</cp:lastModifiedBy>
  <cp:revision>23</cp:revision>
  <dcterms:created xsi:type="dcterms:W3CDTF">2018-11-22T13:39:19Z</dcterms:created>
  <dcterms:modified xsi:type="dcterms:W3CDTF">2023-07-25T08:17:07Z</dcterms:modified>
</cp:coreProperties>
</file>