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3" r:id="rId4"/>
    <p:sldId id="264" r:id="rId5"/>
    <p:sldId id="272" r:id="rId6"/>
    <p:sldId id="267" r:id="rId7"/>
    <p:sldId id="268" r:id="rId8"/>
    <p:sldId id="273" r:id="rId9"/>
    <p:sldId id="274"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18555E19-FA93-445C-AED7-CFC849DD1819}">
          <p14:sldIdLst>
            <p14:sldId id="256"/>
          </p14:sldIdLst>
        </p14:section>
        <p14:section name="Tag1: Köln bis Luxemburg" id="{4DC6A254-EF62-4AD8-B32B-EF5F20BC6018}">
          <p14:sldIdLst>
            <p14:sldId id="257"/>
          </p14:sldIdLst>
        </p14:section>
        <p14:section name="Tag 2: Von Luxemburg bis Nancy" id="{07CD9D9F-7CA6-4570-812A-D0F435AE785E}">
          <p14:sldIdLst>
            <p14:sldId id="263"/>
          </p14:sldIdLst>
        </p14:section>
        <p14:section name="Tag 3: Nancy bis Besançon" id="{C5C5052C-5E24-4B26-BDDA-CB22946F5C57}">
          <p14:sldIdLst>
            <p14:sldId id="264"/>
          </p14:sldIdLst>
        </p14:section>
        <p14:section name="Tag 4: Von Besançon nach Colmar" id="{41D13ABA-0240-47BE-B191-7FC41CACDBBB}">
          <p14:sldIdLst>
            <p14:sldId id="272"/>
          </p14:sldIdLst>
        </p14:section>
        <p14:section name="Tag 5: Colmarer Umgebung" id="{B34AD438-2D8B-4A5C-A560-8DC57578448C}">
          <p14:sldIdLst>
            <p14:sldId id="267"/>
          </p14:sldIdLst>
        </p14:section>
        <p14:section name="Tag 6: Von Colmar bis Strassburg" id="{E46241F2-DEE4-4B63-AF7D-009DE3A3311A}">
          <p14:sldIdLst>
            <p14:sldId id="268"/>
          </p14:sldIdLst>
        </p14:section>
        <p14:section name="Tag 7: Strassburg bis Bad Dürkheim" id="{4F9ECC04-C377-41E1-8457-16F7B7CAD93B}">
          <p14:sldIdLst>
            <p14:sldId id="273"/>
          </p14:sldIdLst>
        </p14:section>
        <p14:section name="Tag 8: Bad Dürkheim bis Bernkastel-Kues" id="{EE3352DB-6A48-4A80-936D-993D8C395969}">
          <p14:sldIdLst>
            <p14:sldId id="274"/>
          </p14:sldIdLst>
        </p14:section>
        <p14:section name="Tag 9: Bernkastel-Kues bis Köln" id="{083594D4-429B-4044-AEEE-B3A3FFB3D115}">
          <p14:sldIdLst>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de-DE"/>
              <a:t>Mastertitelformat bearbeiten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AB65DE18-05DF-425E-B277-03FAF3AFE92C}" type="datetimeFigureOut">
              <a:rPr lang="de-DE" smtClean="0"/>
              <a:t>25.07.2023</a:t>
            </a:fld>
            <a:endParaRPr lang="de-DE" dirty="0"/>
          </a:p>
        </p:txBody>
      </p:sp>
      <p:sp>
        <p:nvSpPr>
          <p:cNvPr id="5" name="Footer Placeholder 4"/>
          <p:cNvSpPr>
            <a:spLocks noGrp="1"/>
          </p:cNvSpPr>
          <p:nvPr>
            <p:ph type="ftr" sz="quarter" idx="11"/>
          </p:nvPr>
        </p:nvSpPr>
        <p:spPr/>
        <p:txBody>
          <a:bodyPr/>
          <a:lstStyle/>
          <a:p>
            <a:endParaRPr lang="de-DE" dirty="0"/>
          </a:p>
        </p:txBody>
      </p:sp>
      <p:sp>
        <p:nvSpPr>
          <p:cNvPr id="6" name="Slide Number Placeholder 5"/>
          <p:cNvSpPr>
            <a:spLocks noGrp="1"/>
          </p:cNvSpPr>
          <p:nvPr>
            <p:ph type="sldNum" sz="quarter" idx="12"/>
          </p:nvPr>
        </p:nvSpPr>
        <p:spPr/>
        <p:txBody>
          <a:bodyPr/>
          <a:lstStyle/>
          <a:p>
            <a:fld id="{CDD8C53B-40DD-4829-95FB-4D2303913EF1}" type="slidenum">
              <a:rPr lang="de-DE" smtClean="0"/>
              <a:t>‹Nr.›</a:t>
            </a:fld>
            <a:endParaRPr lang="de-DE" dirty="0"/>
          </a:p>
        </p:txBody>
      </p:sp>
    </p:spTree>
    <p:extLst>
      <p:ext uri="{BB962C8B-B14F-4D97-AF65-F5344CB8AC3E}">
        <p14:creationId xmlns:p14="http://schemas.microsoft.com/office/powerpoint/2010/main" val="427372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AB65DE18-05DF-425E-B277-03FAF3AFE92C}" type="datetimeFigureOut">
              <a:rPr lang="de-DE" smtClean="0"/>
              <a:t>25.07.2023</a:t>
            </a:fld>
            <a:endParaRPr lang="de-DE" dirty="0"/>
          </a:p>
        </p:txBody>
      </p:sp>
      <p:sp>
        <p:nvSpPr>
          <p:cNvPr id="6" name="Footer Placeholder 5"/>
          <p:cNvSpPr>
            <a:spLocks noGrp="1"/>
          </p:cNvSpPr>
          <p:nvPr>
            <p:ph type="ftr" sz="quarter" idx="11"/>
          </p:nvPr>
        </p:nvSpPr>
        <p:spPr/>
        <p:txBody>
          <a:bodyPr/>
          <a:lstStyle/>
          <a:p>
            <a:endParaRPr lang="de-DE" dirty="0"/>
          </a:p>
        </p:txBody>
      </p:sp>
      <p:sp>
        <p:nvSpPr>
          <p:cNvPr id="7" name="Slide Number Placeholder 6"/>
          <p:cNvSpPr>
            <a:spLocks noGrp="1"/>
          </p:cNvSpPr>
          <p:nvPr>
            <p:ph type="sldNum" sz="quarter" idx="12"/>
          </p:nvPr>
        </p:nvSpPr>
        <p:spPr/>
        <p:txBody>
          <a:bodyPr/>
          <a:lstStyle/>
          <a:p>
            <a:fld id="{CDD8C53B-40DD-4829-95FB-4D2303913EF1}" type="slidenum">
              <a:rPr lang="de-DE" smtClean="0"/>
              <a:t>‹Nr.›</a:t>
            </a:fld>
            <a:endParaRPr lang="de-DE" dirty="0"/>
          </a:p>
        </p:txBody>
      </p:sp>
    </p:spTree>
    <p:extLst>
      <p:ext uri="{BB962C8B-B14F-4D97-AF65-F5344CB8AC3E}">
        <p14:creationId xmlns:p14="http://schemas.microsoft.com/office/powerpoint/2010/main" val="2753968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de-DE"/>
              <a:t>Mastertitelformat bearbeiten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AB65DE18-05DF-425E-B277-03FAF3AFE92C}" type="datetimeFigureOut">
              <a:rPr lang="de-DE" smtClean="0"/>
              <a:t>25.07.2023</a:t>
            </a:fld>
            <a:endParaRPr lang="de-DE" dirty="0"/>
          </a:p>
        </p:txBody>
      </p:sp>
      <p:sp>
        <p:nvSpPr>
          <p:cNvPr id="5" name="Footer Placeholder 4"/>
          <p:cNvSpPr>
            <a:spLocks noGrp="1"/>
          </p:cNvSpPr>
          <p:nvPr>
            <p:ph type="ftr" sz="quarter" idx="11"/>
          </p:nvPr>
        </p:nvSpPr>
        <p:spPr/>
        <p:txBody>
          <a:bodyPr/>
          <a:lstStyle/>
          <a:p>
            <a:endParaRPr lang="de-DE" dirty="0"/>
          </a:p>
        </p:txBody>
      </p:sp>
      <p:sp>
        <p:nvSpPr>
          <p:cNvPr id="6" name="Slide Number Placeholder 5"/>
          <p:cNvSpPr>
            <a:spLocks noGrp="1"/>
          </p:cNvSpPr>
          <p:nvPr>
            <p:ph type="sldNum" sz="quarter" idx="12"/>
          </p:nvPr>
        </p:nvSpPr>
        <p:spPr/>
        <p:txBody>
          <a:bodyPr/>
          <a:lstStyle/>
          <a:p>
            <a:fld id="{CDD8C53B-40DD-4829-95FB-4D2303913EF1}" type="slidenum">
              <a:rPr lang="de-DE" smtClean="0"/>
              <a:t>‹Nr.›</a:t>
            </a:fld>
            <a:endParaRPr lang="de-DE" dirty="0"/>
          </a:p>
        </p:txBody>
      </p:sp>
    </p:spTree>
    <p:extLst>
      <p:ext uri="{BB962C8B-B14F-4D97-AF65-F5344CB8AC3E}">
        <p14:creationId xmlns:p14="http://schemas.microsoft.com/office/powerpoint/2010/main" val="1317803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de-DE"/>
              <a:t>Mastertitelformat bearbeiten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de-DE"/>
              <a:t>Mastertextformat bearbeiten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AB65DE18-05DF-425E-B277-03FAF3AFE92C}" type="datetimeFigureOut">
              <a:rPr lang="de-DE" smtClean="0"/>
              <a:t>25.07.2023</a:t>
            </a:fld>
            <a:endParaRPr lang="de-DE" dirty="0"/>
          </a:p>
        </p:txBody>
      </p:sp>
      <p:sp>
        <p:nvSpPr>
          <p:cNvPr id="5" name="Footer Placeholder 4"/>
          <p:cNvSpPr>
            <a:spLocks noGrp="1"/>
          </p:cNvSpPr>
          <p:nvPr>
            <p:ph type="ftr" sz="quarter" idx="11"/>
          </p:nvPr>
        </p:nvSpPr>
        <p:spPr/>
        <p:txBody>
          <a:bodyPr/>
          <a:lstStyle/>
          <a:p>
            <a:endParaRPr lang="de-DE" dirty="0"/>
          </a:p>
        </p:txBody>
      </p:sp>
      <p:sp>
        <p:nvSpPr>
          <p:cNvPr id="6" name="Slide Number Placeholder 5"/>
          <p:cNvSpPr>
            <a:spLocks noGrp="1"/>
          </p:cNvSpPr>
          <p:nvPr>
            <p:ph type="sldNum" sz="quarter" idx="12"/>
          </p:nvPr>
        </p:nvSpPr>
        <p:spPr/>
        <p:txBody>
          <a:bodyPr/>
          <a:lstStyle/>
          <a:p>
            <a:fld id="{CDD8C53B-40DD-4829-95FB-4D2303913EF1}" type="slidenum">
              <a:rPr lang="de-DE" smtClean="0"/>
              <a:t>‹Nr.›</a:t>
            </a:fld>
            <a:endParaRPr lang="de-DE"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97779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AB65DE18-05DF-425E-B277-03FAF3AFE92C}" type="datetimeFigureOut">
              <a:rPr lang="de-DE" smtClean="0"/>
              <a:t>25.07.2023</a:t>
            </a:fld>
            <a:endParaRPr lang="de-DE" dirty="0"/>
          </a:p>
        </p:txBody>
      </p:sp>
      <p:sp>
        <p:nvSpPr>
          <p:cNvPr id="5" name="Footer Placeholder 4"/>
          <p:cNvSpPr>
            <a:spLocks noGrp="1"/>
          </p:cNvSpPr>
          <p:nvPr>
            <p:ph type="ftr" sz="quarter" idx="11"/>
          </p:nvPr>
        </p:nvSpPr>
        <p:spPr/>
        <p:txBody>
          <a:bodyPr/>
          <a:lstStyle/>
          <a:p>
            <a:endParaRPr lang="de-DE" dirty="0"/>
          </a:p>
        </p:txBody>
      </p:sp>
      <p:sp>
        <p:nvSpPr>
          <p:cNvPr id="6" name="Slide Number Placeholder 5"/>
          <p:cNvSpPr>
            <a:spLocks noGrp="1"/>
          </p:cNvSpPr>
          <p:nvPr>
            <p:ph type="sldNum" sz="quarter" idx="12"/>
          </p:nvPr>
        </p:nvSpPr>
        <p:spPr/>
        <p:txBody>
          <a:bodyPr/>
          <a:lstStyle/>
          <a:p>
            <a:fld id="{CDD8C53B-40DD-4829-95FB-4D2303913EF1}" type="slidenum">
              <a:rPr lang="de-DE" smtClean="0"/>
              <a:t>‹Nr.›</a:t>
            </a:fld>
            <a:endParaRPr lang="de-DE" dirty="0"/>
          </a:p>
        </p:txBody>
      </p:sp>
    </p:spTree>
    <p:extLst>
      <p:ext uri="{BB962C8B-B14F-4D97-AF65-F5344CB8AC3E}">
        <p14:creationId xmlns:p14="http://schemas.microsoft.com/office/powerpoint/2010/main" val="1358111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65DE18-05DF-425E-B277-03FAF3AFE92C}" type="datetimeFigureOut">
              <a:rPr lang="de-DE" smtClean="0"/>
              <a:t>25.07.2023</a:t>
            </a:fld>
            <a:endParaRPr lang="de-DE" dirty="0"/>
          </a:p>
        </p:txBody>
      </p:sp>
      <p:sp>
        <p:nvSpPr>
          <p:cNvPr id="4" name="Footer Placeholder 4"/>
          <p:cNvSpPr>
            <a:spLocks noGrp="1"/>
          </p:cNvSpPr>
          <p:nvPr>
            <p:ph type="ftr" sz="quarter" idx="11"/>
          </p:nvPr>
        </p:nvSpPr>
        <p:spPr/>
        <p:txBody>
          <a:bodyPr/>
          <a:lstStyle/>
          <a:p>
            <a:endParaRPr lang="de-DE" dirty="0"/>
          </a:p>
        </p:txBody>
      </p:sp>
      <p:sp>
        <p:nvSpPr>
          <p:cNvPr id="6" name="Slide Number Placeholder 5"/>
          <p:cNvSpPr>
            <a:spLocks noGrp="1"/>
          </p:cNvSpPr>
          <p:nvPr>
            <p:ph type="sldNum" sz="quarter" idx="12"/>
          </p:nvPr>
        </p:nvSpPr>
        <p:spPr/>
        <p:txBody>
          <a:bodyPr/>
          <a:lstStyle/>
          <a:p>
            <a:fld id="{CDD8C53B-40DD-4829-95FB-4D2303913EF1}" type="slidenum">
              <a:rPr lang="de-DE" smtClean="0"/>
              <a:t>‹Nr.›</a:t>
            </a:fld>
            <a:endParaRPr lang="de-DE" dirty="0"/>
          </a:p>
        </p:txBody>
      </p:sp>
    </p:spTree>
    <p:extLst>
      <p:ext uri="{BB962C8B-B14F-4D97-AF65-F5344CB8AC3E}">
        <p14:creationId xmlns:p14="http://schemas.microsoft.com/office/powerpoint/2010/main" val="4269836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65DE18-05DF-425E-B277-03FAF3AFE92C}" type="datetimeFigureOut">
              <a:rPr lang="de-DE" smtClean="0"/>
              <a:t>25.07.2023</a:t>
            </a:fld>
            <a:endParaRPr lang="de-DE" dirty="0"/>
          </a:p>
        </p:txBody>
      </p:sp>
      <p:sp>
        <p:nvSpPr>
          <p:cNvPr id="4" name="Footer Placeholder 4"/>
          <p:cNvSpPr>
            <a:spLocks noGrp="1"/>
          </p:cNvSpPr>
          <p:nvPr>
            <p:ph type="ftr" sz="quarter" idx="11"/>
          </p:nvPr>
        </p:nvSpPr>
        <p:spPr/>
        <p:txBody>
          <a:bodyPr/>
          <a:lstStyle/>
          <a:p>
            <a:endParaRPr lang="de-DE" dirty="0"/>
          </a:p>
        </p:txBody>
      </p:sp>
      <p:sp>
        <p:nvSpPr>
          <p:cNvPr id="6" name="Slide Number Placeholder 5"/>
          <p:cNvSpPr>
            <a:spLocks noGrp="1"/>
          </p:cNvSpPr>
          <p:nvPr>
            <p:ph type="sldNum" sz="quarter" idx="12"/>
          </p:nvPr>
        </p:nvSpPr>
        <p:spPr/>
        <p:txBody>
          <a:bodyPr/>
          <a:lstStyle/>
          <a:p>
            <a:fld id="{CDD8C53B-40DD-4829-95FB-4D2303913EF1}" type="slidenum">
              <a:rPr lang="de-DE" smtClean="0"/>
              <a:t>‹Nr.›</a:t>
            </a:fld>
            <a:endParaRPr lang="de-DE" dirty="0"/>
          </a:p>
        </p:txBody>
      </p:sp>
    </p:spTree>
    <p:extLst>
      <p:ext uri="{BB962C8B-B14F-4D97-AF65-F5344CB8AC3E}">
        <p14:creationId xmlns:p14="http://schemas.microsoft.com/office/powerpoint/2010/main" val="2817168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nchorCtr="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B65DE18-05DF-425E-B277-03FAF3AFE92C}" type="datetimeFigureOut">
              <a:rPr lang="de-DE" smtClean="0"/>
              <a:t>25.07.2023</a:t>
            </a:fld>
            <a:endParaRPr lang="de-DE" dirty="0"/>
          </a:p>
        </p:txBody>
      </p:sp>
      <p:sp>
        <p:nvSpPr>
          <p:cNvPr id="5" name="Footer Placeholder 4"/>
          <p:cNvSpPr>
            <a:spLocks noGrp="1"/>
          </p:cNvSpPr>
          <p:nvPr>
            <p:ph type="ftr" sz="quarter" idx="11"/>
          </p:nvPr>
        </p:nvSpPr>
        <p:spPr/>
        <p:txBody>
          <a:bodyPr/>
          <a:lstStyle/>
          <a:p>
            <a:endParaRPr lang="de-DE" dirty="0"/>
          </a:p>
        </p:txBody>
      </p:sp>
      <p:sp>
        <p:nvSpPr>
          <p:cNvPr id="6" name="Slide Number Placeholder 5"/>
          <p:cNvSpPr>
            <a:spLocks noGrp="1"/>
          </p:cNvSpPr>
          <p:nvPr>
            <p:ph type="sldNum" sz="quarter" idx="12"/>
          </p:nvPr>
        </p:nvSpPr>
        <p:spPr/>
        <p:txBody>
          <a:bodyPr/>
          <a:lstStyle/>
          <a:p>
            <a:fld id="{CDD8C53B-40DD-4829-95FB-4D2303913EF1}" type="slidenum">
              <a:rPr lang="de-DE" smtClean="0"/>
              <a:t>‹Nr.›</a:t>
            </a:fld>
            <a:endParaRPr lang="de-DE" dirty="0"/>
          </a:p>
        </p:txBody>
      </p:sp>
    </p:spTree>
    <p:extLst>
      <p:ext uri="{BB962C8B-B14F-4D97-AF65-F5344CB8AC3E}">
        <p14:creationId xmlns:p14="http://schemas.microsoft.com/office/powerpoint/2010/main" val="2846180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de-DE"/>
              <a:t>Mastertitelformat bearbeiten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B65DE18-05DF-425E-B277-03FAF3AFE92C}" type="datetimeFigureOut">
              <a:rPr lang="de-DE" smtClean="0"/>
              <a:t>25.07.2023</a:t>
            </a:fld>
            <a:endParaRPr lang="de-DE" dirty="0"/>
          </a:p>
        </p:txBody>
      </p:sp>
      <p:sp>
        <p:nvSpPr>
          <p:cNvPr id="5" name="Footer Placeholder 4"/>
          <p:cNvSpPr>
            <a:spLocks noGrp="1"/>
          </p:cNvSpPr>
          <p:nvPr>
            <p:ph type="ftr" sz="quarter" idx="11"/>
          </p:nvPr>
        </p:nvSpPr>
        <p:spPr/>
        <p:txBody>
          <a:bodyPr/>
          <a:lstStyle/>
          <a:p>
            <a:endParaRPr lang="de-DE" dirty="0"/>
          </a:p>
        </p:txBody>
      </p:sp>
      <p:sp>
        <p:nvSpPr>
          <p:cNvPr id="6" name="Slide Number Placeholder 5"/>
          <p:cNvSpPr>
            <a:spLocks noGrp="1"/>
          </p:cNvSpPr>
          <p:nvPr>
            <p:ph type="sldNum" sz="quarter" idx="12"/>
          </p:nvPr>
        </p:nvSpPr>
        <p:spPr/>
        <p:txBody>
          <a:bodyPr/>
          <a:lstStyle/>
          <a:p>
            <a:fld id="{CDD8C53B-40DD-4829-95FB-4D2303913EF1}" type="slidenum">
              <a:rPr lang="de-DE" smtClean="0"/>
              <a:t>‹Nr.›</a:t>
            </a:fld>
            <a:endParaRPr lang="de-DE" dirty="0"/>
          </a:p>
        </p:txBody>
      </p:sp>
    </p:spTree>
    <p:extLst>
      <p:ext uri="{BB962C8B-B14F-4D97-AF65-F5344CB8AC3E}">
        <p14:creationId xmlns:p14="http://schemas.microsoft.com/office/powerpoint/2010/main" val="2015227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3"/>
          <p:cNvSpPr>
            <a:spLocks noGrp="1"/>
          </p:cNvSpPr>
          <p:nvPr>
            <p:ph type="dt" sz="half" idx="10"/>
          </p:nvPr>
        </p:nvSpPr>
        <p:spPr/>
        <p:txBody>
          <a:bodyPr/>
          <a:lstStyle/>
          <a:p>
            <a:fld id="{AB65DE18-05DF-425E-B277-03FAF3AFE92C}" type="datetimeFigureOut">
              <a:rPr lang="de-DE" smtClean="0"/>
              <a:t>25.07.2023</a:t>
            </a:fld>
            <a:endParaRPr lang="de-DE" dirty="0"/>
          </a:p>
        </p:txBody>
      </p:sp>
      <p:sp>
        <p:nvSpPr>
          <p:cNvPr id="5" name="Footer Placeholder 4"/>
          <p:cNvSpPr>
            <a:spLocks noGrp="1"/>
          </p:cNvSpPr>
          <p:nvPr>
            <p:ph type="ftr" sz="quarter" idx="11"/>
          </p:nvPr>
        </p:nvSpPr>
        <p:spPr/>
        <p:txBody>
          <a:bodyPr/>
          <a:lstStyle/>
          <a:p>
            <a:endParaRPr lang="de-DE" dirty="0"/>
          </a:p>
        </p:txBody>
      </p:sp>
      <p:sp>
        <p:nvSpPr>
          <p:cNvPr id="6" name="Slide Number Placeholder 5"/>
          <p:cNvSpPr>
            <a:spLocks noGrp="1"/>
          </p:cNvSpPr>
          <p:nvPr>
            <p:ph type="sldNum" sz="quarter" idx="12"/>
          </p:nvPr>
        </p:nvSpPr>
        <p:spPr/>
        <p:txBody>
          <a:bodyPr/>
          <a:lstStyle/>
          <a:p>
            <a:fld id="{CDD8C53B-40DD-4829-95FB-4D2303913EF1}" type="slidenum">
              <a:rPr lang="de-DE" smtClean="0"/>
              <a:t>‹Nr.›</a:t>
            </a:fld>
            <a:endParaRPr lang="de-DE" dirty="0"/>
          </a:p>
        </p:txBody>
      </p:sp>
    </p:spTree>
    <p:extLst>
      <p:ext uri="{BB962C8B-B14F-4D97-AF65-F5344CB8AC3E}">
        <p14:creationId xmlns:p14="http://schemas.microsoft.com/office/powerpoint/2010/main" val="2121373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AB65DE18-05DF-425E-B277-03FAF3AFE92C}" type="datetimeFigureOut">
              <a:rPr lang="de-DE" smtClean="0"/>
              <a:t>25.07.2023</a:t>
            </a:fld>
            <a:endParaRPr lang="de-DE" dirty="0"/>
          </a:p>
        </p:txBody>
      </p:sp>
      <p:sp>
        <p:nvSpPr>
          <p:cNvPr id="5" name="Footer Placeholder 4"/>
          <p:cNvSpPr>
            <a:spLocks noGrp="1"/>
          </p:cNvSpPr>
          <p:nvPr>
            <p:ph type="ftr" sz="quarter" idx="11"/>
          </p:nvPr>
        </p:nvSpPr>
        <p:spPr/>
        <p:txBody>
          <a:bodyPr/>
          <a:lstStyle/>
          <a:p>
            <a:endParaRPr lang="de-DE" dirty="0"/>
          </a:p>
        </p:txBody>
      </p:sp>
      <p:sp>
        <p:nvSpPr>
          <p:cNvPr id="6" name="Slide Number Placeholder 5"/>
          <p:cNvSpPr>
            <a:spLocks noGrp="1"/>
          </p:cNvSpPr>
          <p:nvPr>
            <p:ph type="sldNum" sz="quarter" idx="12"/>
          </p:nvPr>
        </p:nvSpPr>
        <p:spPr/>
        <p:txBody>
          <a:bodyPr/>
          <a:lstStyle/>
          <a:p>
            <a:fld id="{CDD8C53B-40DD-4829-95FB-4D2303913EF1}" type="slidenum">
              <a:rPr lang="de-DE" smtClean="0"/>
              <a:t>‹Nr.›</a:t>
            </a:fld>
            <a:endParaRPr lang="de-DE" dirty="0"/>
          </a:p>
        </p:txBody>
      </p:sp>
    </p:spTree>
    <p:extLst>
      <p:ext uri="{BB962C8B-B14F-4D97-AF65-F5344CB8AC3E}">
        <p14:creationId xmlns:p14="http://schemas.microsoft.com/office/powerpoint/2010/main" val="2231274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AB65DE18-05DF-425E-B277-03FAF3AFE92C}" type="datetimeFigureOut">
              <a:rPr lang="de-DE" smtClean="0"/>
              <a:t>25.07.2023</a:t>
            </a:fld>
            <a:endParaRPr lang="de-DE" dirty="0"/>
          </a:p>
        </p:txBody>
      </p:sp>
      <p:sp>
        <p:nvSpPr>
          <p:cNvPr id="6" name="Footer Placeholder 5"/>
          <p:cNvSpPr>
            <a:spLocks noGrp="1"/>
          </p:cNvSpPr>
          <p:nvPr>
            <p:ph type="ftr" sz="quarter" idx="11"/>
          </p:nvPr>
        </p:nvSpPr>
        <p:spPr/>
        <p:txBody>
          <a:bodyPr/>
          <a:lstStyle/>
          <a:p>
            <a:endParaRPr lang="de-DE" dirty="0"/>
          </a:p>
        </p:txBody>
      </p:sp>
      <p:sp>
        <p:nvSpPr>
          <p:cNvPr id="7" name="Slide Number Placeholder 6"/>
          <p:cNvSpPr>
            <a:spLocks noGrp="1"/>
          </p:cNvSpPr>
          <p:nvPr>
            <p:ph type="sldNum" sz="quarter" idx="12"/>
          </p:nvPr>
        </p:nvSpPr>
        <p:spPr/>
        <p:txBody>
          <a:bodyPr/>
          <a:lstStyle/>
          <a:p>
            <a:fld id="{CDD8C53B-40DD-4829-95FB-4D2303913EF1}" type="slidenum">
              <a:rPr lang="de-DE" smtClean="0"/>
              <a:t>‹Nr.›</a:t>
            </a:fld>
            <a:endParaRPr lang="de-DE" dirty="0"/>
          </a:p>
        </p:txBody>
      </p:sp>
    </p:spTree>
    <p:extLst>
      <p:ext uri="{BB962C8B-B14F-4D97-AF65-F5344CB8AC3E}">
        <p14:creationId xmlns:p14="http://schemas.microsoft.com/office/powerpoint/2010/main" val="378825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AB65DE18-05DF-425E-B277-03FAF3AFE92C}" type="datetimeFigureOut">
              <a:rPr lang="de-DE" smtClean="0"/>
              <a:t>25.07.2023</a:t>
            </a:fld>
            <a:endParaRPr lang="de-DE" dirty="0"/>
          </a:p>
        </p:txBody>
      </p:sp>
      <p:sp>
        <p:nvSpPr>
          <p:cNvPr id="8" name="Footer Placeholder 7"/>
          <p:cNvSpPr>
            <a:spLocks noGrp="1"/>
          </p:cNvSpPr>
          <p:nvPr>
            <p:ph type="ftr" sz="quarter" idx="11"/>
          </p:nvPr>
        </p:nvSpPr>
        <p:spPr/>
        <p:txBody>
          <a:bodyPr/>
          <a:lstStyle/>
          <a:p>
            <a:endParaRPr lang="de-DE" dirty="0"/>
          </a:p>
        </p:txBody>
      </p:sp>
      <p:sp>
        <p:nvSpPr>
          <p:cNvPr id="9" name="Slide Number Placeholder 8"/>
          <p:cNvSpPr>
            <a:spLocks noGrp="1"/>
          </p:cNvSpPr>
          <p:nvPr>
            <p:ph type="sldNum" sz="quarter" idx="12"/>
          </p:nvPr>
        </p:nvSpPr>
        <p:spPr/>
        <p:txBody>
          <a:bodyPr/>
          <a:lstStyle/>
          <a:p>
            <a:fld id="{CDD8C53B-40DD-4829-95FB-4D2303913EF1}" type="slidenum">
              <a:rPr lang="de-DE" smtClean="0"/>
              <a:t>‹Nr.›</a:t>
            </a:fld>
            <a:endParaRPr lang="de-DE" dirty="0"/>
          </a:p>
        </p:txBody>
      </p:sp>
    </p:spTree>
    <p:extLst>
      <p:ext uri="{BB962C8B-B14F-4D97-AF65-F5344CB8AC3E}">
        <p14:creationId xmlns:p14="http://schemas.microsoft.com/office/powerpoint/2010/main" val="2094149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7" name="Date Placeholder 2"/>
          <p:cNvSpPr>
            <a:spLocks noGrp="1"/>
          </p:cNvSpPr>
          <p:nvPr>
            <p:ph type="dt" sz="half" idx="10"/>
          </p:nvPr>
        </p:nvSpPr>
        <p:spPr/>
        <p:txBody>
          <a:bodyPr/>
          <a:lstStyle/>
          <a:p>
            <a:fld id="{AB65DE18-05DF-425E-B277-03FAF3AFE92C}" type="datetimeFigureOut">
              <a:rPr lang="de-DE" smtClean="0"/>
              <a:t>25.07.2023</a:t>
            </a:fld>
            <a:endParaRPr lang="de-DE" dirty="0"/>
          </a:p>
        </p:txBody>
      </p:sp>
      <p:sp>
        <p:nvSpPr>
          <p:cNvPr id="5" name="Footer Placeholder 3"/>
          <p:cNvSpPr>
            <a:spLocks noGrp="1"/>
          </p:cNvSpPr>
          <p:nvPr>
            <p:ph type="ftr" sz="quarter" idx="11"/>
          </p:nvPr>
        </p:nvSpPr>
        <p:spPr/>
        <p:txBody>
          <a:bodyPr/>
          <a:lstStyle/>
          <a:p>
            <a:endParaRPr lang="de-DE" dirty="0"/>
          </a:p>
        </p:txBody>
      </p:sp>
      <p:sp>
        <p:nvSpPr>
          <p:cNvPr id="6" name="Slide Number Placeholder 4"/>
          <p:cNvSpPr>
            <a:spLocks noGrp="1"/>
          </p:cNvSpPr>
          <p:nvPr>
            <p:ph type="sldNum" sz="quarter" idx="12"/>
          </p:nvPr>
        </p:nvSpPr>
        <p:spPr/>
        <p:txBody>
          <a:bodyPr/>
          <a:lstStyle/>
          <a:p>
            <a:fld id="{CDD8C53B-40DD-4829-95FB-4D2303913EF1}" type="slidenum">
              <a:rPr lang="de-DE" smtClean="0"/>
              <a:t>‹Nr.›</a:t>
            </a:fld>
            <a:endParaRPr lang="de-DE" dirty="0"/>
          </a:p>
        </p:txBody>
      </p:sp>
    </p:spTree>
    <p:extLst>
      <p:ext uri="{BB962C8B-B14F-4D97-AF65-F5344CB8AC3E}">
        <p14:creationId xmlns:p14="http://schemas.microsoft.com/office/powerpoint/2010/main" val="3342845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B65DE18-05DF-425E-B277-03FAF3AFE92C}" type="datetimeFigureOut">
              <a:rPr lang="de-DE" smtClean="0"/>
              <a:t>25.07.2023</a:t>
            </a:fld>
            <a:endParaRPr lang="de-DE" dirty="0"/>
          </a:p>
        </p:txBody>
      </p:sp>
      <p:sp>
        <p:nvSpPr>
          <p:cNvPr id="5" name="Footer Placeholder 2"/>
          <p:cNvSpPr>
            <a:spLocks noGrp="1"/>
          </p:cNvSpPr>
          <p:nvPr>
            <p:ph type="ftr" sz="quarter" idx="11"/>
          </p:nvPr>
        </p:nvSpPr>
        <p:spPr/>
        <p:txBody>
          <a:bodyPr/>
          <a:lstStyle/>
          <a:p>
            <a:endParaRPr lang="de-DE" dirty="0"/>
          </a:p>
        </p:txBody>
      </p:sp>
      <p:sp>
        <p:nvSpPr>
          <p:cNvPr id="6" name="Slide Number Placeholder 3"/>
          <p:cNvSpPr>
            <a:spLocks noGrp="1"/>
          </p:cNvSpPr>
          <p:nvPr>
            <p:ph type="sldNum" sz="quarter" idx="12"/>
          </p:nvPr>
        </p:nvSpPr>
        <p:spPr/>
        <p:txBody>
          <a:bodyPr/>
          <a:lstStyle/>
          <a:p>
            <a:fld id="{CDD8C53B-40DD-4829-95FB-4D2303913EF1}" type="slidenum">
              <a:rPr lang="de-DE" smtClean="0"/>
              <a:t>‹Nr.›</a:t>
            </a:fld>
            <a:endParaRPr lang="de-DE" dirty="0"/>
          </a:p>
        </p:txBody>
      </p:sp>
    </p:spTree>
    <p:extLst>
      <p:ext uri="{BB962C8B-B14F-4D97-AF65-F5344CB8AC3E}">
        <p14:creationId xmlns:p14="http://schemas.microsoft.com/office/powerpoint/2010/main" val="2226020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Date Placeholder 4"/>
          <p:cNvSpPr>
            <a:spLocks noGrp="1"/>
          </p:cNvSpPr>
          <p:nvPr>
            <p:ph type="dt" sz="half" idx="10"/>
          </p:nvPr>
        </p:nvSpPr>
        <p:spPr/>
        <p:txBody>
          <a:bodyPr/>
          <a:lstStyle/>
          <a:p>
            <a:fld id="{AB65DE18-05DF-425E-B277-03FAF3AFE92C}" type="datetimeFigureOut">
              <a:rPr lang="de-DE" smtClean="0"/>
              <a:t>25.07.2023</a:t>
            </a:fld>
            <a:endParaRPr lang="de-DE" dirty="0"/>
          </a:p>
        </p:txBody>
      </p:sp>
      <p:sp>
        <p:nvSpPr>
          <p:cNvPr id="5" name="Footer Placeholder 5"/>
          <p:cNvSpPr>
            <a:spLocks noGrp="1"/>
          </p:cNvSpPr>
          <p:nvPr>
            <p:ph type="ftr" sz="quarter" idx="11"/>
          </p:nvPr>
        </p:nvSpPr>
        <p:spPr/>
        <p:txBody>
          <a:bodyPr/>
          <a:lstStyle/>
          <a:p>
            <a:endParaRPr lang="de-DE" dirty="0"/>
          </a:p>
        </p:txBody>
      </p:sp>
      <p:sp>
        <p:nvSpPr>
          <p:cNvPr id="6" name="Slide Number Placeholder 6"/>
          <p:cNvSpPr>
            <a:spLocks noGrp="1"/>
          </p:cNvSpPr>
          <p:nvPr>
            <p:ph type="sldNum" sz="quarter" idx="12"/>
          </p:nvPr>
        </p:nvSpPr>
        <p:spPr/>
        <p:txBody>
          <a:bodyPr/>
          <a:lstStyle/>
          <a:p>
            <a:fld id="{CDD8C53B-40DD-4829-95FB-4D2303913EF1}" type="slidenum">
              <a:rPr lang="de-DE" smtClean="0"/>
              <a:t>‹Nr.›</a:t>
            </a:fld>
            <a:endParaRPr lang="de-DE" dirty="0"/>
          </a:p>
        </p:txBody>
      </p:sp>
    </p:spTree>
    <p:extLst>
      <p:ext uri="{BB962C8B-B14F-4D97-AF65-F5344CB8AC3E}">
        <p14:creationId xmlns:p14="http://schemas.microsoft.com/office/powerpoint/2010/main" val="3684675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de-DE"/>
              <a:t>Mastertitelformat bearbeiten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AB65DE18-05DF-425E-B277-03FAF3AFE92C}" type="datetimeFigureOut">
              <a:rPr lang="de-DE" smtClean="0"/>
              <a:t>25.07.2023</a:t>
            </a:fld>
            <a:endParaRPr lang="de-DE" dirty="0"/>
          </a:p>
        </p:txBody>
      </p:sp>
      <p:sp>
        <p:nvSpPr>
          <p:cNvPr id="6" name="Footer Placeholder 5"/>
          <p:cNvSpPr>
            <a:spLocks noGrp="1"/>
          </p:cNvSpPr>
          <p:nvPr>
            <p:ph type="ftr" sz="quarter" idx="11"/>
          </p:nvPr>
        </p:nvSpPr>
        <p:spPr/>
        <p:txBody>
          <a:bodyPr/>
          <a:lstStyle/>
          <a:p>
            <a:endParaRPr lang="de-DE" dirty="0"/>
          </a:p>
        </p:txBody>
      </p:sp>
      <p:sp>
        <p:nvSpPr>
          <p:cNvPr id="7" name="Slide Number Placeholder 6"/>
          <p:cNvSpPr>
            <a:spLocks noGrp="1"/>
          </p:cNvSpPr>
          <p:nvPr>
            <p:ph type="sldNum" sz="quarter" idx="12"/>
          </p:nvPr>
        </p:nvSpPr>
        <p:spPr/>
        <p:txBody>
          <a:bodyPr/>
          <a:lstStyle/>
          <a:p>
            <a:fld id="{CDD8C53B-40DD-4829-95FB-4D2303913EF1}" type="slidenum">
              <a:rPr lang="de-DE" smtClean="0"/>
              <a:t>‹Nr.›</a:t>
            </a:fld>
            <a:endParaRPr lang="de-DE" dirty="0"/>
          </a:p>
        </p:txBody>
      </p:sp>
    </p:spTree>
    <p:extLst>
      <p:ext uri="{BB962C8B-B14F-4D97-AF65-F5344CB8AC3E}">
        <p14:creationId xmlns:p14="http://schemas.microsoft.com/office/powerpoint/2010/main" val="1860088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cstate="screen">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cstate="screen">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cstate="screen">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cstate="screen">
            <a:extLst>
              <a:ext uri="{28A0092B-C50C-407E-A947-70E740481C1C}">
                <a14:useLocalDpi xmlns:a14="http://schemas.microsoft.com/office/drawing/2010/main"/>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de-DE"/>
              <a:t>Mastertitelformat bearbeiten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B65DE18-05DF-425E-B277-03FAF3AFE92C}" type="datetimeFigureOut">
              <a:rPr lang="de-DE" smtClean="0"/>
              <a:t>25.07.2023</a:t>
            </a:fld>
            <a:endParaRPr lang="de-DE"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de-DE"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DD8C53B-40DD-4829-95FB-4D2303913EF1}" type="slidenum">
              <a:rPr lang="de-DE" smtClean="0"/>
              <a:t>‹Nr.›</a:t>
            </a:fld>
            <a:endParaRPr lang="de-DE" dirty="0"/>
          </a:p>
        </p:txBody>
      </p:sp>
    </p:spTree>
    <p:extLst>
      <p:ext uri="{BB962C8B-B14F-4D97-AF65-F5344CB8AC3E}">
        <p14:creationId xmlns:p14="http://schemas.microsoft.com/office/powerpoint/2010/main" val="281611873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32A657-81C1-4935-A817-7E2D62D7FCD4}"/>
              </a:ext>
            </a:extLst>
          </p:cNvPr>
          <p:cNvSpPr>
            <a:spLocks noGrp="1"/>
          </p:cNvSpPr>
          <p:nvPr>
            <p:ph type="ctrTitle"/>
          </p:nvPr>
        </p:nvSpPr>
        <p:spPr>
          <a:xfrm>
            <a:off x="107576" y="1425203"/>
            <a:ext cx="9233648" cy="2115266"/>
          </a:xfrm>
        </p:spPr>
        <p:txBody>
          <a:bodyPr/>
          <a:lstStyle/>
          <a:p>
            <a:r>
              <a:rPr lang="de-DE" dirty="0"/>
              <a:t>Rundreise </a:t>
            </a:r>
            <a:br>
              <a:rPr lang="de-DE" sz="6600" dirty="0"/>
            </a:br>
            <a:r>
              <a:rPr lang="de-DE" dirty="0"/>
              <a:t>Ostfrankreich</a:t>
            </a:r>
          </a:p>
        </p:txBody>
      </p:sp>
      <p:sp>
        <p:nvSpPr>
          <p:cNvPr id="3" name="Untertitel 2">
            <a:extLst>
              <a:ext uri="{FF2B5EF4-FFF2-40B4-BE49-F238E27FC236}">
                <a16:creationId xmlns:a16="http://schemas.microsoft.com/office/drawing/2014/main" id="{DE8B49EF-7BF9-4838-A0DA-5818437A3DD2}"/>
              </a:ext>
            </a:extLst>
          </p:cNvPr>
          <p:cNvSpPr>
            <a:spLocks noGrp="1"/>
          </p:cNvSpPr>
          <p:nvPr>
            <p:ph type="subTitle" idx="1"/>
          </p:nvPr>
        </p:nvSpPr>
        <p:spPr>
          <a:xfrm>
            <a:off x="107575" y="3540469"/>
            <a:ext cx="9233647" cy="319988"/>
          </a:xfrm>
        </p:spPr>
        <p:txBody>
          <a:bodyPr>
            <a:normAutofit fontScale="85000" lnSpcReduction="20000"/>
          </a:bodyPr>
          <a:lstStyle/>
          <a:p>
            <a:r>
              <a:rPr lang="de-DE" dirty="0"/>
              <a:t>Im Westen Europas: Eifel, Vogesen und die Oberrheinische Tiefebene </a:t>
            </a:r>
          </a:p>
        </p:txBody>
      </p:sp>
      <p:pic>
        <p:nvPicPr>
          <p:cNvPr id="5" name="Grafik 4">
            <a:extLst>
              <a:ext uri="{FF2B5EF4-FFF2-40B4-BE49-F238E27FC236}">
                <a16:creationId xmlns:a16="http://schemas.microsoft.com/office/drawing/2014/main" id="{4FC3E72B-D107-EA26-2AE4-88FB2C71AC3E}"/>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9341224" y="1425203"/>
            <a:ext cx="2483223" cy="4048076"/>
          </a:xfrm>
          <a:prstGeom prst="rect">
            <a:avLst/>
          </a:prstGeom>
        </p:spPr>
      </p:pic>
    </p:spTree>
    <p:extLst>
      <p:ext uri="{BB962C8B-B14F-4D97-AF65-F5344CB8AC3E}">
        <p14:creationId xmlns:p14="http://schemas.microsoft.com/office/powerpoint/2010/main" val="1400426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156408E-1F4A-4F1F-876F-0E8D220BA65F}"/>
              </a:ext>
            </a:extLst>
          </p:cNvPr>
          <p:cNvSpPr>
            <a:spLocks noGrp="1"/>
          </p:cNvSpPr>
          <p:nvPr>
            <p:ph idx="1"/>
          </p:nvPr>
        </p:nvSpPr>
        <p:spPr>
          <a:xfrm>
            <a:off x="528918" y="827091"/>
            <a:ext cx="7600985" cy="5421309"/>
          </a:xfrm>
        </p:spPr>
        <p:txBody>
          <a:bodyPr>
            <a:normAutofit/>
          </a:bodyPr>
          <a:lstStyle/>
          <a:p>
            <a:pPr marL="0" indent="0">
              <a:buNone/>
            </a:pPr>
            <a:r>
              <a:rPr lang="de-DE" sz="1600" b="1" dirty="0"/>
              <a:t>Abgeschlossen wird die Rundreise am Startpunkt im Rheinland das auch mit Hinterlassenschaften der gallorömischen Geschichte geprägt ist.</a:t>
            </a:r>
          </a:p>
          <a:p>
            <a:pPr marL="0" indent="0">
              <a:buNone/>
            </a:pPr>
            <a:r>
              <a:rPr lang="de-DE" sz="1600" b="1" dirty="0"/>
              <a:t>Tagesziele: </a:t>
            </a:r>
            <a:endParaRPr lang="de-DE" sz="1600" dirty="0"/>
          </a:p>
          <a:p>
            <a:pPr>
              <a:buFont typeface="Symbol" panose="05050102010706020507" pitchFamily="18" charset="2"/>
              <a:buChar char="-"/>
            </a:pPr>
            <a:r>
              <a:rPr lang="de-DE" sz="1400" dirty="0">
                <a:latin typeface="+mn-lt"/>
              </a:rPr>
              <a:t>Bernkastel-Kues</a:t>
            </a:r>
            <a:r>
              <a:rPr lang="de-DE" sz="1400" dirty="0"/>
              <a:t> (Sehenswert ist in Bernkastel der mittelalterliche Marktplatz mit seinen Giebelfachwerkhäusern aus dem 17. Jahrhundert, unter denen das aus dem Jahre 1416 stammende schmale Spitzhäuschen besonders hervorsticht. Um den St. Michaelsbrunnen von 1606 gruppieren sich eine Reihe gut erhaltener Bauten und auch das Renaissance-Rathaus von 1608. An der Mosel liegt die katholische Pfarrkirche St. Michael und St. Sebastian, deren imposanter Glockenturm ursprünglich als Wehrturm diente. Über dem Stadtteil Bernkastel liegt die Burgruine Landshut, eine ehemalige Sommerresidenz der Trierer Erzbischöfe, die 1692 durch ein Feuer zerstört wurde. Heute dient sie als beliebter Aussichtspunkt über das Moseltal. Sehenswert ist außerdem das einzige noch verbliebene Stadttor Graacher Tor.)</a:t>
            </a:r>
          </a:p>
          <a:p>
            <a:pPr>
              <a:buFont typeface="Symbol" panose="05050102010706020507" pitchFamily="18" charset="2"/>
              <a:buChar char="-"/>
            </a:pPr>
            <a:r>
              <a:rPr lang="de-DE" sz="1400" dirty="0"/>
              <a:t>Köln</a:t>
            </a:r>
          </a:p>
          <a:p>
            <a:pPr>
              <a:buFont typeface="Symbol" panose="05050102010706020507" pitchFamily="18" charset="2"/>
              <a:buChar char="-"/>
            </a:pPr>
            <a:endParaRPr lang="de-DE" sz="1400" dirty="0"/>
          </a:p>
          <a:p>
            <a:pPr>
              <a:buFont typeface="Wingdings" panose="05000000000000000000" pitchFamily="2" charset="2"/>
              <a:buChar char="Ø"/>
            </a:pPr>
            <a:r>
              <a:rPr lang="de-DE" sz="1400" dirty="0"/>
              <a:t>175 km</a:t>
            </a:r>
          </a:p>
        </p:txBody>
      </p:sp>
      <p:pic>
        <p:nvPicPr>
          <p:cNvPr id="5" name="Grafik 4">
            <a:extLst>
              <a:ext uri="{FF2B5EF4-FFF2-40B4-BE49-F238E27FC236}">
                <a16:creationId xmlns:a16="http://schemas.microsoft.com/office/drawing/2014/main" id="{97DA8B5F-AEAA-4F44-B6F3-698F61F9440C}"/>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9017177" y="1731547"/>
            <a:ext cx="1830348" cy="3865736"/>
          </a:xfrm>
          <a:prstGeom prst="rect">
            <a:avLst/>
          </a:prstGeom>
        </p:spPr>
      </p:pic>
      <p:pic>
        <p:nvPicPr>
          <p:cNvPr id="4" name="Grafik 3">
            <a:extLst>
              <a:ext uri="{FF2B5EF4-FFF2-40B4-BE49-F238E27FC236}">
                <a16:creationId xmlns:a16="http://schemas.microsoft.com/office/drawing/2014/main" id="{4F73F380-CCD2-CE45-AD0B-086722607C88}"/>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9254071" y="922250"/>
            <a:ext cx="1356560" cy="6782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379705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156408E-1F4A-4F1F-876F-0E8D220BA65F}"/>
              </a:ext>
            </a:extLst>
          </p:cNvPr>
          <p:cNvSpPr>
            <a:spLocks noGrp="1"/>
          </p:cNvSpPr>
          <p:nvPr>
            <p:ph idx="1"/>
          </p:nvPr>
        </p:nvSpPr>
        <p:spPr>
          <a:xfrm>
            <a:off x="645131" y="1105018"/>
            <a:ext cx="8176474" cy="4782436"/>
          </a:xfrm>
        </p:spPr>
        <p:txBody>
          <a:bodyPr/>
          <a:lstStyle/>
          <a:p>
            <a:pPr marL="0" indent="0">
              <a:buNone/>
            </a:pPr>
            <a:r>
              <a:rPr lang="de-DE" sz="1600" b="1" dirty="0"/>
              <a:t>Zur Erkundung der Region Ostfrankreich fahren wir über die Region der Eifel nach Luxemburg, einem Nachbarstaat Frankreichs.</a:t>
            </a:r>
          </a:p>
          <a:p>
            <a:pPr marL="0" indent="0">
              <a:buNone/>
            </a:pPr>
            <a:r>
              <a:rPr lang="de-DE" sz="1600" b="1" dirty="0"/>
              <a:t>Tagesziele: </a:t>
            </a:r>
          </a:p>
          <a:p>
            <a:pPr>
              <a:buFont typeface="Symbol" panose="05050102010706020507" pitchFamily="18" charset="2"/>
              <a:buChar char="-"/>
            </a:pPr>
            <a:r>
              <a:rPr lang="de-DE" sz="1400" dirty="0"/>
              <a:t>Senfmühle Monschau &gt; Laufenstraße 118, 52156 Monschau</a:t>
            </a:r>
          </a:p>
          <a:p>
            <a:pPr>
              <a:buFont typeface="Symbol" panose="05050102010706020507" pitchFamily="18" charset="2"/>
              <a:buChar char="-"/>
            </a:pPr>
            <a:r>
              <a:rPr lang="de-DE" sz="1400" dirty="0"/>
              <a:t>Naturparkzentrum Teufelsschlucht &gt; Ferschweilerstraße 50, 54668 Ernzen</a:t>
            </a:r>
          </a:p>
          <a:p>
            <a:pPr>
              <a:buFont typeface="Symbol" panose="05050102010706020507" pitchFamily="18" charset="2"/>
              <a:buChar char="-"/>
            </a:pPr>
            <a:r>
              <a:rPr lang="de-DE" sz="1400" dirty="0"/>
              <a:t>Schmetterlingsgarten Grevenmacher &gt; 56 Rte de Trèves, 6793 Grevenmacher, Luxemburg</a:t>
            </a:r>
          </a:p>
          <a:p>
            <a:pPr>
              <a:buFont typeface="Symbol" panose="05050102010706020507" pitchFamily="18" charset="2"/>
              <a:buChar char="-"/>
            </a:pPr>
            <a:r>
              <a:rPr lang="de-DE" sz="1400" dirty="0"/>
              <a:t>Luxemburg (UNESCO 699: Die Stadt wurde ab dem 16. Jahrhundert zu einer der stärksten Festungen Europas ausgebaut.)</a:t>
            </a:r>
          </a:p>
          <a:p>
            <a:pPr>
              <a:buFont typeface="Symbol" panose="05050102010706020507" pitchFamily="18" charset="2"/>
              <a:buChar char="-"/>
            </a:pPr>
            <a:endParaRPr lang="de-DE" sz="1400" dirty="0"/>
          </a:p>
          <a:p>
            <a:pPr>
              <a:buFont typeface="Wingdings" panose="05000000000000000000" pitchFamily="2" charset="2"/>
              <a:buChar char="Ø"/>
            </a:pPr>
            <a:r>
              <a:rPr lang="de-DE" sz="1400" dirty="0"/>
              <a:t>294 km</a:t>
            </a:r>
          </a:p>
        </p:txBody>
      </p:sp>
      <p:pic>
        <p:nvPicPr>
          <p:cNvPr id="5" name="Grafik 4">
            <a:extLst>
              <a:ext uri="{FF2B5EF4-FFF2-40B4-BE49-F238E27FC236}">
                <a16:creationId xmlns:a16="http://schemas.microsoft.com/office/drawing/2014/main" id="{97DA8B5F-AEAA-4F44-B6F3-698F61F9440C}"/>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853583" y="1839177"/>
            <a:ext cx="2563882" cy="3913806"/>
          </a:xfrm>
          <a:prstGeom prst="rect">
            <a:avLst/>
          </a:prstGeom>
        </p:spPr>
      </p:pic>
      <p:pic>
        <p:nvPicPr>
          <p:cNvPr id="4" name="Grafik 3">
            <a:extLst>
              <a:ext uri="{FF2B5EF4-FFF2-40B4-BE49-F238E27FC236}">
                <a16:creationId xmlns:a16="http://schemas.microsoft.com/office/drawing/2014/main" id="{A70080D9-EB63-35B3-256C-BEFAF5A8AE4F}"/>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9542101" y="822906"/>
            <a:ext cx="1186847" cy="78979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575564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2">
            <a:extLst>
              <a:ext uri="{FF2B5EF4-FFF2-40B4-BE49-F238E27FC236}">
                <a16:creationId xmlns:a16="http://schemas.microsoft.com/office/drawing/2014/main" id="{465A3745-D500-F5D5-9B9B-9A3A5C4C6B75}"/>
              </a:ext>
            </a:extLst>
          </p:cNvPr>
          <p:cNvSpPr>
            <a:spLocks noGrp="1"/>
          </p:cNvSpPr>
          <p:nvPr>
            <p:ph idx="1"/>
          </p:nvPr>
        </p:nvSpPr>
        <p:spPr>
          <a:xfrm>
            <a:off x="645129" y="834190"/>
            <a:ext cx="8697497" cy="5013158"/>
          </a:xfrm>
        </p:spPr>
        <p:txBody>
          <a:bodyPr>
            <a:normAutofit/>
          </a:bodyPr>
          <a:lstStyle/>
          <a:p>
            <a:pPr marL="0" indent="0">
              <a:buNone/>
            </a:pPr>
            <a:r>
              <a:rPr lang="de-DE" sz="1600" b="1" dirty="0"/>
              <a:t>Von Luxemburg aus folgen Sie an diesem Tag der Mosel über die historische Stadt Metz, nach Nancy, der ehemaligen Hauptstadt Lothringens die durch seine sehenswerten Plätze besticht.</a:t>
            </a:r>
          </a:p>
          <a:p>
            <a:pPr marL="0" indent="0">
              <a:buNone/>
            </a:pPr>
            <a:r>
              <a:rPr lang="de-DE" sz="1600" b="1" dirty="0"/>
              <a:t>Tagesziele: </a:t>
            </a:r>
            <a:endParaRPr lang="de-DE" sz="1600" dirty="0"/>
          </a:p>
          <a:p>
            <a:pPr>
              <a:buFont typeface="Symbol" panose="05050102010706020507" pitchFamily="18" charset="2"/>
              <a:buChar char="-"/>
            </a:pPr>
            <a:r>
              <a:rPr lang="de-DE" sz="1400" dirty="0"/>
              <a:t>Luxemburg</a:t>
            </a:r>
          </a:p>
          <a:p>
            <a:pPr>
              <a:buFont typeface="Symbol" panose="05050102010706020507" pitchFamily="18" charset="2"/>
              <a:buChar char="-"/>
            </a:pPr>
            <a:r>
              <a:rPr lang="de-DE" sz="1400" dirty="0"/>
              <a:t>Metz (In der Altstadt steht die gotische Kathedrale von Metz, die für ihre vielen, großteils von angesehenen Künstlern geschaffenen, Buntglasfenster bekannt ist. In der Nähe befindet sich das Städtische Museum Cour d'Or mit Ausstellungsstücken von der Römerzeit bis zur Renaissance. Im Centre Pompidou-Metz mit seiner geschwungenen Dachkonstruktion wird zeitgenössische Kunst ausgestellt.)</a:t>
            </a:r>
          </a:p>
          <a:p>
            <a:pPr>
              <a:buFont typeface="Symbol" panose="05050102010706020507" pitchFamily="18" charset="2"/>
              <a:buChar char="-"/>
            </a:pPr>
            <a:r>
              <a:rPr lang="de-DE" sz="1400" dirty="0"/>
              <a:t>Nancy (UNESCO 229: </a:t>
            </a:r>
            <a:r>
              <a:rPr lang="fr-FR" sz="1400" dirty="0"/>
              <a:t>Plätze Stanislas, de la Carrière und d’Alliance)</a:t>
            </a:r>
          </a:p>
          <a:p>
            <a:pPr lvl="1">
              <a:buFont typeface="Wingdings" panose="05000000000000000000" pitchFamily="2" charset="2"/>
              <a:buChar char="v"/>
            </a:pPr>
            <a:r>
              <a:rPr lang="de-DE" sz="1400" dirty="0"/>
              <a:t>Die Plätze Stanislas, de la Carrière, d’Alliance in Nancy stellen in ihrer Gestaltung eine einzigartige künstlerische Leistung dar. Sie sind ein typisches Beispiel für eine moderne Hauptstadt und veranschaulichen eine wichtige Etappe in der Geschichte.</a:t>
            </a:r>
          </a:p>
          <a:p>
            <a:pPr marL="457200" lvl="1" indent="0">
              <a:buNone/>
            </a:pPr>
            <a:endParaRPr lang="de-DE" sz="1400" dirty="0"/>
          </a:p>
          <a:p>
            <a:pPr>
              <a:buFont typeface="Wingdings" panose="05000000000000000000" pitchFamily="2" charset="2"/>
              <a:buChar char="Ø"/>
            </a:pPr>
            <a:r>
              <a:rPr lang="de-DE" sz="1400" dirty="0"/>
              <a:t>123 km</a:t>
            </a:r>
          </a:p>
          <a:p>
            <a:pPr lvl="1">
              <a:buFont typeface="Wingdings" panose="05000000000000000000" pitchFamily="2" charset="2"/>
              <a:buChar char="v"/>
            </a:pPr>
            <a:endParaRPr lang="de-DE" sz="1400" dirty="0"/>
          </a:p>
          <a:p>
            <a:pPr lvl="1">
              <a:buFont typeface="Symbol" panose="05050102010706020507" pitchFamily="18" charset="2"/>
              <a:buChar char="-"/>
            </a:pPr>
            <a:endParaRPr lang="de-DE" sz="1400" dirty="0"/>
          </a:p>
        </p:txBody>
      </p:sp>
      <p:pic>
        <p:nvPicPr>
          <p:cNvPr id="5" name="Grafik 4">
            <a:extLst>
              <a:ext uri="{FF2B5EF4-FFF2-40B4-BE49-F238E27FC236}">
                <a16:creationId xmlns:a16="http://schemas.microsoft.com/office/drawing/2014/main" id="{97DA8B5F-AEAA-4F44-B6F3-698F61F9440C}"/>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9342627" y="1764632"/>
            <a:ext cx="1699094" cy="4082716"/>
          </a:xfrm>
          <a:prstGeom prst="rect">
            <a:avLst/>
          </a:prstGeom>
        </p:spPr>
      </p:pic>
      <p:pic>
        <p:nvPicPr>
          <p:cNvPr id="3" name="Grafik 2">
            <a:extLst>
              <a:ext uri="{FF2B5EF4-FFF2-40B4-BE49-F238E27FC236}">
                <a16:creationId xmlns:a16="http://schemas.microsoft.com/office/drawing/2014/main" id="{55448680-964D-169E-251B-64E61255FA4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662786" y="834190"/>
            <a:ext cx="1058778" cy="70585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189660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156408E-1F4A-4F1F-876F-0E8D220BA65F}"/>
              </a:ext>
            </a:extLst>
          </p:cNvPr>
          <p:cNvSpPr>
            <a:spLocks noGrp="1"/>
          </p:cNvSpPr>
          <p:nvPr>
            <p:ph idx="1"/>
          </p:nvPr>
        </p:nvSpPr>
        <p:spPr>
          <a:xfrm>
            <a:off x="645130" y="887506"/>
            <a:ext cx="8562873" cy="4772383"/>
          </a:xfrm>
        </p:spPr>
        <p:txBody>
          <a:bodyPr>
            <a:normAutofit/>
          </a:bodyPr>
          <a:lstStyle/>
          <a:p>
            <a:pPr marL="0" indent="0">
              <a:buNone/>
            </a:pPr>
            <a:r>
              <a:rPr lang="de-DE" sz="1600" b="1" dirty="0"/>
              <a:t>Vom Herzen Lothringens aus geht es weiter Richtung Süden nach Besançon der grünsten Stadt Frankreichs. </a:t>
            </a:r>
          </a:p>
          <a:p>
            <a:pPr marL="0" indent="0">
              <a:buNone/>
            </a:pPr>
            <a:r>
              <a:rPr lang="de-DE" sz="1600" b="1" dirty="0"/>
              <a:t>Tagesziele: </a:t>
            </a:r>
            <a:endParaRPr lang="de-DE" sz="1600" dirty="0"/>
          </a:p>
          <a:p>
            <a:pPr>
              <a:buFont typeface="Symbol" panose="05050102010706020507" pitchFamily="18" charset="2"/>
              <a:buChar char="-"/>
            </a:pPr>
            <a:r>
              <a:rPr lang="de-DE" sz="1400" dirty="0"/>
              <a:t>Nancy</a:t>
            </a:r>
          </a:p>
          <a:p>
            <a:pPr>
              <a:buFont typeface="Symbol" panose="05050102010706020507" pitchFamily="18" charset="2"/>
              <a:buChar char="-"/>
            </a:pPr>
            <a:r>
              <a:rPr lang="de-DE" sz="1400" dirty="0"/>
              <a:t>Besançon (UNESCO 1283: Festungsanlagen von Vauban)</a:t>
            </a:r>
          </a:p>
          <a:p>
            <a:pPr lvl="1">
              <a:buFont typeface="Wingdings" panose="05000000000000000000" pitchFamily="2" charset="2"/>
              <a:buChar char="v"/>
            </a:pPr>
            <a:r>
              <a:rPr lang="de-DE" sz="1200" dirty="0"/>
              <a:t>Die Zitadelle von Besançon wurde nach Plänen von Vauban zwischen 1678 und 1771 verwirklicht. Mit 250.000 Besuchern jährlich ist sie der meistbesuchte Ort der Franche-Comté. Sie erstreckt sich über 11 Hektar auf dem Gipfel des Mont Saint-Étienne auf einer Höhe von 330–370 m über dem Meeresspiegel und dominiert die auf 240–250 m liegende Mäanderschlaufe des Doubs. Sie beherbergt heute das Museum der Resistance und der Deportation, ein Museum über das Leben in der Franche-Comté, das regionale Archäologiebüro und einen Zoo. Sie ist das Wahrzeichen Besançons.[77] Das Fort Griffon, das den Namen seines Erbauers, des italienischen Architekten Jean Griffoni, der 1595 mit den Bauarbeiten betraut wurde, erhielt, dient als zweite Zitadelle. Sie wurde durch Vauban von Grund auf umgebaut und von der Armee 1947 verkauft. Es hat seitdem eine Schule und das IUFM beherbergt.</a:t>
            </a:r>
          </a:p>
          <a:p>
            <a:pPr marL="457200" lvl="1" indent="0">
              <a:buNone/>
            </a:pPr>
            <a:endParaRPr lang="de-DE" sz="1400" dirty="0"/>
          </a:p>
          <a:p>
            <a:pPr>
              <a:buFont typeface="Wingdings" panose="05000000000000000000" pitchFamily="2" charset="2"/>
              <a:buChar char="Ø"/>
            </a:pPr>
            <a:r>
              <a:rPr lang="de-DE" sz="1400" dirty="0"/>
              <a:t>205 km</a:t>
            </a:r>
          </a:p>
        </p:txBody>
      </p:sp>
      <p:pic>
        <p:nvPicPr>
          <p:cNvPr id="4" name="Grafik 3">
            <a:extLst>
              <a:ext uri="{FF2B5EF4-FFF2-40B4-BE49-F238E27FC236}">
                <a16:creationId xmlns:a16="http://schemas.microsoft.com/office/drawing/2014/main" id="{3A53AF00-091B-58B3-886D-14A0B6ECC17B}"/>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9208003" y="1807565"/>
            <a:ext cx="1926162" cy="3852324"/>
          </a:xfrm>
          <a:prstGeom prst="rect">
            <a:avLst/>
          </a:prstGeom>
        </p:spPr>
      </p:pic>
      <p:pic>
        <p:nvPicPr>
          <p:cNvPr id="5" name="Grafik 4">
            <a:extLst>
              <a:ext uri="{FF2B5EF4-FFF2-40B4-BE49-F238E27FC236}">
                <a16:creationId xmlns:a16="http://schemas.microsoft.com/office/drawing/2014/main" id="{9FB6C291-AC78-A976-B7C6-B9058EB912E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606659" y="970430"/>
            <a:ext cx="1124094" cy="62949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910206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156408E-1F4A-4F1F-876F-0E8D220BA65F}"/>
              </a:ext>
            </a:extLst>
          </p:cNvPr>
          <p:cNvSpPr>
            <a:spLocks noGrp="1"/>
          </p:cNvSpPr>
          <p:nvPr>
            <p:ph idx="1"/>
          </p:nvPr>
        </p:nvSpPr>
        <p:spPr>
          <a:xfrm>
            <a:off x="627529" y="645459"/>
            <a:ext cx="8169488" cy="5759823"/>
          </a:xfrm>
        </p:spPr>
        <p:txBody>
          <a:bodyPr>
            <a:normAutofit/>
          </a:bodyPr>
          <a:lstStyle/>
          <a:p>
            <a:pPr marL="0" indent="0">
              <a:buNone/>
            </a:pPr>
            <a:r>
              <a:rPr lang="de-DE" sz="1600" b="1" dirty="0"/>
              <a:t>Sie erreichen über die Region des ehemaligen Burgund den Elsass, eins der umstrittensten Weingebiete der Welt die durch eine wechselhafte Geschichte und Spuren vielerlei Kulturen sowie ihrer Gastronomie sich kennzeichnet. </a:t>
            </a:r>
          </a:p>
          <a:p>
            <a:pPr marL="0" indent="0">
              <a:buNone/>
            </a:pPr>
            <a:r>
              <a:rPr lang="de-DE" sz="1600" b="1" dirty="0"/>
              <a:t>Tagesziele: </a:t>
            </a:r>
            <a:endParaRPr lang="de-DE" b="1" dirty="0"/>
          </a:p>
          <a:p>
            <a:pPr>
              <a:buFont typeface="Symbol" panose="05050102010706020507" pitchFamily="18" charset="2"/>
              <a:buChar char="-"/>
            </a:pPr>
            <a:r>
              <a:rPr lang="de-DE" sz="1400" dirty="0"/>
              <a:t>Besançon </a:t>
            </a:r>
          </a:p>
          <a:p>
            <a:pPr>
              <a:buFont typeface="Symbol" panose="05050102010706020507" pitchFamily="18" charset="2"/>
              <a:buChar char="-"/>
            </a:pPr>
            <a:r>
              <a:rPr lang="de-DE" sz="1400" dirty="0"/>
              <a:t>Wattwiller (</a:t>
            </a:r>
            <a:r>
              <a:rPr lang="de-DE" sz="1400" dirty="0">
                <a:latin typeface="+mn-lt"/>
              </a:rPr>
              <a:t>François Schneider Foundations (Kunstmuseum zum Thema Wasser))</a:t>
            </a:r>
          </a:p>
          <a:p>
            <a:pPr>
              <a:buFont typeface="Symbol" panose="05050102010706020507" pitchFamily="18" charset="2"/>
              <a:buChar char="-"/>
            </a:pPr>
            <a:r>
              <a:rPr lang="de-DE" sz="1400" dirty="0"/>
              <a:t>Mülhausen (Im Museum Cité de l’Automobile werden Oldtimer ausgestellt, deren ältester aus dem Jahr 1878 stammt, darunter klassische Rennwagen von Mercedes und Bugatti. Im Museum Cité du Train sind Lokomotiven und Eisenbahnwaggons zu sehen. Die neugotische, im 19. Jahrhundert errichtete Kirche Temple Saint-Étienne (Stephanskirche) besitzt Bleiglasfenster aus dem 14. Jahrhundert. Der Zoo von Mulhouse ist Heimat von Eisbären, Lemuren und Tigern.)</a:t>
            </a:r>
          </a:p>
          <a:p>
            <a:pPr>
              <a:buFont typeface="Symbol" panose="05050102010706020507" pitchFamily="18" charset="2"/>
              <a:buChar char="-"/>
            </a:pPr>
            <a:r>
              <a:rPr lang="de-DE" sz="1400" dirty="0"/>
              <a:t>Colmar (Das Altstadtbild ist von Kopfsteinpflasterstraßen und Fachwerkhäusern aus dem Mittelalter und der Renaissance geprägt. Am zentralen Place de la Cathédrale steht das gotische Martinsmünster aus dem 13. Jahrhundert. Die Stadt liegt an der Elsässer Weinstraße, die für Riesling und Gewürztraminer aus der Region bekannt ist.)</a:t>
            </a:r>
          </a:p>
          <a:p>
            <a:pPr>
              <a:buFont typeface="Symbol" panose="05050102010706020507" pitchFamily="18" charset="2"/>
              <a:buChar char="-"/>
            </a:pPr>
            <a:endParaRPr lang="de-DE" sz="1400" dirty="0">
              <a:latin typeface="+mn-lt"/>
            </a:endParaRPr>
          </a:p>
          <a:p>
            <a:pPr>
              <a:buFont typeface="Wingdings" panose="05000000000000000000" pitchFamily="2" charset="2"/>
              <a:buChar char="Ø"/>
            </a:pPr>
            <a:r>
              <a:rPr lang="de-DE" sz="1400" dirty="0">
                <a:latin typeface="+mn-lt"/>
              </a:rPr>
              <a:t>199 km</a:t>
            </a:r>
          </a:p>
        </p:txBody>
      </p:sp>
      <p:pic>
        <p:nvPicPr>
          <p:cNvPr id="4" name="Grafik 3">
            <a:extLst>
              <a:ext uri="{FF2B5EF4-FFF2-40B4-BE49-F238E27FC236}">
                <a16:creationId xmlns:a16="http://schemas.microsoft.com/office/drawing/2014/main" id="{3A53AF00-091B-58B3-886D-14A0B6ECC17B}"/>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811054" y="1771360"/>
            <a:ext cx="2822880" cy="2378148"/>
          </a:xfrm>
          <a:prstGeom prst="rect">
            <a:avLst/>
          </a:prstGeom>
        </p:spPr>
      </p:pic>
      <p:pic>
        <p:nvPicPr>
          <p:cNvPr id="2" name="Grafik 1">
            <a:extLst>
              <a:ext uri="{FF2B5EF4-FFF2-40B4-BE49-F238E27FC236}">
                <a16:creationId xmlns:a16="http://schemas.microsoft.com/office/drawing/2014/main" id="{142AA08C-765E-E5EE-075B-6294ABDC5997}"/>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9660448" y="970430"/>
            <a:ext cx="1124094" cy="62949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594395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156408E-1F4A-4F1F-876F-0E8D220BA65F}"/>
              </a:ext>
            </a:extLst>
          </p:cNvPr>
          <p:cNvSpPr>
            <a:spLocks noGrp="1"/>
          </p:cNvSpPr>
          <p:nvPr>
            <p:ph idx="1"/>
          </p:nvPr>
        </p:nvSpPr>
        <p:spPr>
          <a:xfrm>
            <a:off x="645130" y="970430"/>
            <a:ext cx="8351094" cy="5277970"/>
          </a:xfrm>
        </p:spPr>
        <p:txBody>
          <a:bodyPr>
            <a:normAutofit/>
          </a:bodyPr>
          <a:lstStyle/>
          <a:p>
            <a:pPr marL="0" indent="0">
              <a:buNone/>
            </a:pPr>
            <a:r>
              <a:rPr lang="de-DE" sz="1600" b="1" dirty="0"/>
              <a:t>Heute besuchen Sie die Umgebung Colmars und folgen dem mittelalterlichen Spuren und der Herstellung der elsässischen Weine und Schokolade die hier in Museum verdeutlicht wird. </a:t>
            </a:r>
          </a:p>
          <a:p>
            <a:pPr marL="0" indent="0">
              <a:buNone/>
            </a:pPr>
            <a:r>
              <a:rPr lang="de-DE" sz="1600" b="1" dirty="0"/>
              <a:t>Tagesziele: </a:t>
            </a:r>
            <a:endParaRPr lang="de-DE" sz="1600" dirty="0"/>
          </a:p>
          <a:p>
            <a:pPr>
              <a:buFont typeface="Symbol" panose="05050102010706020507" pitchFamily="18" charset="2"/>
              <a:buChar char="-"/>
            </a:pPr>
            <a:r>
              <a:rPr lang="de-DE" sz="1400" dirty="0"/>
              <a:t>Colmar</a:t>
            </a:r>
          </a:p>
          <a:p>
            <a:pPr>
              <a:buFont typeface="Symbol" panose="05050102010706020507" pitchFamily="18" charset="2"/>
              <a:buChar char="-"/>
            </a:pPr>
            <a:r>
              <a:rPr lang="de-DE" sz="1400" dirty="0"/>
              <a:t>Eguisheim (Das Dorf ist als eines der Schönsten Städte Frankreichs klassifiziert. Sie ist stadttypologisch bekannt als „Zwiebelstadt“, da sich außer der west-östlich verlaufenden </a:t>
            </a:r>
            <a:r>
              <a:rPr lang="de-DE" sz="1400" b="1" i="1" dirty="0"/>
              <a:t>Grand Rue</a:t>
            </a:r>
            <a:r>
              <a:rPr lang="de-DE" sz="1400" b="1" dirty="0"/>
              <a:t> </a:t>
            </a:r>
            <a:r>
              <a:rPr lang="de-DE" sz="1400" dirty="0"/>
              <a:t>alle Gassen ringförmig um die achteckige Burganlage im Zentrum legen.)</a:t>
            </a:r>
          </a:p>
          <a:p>
            <a:pPr>
              <a:buFont typeface="Symbol" panose="05050102010706020507" pitchFamily="18" charset="2"/>
              <a:buChar char="-"/>
            </a:pPr>
            <a:r>
              <a:rPr lang="de-DE" sz="1400" dirty="0"/>
              <a:t>Turckheim (Vermutlich Antike Siedlung mit Mittelalterlicher Architektur und Flair)</a:t>
            </a:r>
          </a:p>
          <a:p>
            <a:pPr>
              <a:buFont typeface="Symbol" panose="05050102010706020507" pitchFamily="18" charset="2"/>
              <a:buChar char="-"/>
            </a:pPr>
            <a:r>
              <a:rPr lang="de-DE" sz="1400" dirty="0"/>
              <a:t>Niedermorschwihr (Mittelalterliche Siedlung mit passenden Flair)</a:t>
            </a:r>
          </a:p>
          <a:p>
            <a:pPr>
              <a:buFont typeface="Symbol" panose="05050102010706020507" pitchFamily="18" charset="2"/>
              <a:buChar char="-"/>
            </a:pPr>
            <a:r>
              <a:rPr lang="de-DE" sz="1400" dirty="0"/>
              <a:t>Colmar</a:t>
            </a:r>
          </a:p>
          <a:p>
            <a:endParaRPr lang="de-DE" sz="1400" dirty="0"/>
          </a:p>
          <a:p>
            <a:pPr>
              <a:buFont typeface="Wingdings" panose="05000000000000000000" pitchFamily="2" charset="2"/>
              <a:buChar char="Ø"/>
            </a:pPr>
            <a:r>
              <a:rPr lang="de-DE" sz="1400" dirty="0"/>
              <a:t>24,6 km</a:t>
            </a:r>
          </a:p>
        </p:txBody>
      </p:sp>
      <p:pic>
        <p:nvPicPr>
          <p:cNvPr id="5" name="Grafik 4">
            <a:extLst>
              <a:ext uri="{FF2B5EF4-FFF2-40B4-BE49-F238E27FC236}">
                <a16:creationId xmlns:a16="http://schemas.microsoft.com/office/drawing/2014/main" id="{97DA8B5F-AEAA-4F44-B6F3-698F61F9440C}"/>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996224" y="1919312"/>
            <a:ext cx="2452542" cy="1509688"/>
          </a:xfrm>
          <a:prstGeom prst="rect">
            <a:avLst/>
          </a:prstGeom>
        </p:spPr>
      </p:pic>
      <p:pic>
        <p:nvPicPr>
          <p:cNvPr id="2" name="Grafik 1">
            <a:extLst>
              <a:ext uri="{FF2B5EF4-FFF2-40B4-BE49-F238E27FC236}">
                <a16:creationId xmlns:a16="http://schemas.microsoft.com/office/drawing/2014/main" id="{E278695A-26B2-A993-199B-41D10A0329EC}"/>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9660448" y="970430"/>
            <a:ext cx="1124094" cy="62949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07120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156408E-1F4A-4F1F-876F-0E8D220BA65F}"/>
              </a:ext>
            </a:extLst>
          </p:cNvPr>
          <p:cNvSpPr>
            <a:spLocks noGrp="1"/>
          </p:cNvSpPr>
          <p:nvPr>
            <p:ph idx="1"/>
          </p:nvPr>
        </p:nvSpPr>
        <p:spPr>
          <a:xfrm>
            <a:off x="645131" y="970430"/>
            <a:ext cx="8336730" cy="5446412"/>
          </a:xfrm>
        </p:spPr>
        <p:txBody>
          <a:bodyPr>
            <a:normAutofit/>
          </a:bodyPr>
          <a:lstStyle/>
          <a:p>
            <a:pPr marL="0" indent="0">
              <a:buNone/>
            </a:pPr>
            <a:r>
              <a:rPr lang="de-DE" sz="1600" b="1" dirty="0"/>
              <a:t>Sie erreichen nach weiteren Wirren die Hauptstadt der Region Elsass und damit den offiziellen Sitz des Europäischen Parlaments.</a:t>
            </a:r>
          </a:p>
          <a:p>
            <a:pPr marL="0" indent="0">
              <a:buNone/>
            </a:pPr>
            <a:r>
              <a:rPr lang="de-DE" sz="1600" b="1" dirty="0"/>
              <a:t>Tagesziele: </a:t>
            </a:r>
            <a:endParaRPr lang="de-DE" sz="1600" dirty="0"/>
          </a:p>
          <a:p>
            <a:pPr>
              <a:buFont typeface="Symbol" panose="05050102010706020507" pitchFamily="18" charset="2"/>
              <a:buChar char="-"/>
            </a:pPr>
            <a:r>
              <a:rPr lang="de-DE" sz="1400" dirty="0"/>
              <a:t>Colmar </a:t>
            </a:r>
          </a:p>
          <a:p>
            <a:pPr>
              <a:buFont typeface="Symbol" panose="05050102010706020507" pitchFamily="18" charset="2"/>
              <a:buChar char="-"/>
            </a:pPr>
            <a:r>
              <a:rPr kumimoji="0" lang="de-DE" sz="1400" b="0" i="0" u="none" strike="noStrike" kern="1200" cap="none" spc="0" normalizeH="0" baseline="0" noProof="0" dirty="0">
                <a:ln>
                  <a:noFill/>
                </a:ln>
                <a:solidFill>
                  <a:prstClr val="white"/>
                </a:solidFill>
                <a:effectLst/>
                <a:uLnTx/>
                <a:uFillTx/>
                <a:latin typeface="Times New Roman" panose="02020603050405020304"/>
                <a:ea typeface="+mj-ea"/>
                <a:cs typeface="+mj-cs"/>
              </a:rPr>
              <a:t>Hohkönigsburg</a:t>
            </a:r>
          </a:p>
          <a:p>
            <a:pPr marR="0" lvl="1"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panose="05000000000000000000" pitchFamily="2" charset="2"/>
              <a:buChar char="§"/>
              <a:tabLst/>
              <a:defRPr/>
            </a:pPr>
            <a:r>
              <a:rPr kumimoji="0" lang="de-DE" sz="1400" b="0" i="0" u="none" strike="noStrike" kern="1200" cap="none" spc="0" normalizeH="0" baseline="0" noProof="0" dirty="0">
                <a:ln>
                  <a:noFill/>
                </a:ln>
                <a:solidFill>
                  <a:prstClr val="white"/>
                </a:solidFill>
                <a:effectLst/>
                <a:uLnTx/>
                <a:uFillTx/>
                <a:latin typeface="Times New Roman" panose="02020603050405020304"/>
                <a:ea typeface="+mj-ea"/>
                <a:cs typeface="+mj-cs"/>
              </a:rPr>
              <a:t>Die </a:t>
            </a:r>
            <a:r>
              <a:rPr kumimoji="0" lang="de-DE" sz="1400" b="0" u="none" strike="noStrike" kern="1200" cap="none" spc="0" normalizeH="0" baseline="0" noProof="0" dirty="0">
                <a:ln>
                  <a:noFill/>
                </a:ln>
                <a:solidFill>
                  <a:prstClr val="white"/>
                </a:solidFill>
                <a:effectLst/>
                <a:uLnTx/>
                <a:uFillTx/>
                <a:latin typeface="Times New Roman" panose="02020603050405020304"/>
                <a:ea typeface="+mj-ea"/>
                <a:cs typeface="+mj-cs"/>
              </a:rPr>
              <a:t>Hohkönigsburg</a:t>
            </a:r>
            <a:r>
              <a:rPr kumimoji="0" lang="de-DE" sz="1400" b="0" i="0" u="none" strike="noStrike" kern="1200" cap="none" spc="0" normalizeH="0" baseline="0" noProof="0" dirty="0">
                <a:ln>
                  <a:noFill/>
                </a:ln>
                <a:solidFill>
                  <a:prstClr val="white"/>
                </a:solidFill>
                <a:effectLst/>
                <a:uLnTx/>
                <a:uFillTx/>
                <a:latin typeface="Times New Roman" panose="02020603050405020304"/>
                <a:ea typeface="+mj-ea"/>
                <a:cs typeface="+mj-cs"/>
              </a:rPr>
              <a:t> ist eine zu Beginn des 20. Jahrhunderts rekonstruierte Burg. Sie ist mit jährlich etwa 500.000 Besuchern die meistbesuchte Burg der Region und einer der am häufigsten frequentierten Touristenorte ganz </a:t>
            </a:r>
            <a:r>
              <a:rPr kumimoji="0" lang="de-DE" sz="1400" i="0" strike="noStrike" kern="1200" cap="none" spc="0" normalizeH="0" baseline="0" noProof="0" dirty="0">
                <a:ln>
                  <a:noFill/>
                </a:ln>
                <a:solidFill>
                  <a:prstClr val="white"/>
                </a:solidFill>
                <a:effectLst/>
                <a:uLnTx/>
                <a:uFillTx/>
                <a:latin typeface="Times New Roman" panose="02020603050405020304"/>
                <a:ea typeface="+mj-ea"/>
                <a:cs typeface="+mj-cs"/>
              </a:rPr>
              <a:t>Frankreichs</a:t>
            </a:r>
            <a:r>
              <a:rPr kumimoji="0" lang="de-DE" sz="1400" b="0" i="0" u="none" strike="noStrike" kern="1200" cap="none" spc="0" normalizeH="0" baseline="0" noProof="0" dirty="0">
                <a:ln>
                  <a:noFill/>
                </a:ln>
                <a:solidFill>
                  <a:prstClr val="white"/>
                </a:solidFill>
                <a:effectLst/>
                <a:uLnTx/>
                <a:uFillTx/>
                <a:latin typeface="Times New Roman" panose="02020603050405020304"/>
                <a:ea typeface="+mj-ea"/>
                <a:cs typeface="+mj-cs"/>
              </a:rPr>
              <a:t>.</a:t>
            </a:r>
          </a:p>
          <a:p>
            <a:pPr>
              <a:buFont typeface="Symbol" panose="05050102010706020507" pitchFamily="18" charset="2"/>
              <a:buChar char="-"/>
            </a:pPr>
            <a:r>
              <a:rPr lang="fr-FR" sz="1400" dirty="0"/>
              <a:t>Camp celtique de la Bure</a:t>
            </a:r>
            <a:r>
              <a:rPr lang="de-DE" sz="1400" dirty="0"/>
              <a:t> (Das keltische Lager von La Bure ist eine von vielen befestigten Höhenanlagen, die an das Haute-Meurthe-Tal im Grand-Est von Frankreich grenzen. Die heute bewaldete Hochebene teilt sich die Gemeinde Saint-Dié-des-Vosges und die Gemeinde Hurbache am westlichen Ende des Ormont-Massivs. Diese Stätte, die für 23 Jahre archäologische Untersuchungen von 1964 bis 1986 bekannt ist, wurde seitdem 6. August 1982 als historisches Denkmal eingestuft. Sie wird ebenfalls von Julius Cäsar in seinen Schriften genannt.) </a:t>
            </a:r>
          </a:p>
          <a:p>
            <a:pPr>
              <a:buFont typeface="Symbol" panose="05050102010706020507" pitchFamily="18" charset="2"/>
              <a:buChar char="-"/>
            </a:pPr>
            <a:r>
              <a:rPr lang="de-DE" sz="1400" dirty="0"/>
              <a:t>Strassburg (UNESCO 495: Straßburg: von der Grande-Île zur Neustadt, eine europäische Stadtszenerie)</a:t>
            </a:r>
          </a:p>
          <a:p>
            <a:pPr lvl="1">
              <a:buFont typeface="Wingdings" panose="05000000000000000000" pitchFamily="2" charset="2"/>
              <a:buChar char="v"/>
            </a:pPr>
            <a:r>
              <a:rPr lang="de-DE" sz="1400" dirty="0"/>
              <a:t>Die Grande Île („Große Insel“) wird durch den Fluss Ill gebildet, der sich hier verzweigt. Auf der von beiden Illarmen umflossenen Insel liegt die historische Altstadt von Straßburg.</a:t>
            </a:r>
          </a:p>
          <a:p>
            <a:pPr marL="457200" lvl="1" indent="0">
              <a:buNone/>
            </a:pPr>
            <a:endParaRPr lang="de-DE" sz="1400" dirty="0"/>
          </a:p>
          <a:p>
            <a:pPr>
              <a:buFont typeface="Symbol" panose="05050102010706020507" pitchFamily="18" charset="2"/>
              <a:buChar char="-"/>
            </a:pPr>
            <a:r>
              <a:rPr lang="de-DE" sz="1400" dirty="0"/>
              <a:t>170 km</a:t>
            </a:r>
          </a:p>
          <a:p>
            <a:pPr lvl="1">
              <a:buFont typeface="Wingdings" panose="05000000000000000000" pitchFamily="2" charset="2"/>
              <a:buChar char="v"/>
            </a:pPr>
            <a:endParaRPr lang="de-DE" sz="1400" dirty="0"/>
          </a:p>
        </p:txBody>
      </p:sp>
      <p:pic>
        <p:nvPicPr>
          <p:cNvPr id="5" name="Grafik 4">
            <a:extLst>
              <a:ext uri="{FF2B5EF4-FFF2-40B4-BE49-F238E27FC236}">
                <a16:creationId xmlns:a16="http://schemas.microsoft.com/office/drawing/2014/main" id="{97DA8B5F-AEAA-4F44-B6F3-698F61F9440C}"/>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981859" y="1905369"/>
            <a:ext cx="2565009" cy="1770358"/>
          </a:xfrm>
          <a:prstGeom prst="rect">
            <a:avLst/>
          </a:prstGeom>
        </p:spPr>
      </p:pic>
      <p:pic>
        <p:nvPicPr>
          <p:cNvPr id="2" name="Grafik 1">
            <a:extLst>
              <a:ext uri="{FF2B5EF4-FFF2-40B4-BE49-F238E27FC236}">
                <a16:creationId xmlns:a16="http://schemas.microsoft.com/office/drawing/2014/main" id="{2322F25B-D6C3-69F8-B8CB-BA13CB3FA03D}"/>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9660448" y="970430"/>
            <a:ext cx="1124094" cy="62949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684123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156408E-1F4A-4F1F-876F-0E8D220BA65F}"/>
              </a:ext>
            </a:extLst>
          </p:cNvPr>
          <p:cNvSpPr>
            <a:spLocks noGrp="1"/>
          </p:cNvSpPr>
          <p:nvPr>
            <p:ph idx="1"/>
          </p:nvPr>
        </p:nvSpPr>
        <p:spPr>
          <a:xfrm>
            <a:off x="645130" y="970430"/>
            <a:ext cx="8602023" cy="4533899"/>
          </a:xfrm>
        </p:spPr>
        <p:txBody>
          <a:bodyPr>
            <a:normAutofit lnSpcReduction="10000"/>
          </a:bodyPr>
          <a:lstStyle/>
          <a:p>
            <a:pPr marL="0" indent="0">
              <a:buNone/>
            </a:pPr>
            <a:r>
              <a:rPr lang="de-DE" sz="1600" b="1" dirty="0"/>
              <a:t>An diesem Tag gelangen wir zur Deutschen Weinstraße die ähnlich wie der Elsass durch den Wein aber auch sehr stark durch dein keltisches und römisches Erbe geprägt ist.</a:t>
            </a:r>
          </a:p>
          <a:p>
            <a:pPr marL="0" indent="0">
              <a:buNone/>
            </a:pPr>
            <a:r>
              <a:rPr lang="de-DE" sz="1600" b="1" dirty="0"/>
              <a:t>Tagesziele: </a:t>
            </a:r>
            <a:endParaRPr lang="de-DE" sz="1600" dirty="0"/>
          </a:p>
          <a:p>
            <a:pPr>
              <a:buFont typeface="Symbol" panose="05050102010706020507" pitchFamily="18" charset="2"/>
              <a:buChar char="-"/>
            </a:pPr>
            <a:r>
              <a:rPr lang="de-DE" sz="1400" dirty="0"/>
              <a:t>Strassburg </a:t>
            </a:r>
          </a:p>
          <a:p>
            <a:pPr>
              <a:buFont typeface="Symbol" panose="05050102010706020507" pitchFamily="18" charset="2"/>
              <a:buChar char="-"/>
            </a:pPr>
            <a:r>
              <a:rPr lang="de-DE" sz="1400" dirty="0"/>
              <a:t>Niedersteinbach (Keltische Opferschale)</a:t>
            </a:r>
          </a:p>
          <a:p>
            <a:pPr>
              <a:buFont typeface="Symbol" panose="05050102010706020507" pitchFamily="18" charset="2"/>
              <a:buChar char="-"/>
            </a:pPr>
            <a:r>
              <a:rPr lang="de-DE" sz="1400" dirty="0"/>
              <a:t>Bad Dürkheim (Zwischen 1200 und 500 vor Christus war das Gebiet um den Ostausgang des Isenachtales von Kelten besiedelt. Auf sie geht eine keltische Höhensiedlung bei der späteren Benediktinerabtei Limburg und eine zweite Höhensiedlung auf der nördlichen Seite der Isenach, die Heidenmauer, zurück; 1864 wurde beim Bau der Rhein-Haardtbahn auf dem Heidenfeld ein Fürstinnengrab und am Ebersberg ein Grabhügelfeld mit 60 reich ausgestatteten Gräbern entdeckt. Mit weiteren fünf möglichen Fürstengräbern zeigen diese Bauwerke die Bedeutung der Gegend schon zu damaliger Zeit. Ausgrabungen sollen weitere Erkenntnisse zu diesem keltischen Zentrum erbringen. Bereits die Römer hinterließen zahlreiche Belege für ihre Aktivitäten, beispielsweise das große römische Weingut Weilberg in Bad Dürkheim-Ungstein mit Friedhof und Herrenhaus, samt Belegen für damals schon angebaute Vorläufer der Riesling-, Traminer- und Burgunder-Reben. Wenige Kilometer weiter südlich in Wachenheim wurde ebenfalls eine Villa rustica gefunden. Bedeutsam war ebenso der römische Steinbruch Kriemhildenstuhl. </a:t>
            </a:r>
          </a:p>
          <a:p>
            <a:pPr marL="0" indent="0">
              <a:buNone/>
            </a:pPr>
            <a:endParaRPr lang="de-DE" sz="1400" dirty="0">
              <a:latin typeface="+mn-lt"/>
            </a:endParaRPr>
          </a:p>
          <a:p>
            <a:pPr>
              <a:buFont typeface="Wingdings" panose="05000000000000000000" pitchFamily="2" charset="2"/>
              <a:buChar char="Ø"/>
            </a:pPr>
            <a:r>
              <a:rPr lang="de-DE" sz="1400" dirty="0"/>
              <a:t>162 km</a:t>
            </a:r>
          </a:p>
        </p:txBody>
      </p:sp>
      <p:pic>
        <p:nvPicPr>
          <p:cNvPr id="4" name="Grafik 3">
            <a:extLst>
              <a:ext uri="{FF2B5EF4-FFF2-40B4-BE49-F238E27FC236}">
                <a16:creationId xmlns:a16="http://schemas.microsoft.com/office/drawing/2014/main" id="{3A53AF00-091B-58B3-886D-14A0B6ECC17B}"/>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9247152" y="1778629"/>
            <a:ext cx="2462349" cy="3268499"/>
          </a:xfrm>
          <a:prstGeom prst="rect">
            <a:avLst/>
          </a:prstGeom>
        </p:spPr>
      </p:pic>
      <p:pic>
        <p:nvPicPr>
          <p:cNvPr id="2" name="Grafik 1">
            <a:extLst>
              <a:ext uri="{FF2B5EF4-FFF2-40B4-BE49-F238E27FC236}">
                <a16:creationId xmlns:a16="http://schemas.microsoft.com/office/drawing/2014/main" id="{E554D91C-D411-A50A-97C3-AED42F7263BE}"/>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9911460" y="970430"/>
            <a:ext cx="1124094" cy="62949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982338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156408E-1F4A-4F1F-876F-0E8D220BA65F}"/>
              </a:ext>
            </a:extLst>
          </p:cNvPr>
          <p:cNvSpPr>
            <a:spLocks noGrp="1"/>
          </p:cNvSpPr>
          <p:nvPr>
            <p:ph idx="1"/>
          </p:nvPr>
        </p:nvSpPr>
        <p:spPr>
          <a:xfrm>
            <a:off x="322565" y="970430"/>
            <a:ext cx="8605206" cy="3431241"/>
          </a:xfrm>
        </p:spPr>
        <p:txBody>
          <a:bodyPr>
            <a:normAutofit/>
          </a:bodyPr>
          <a:lstStyle/>
          <a:p>
            <a:pPr marL="0" indent="0">
              <a:buNone/>
            </a:pPr>
            <a:r>
              <a:rPr lang="de-DE" sz="1600" b="1" dirty="0"/>
              <a:t>Unsere Rundreise führt weiter durch das bereits entdeckte Rheinland-Pfalz in Richtung der Mosel mit ihren weiteren gallo-römischen Weingebieten in Hanglage. </a:t>
            </a:r>
          </a:p>
          <a:p>
            <a:pPr marL="0" indent="0">
              <a:buNone/>
            </a:pPr>
            <a:r>
              <a:rPr lang="de-DE" sz="1600" b="1" dirty="0"/>
              <a:t>Tagesziele: </a:t>
            </a:r>
            <a:endParaRPr lang="de-DE" sz="1600" dirty="0"/>
          </a:p>
          <a:p>
            <a:pPr>
              <a:buFont typeface="Symbol" panose="05050102010706020507" pitchFamily="18" charset="2"/>
              <a:buChar char="-"/>
            </a:pPr>
            <a:r>
              <a:rPr lang="de-DE" sz="1400" dirty="0"/>
              <a:t>Bad Dürkheim</a:t>
            </a:r>
          </a:p>
          <a:p>
            <a:pPr>
              <a:buFont typeface="Symbol" panose="05050102010706020507" pitchFamily="18" charset="2"/>
              <a:buChar char="-"/>
            </a:pPr>
            <a:r>
              <a:rPr lang="de-DE" sz="1400" dirty="0"/>
              <a:t>Keltendorf in Steinbruch am Donnersberg </a:t>
            </a:r>
          </a:p>
          <a:p>
            <a:pPr>
              <a:buFont typeface="Symbol" panose="05050102010706020507" pitchFamily="18" charset="2"/>
              <a:buChar char="-"/>
            </a:pPr>
            <a:r>
              <a:rPr lang="de-DE" sz="1400" dirty="0"/>
              <a:t>Grabungsgelände "Wareswald“</a:t>
            </a:r>
          </a:p>
          <a:p>
            <a:pPr>
              <a:buFont typeface="Symbol" panose="05050102010706020507" pitchFamily="18" charset="2"/>
              <a:buChar char="-"/>
            </a:pPr>
            <a:r>
              <a:rPr lang="de-DE" sz="1400" dirty="0">
                <a:latin typeface="+mn-lt"/>
              </a:rPr>
              <a:t>Bernkastel-Kues</a:t>
            </a:r>
            <a:r>
              <a:rPr lang="de-DE" sz="1400" dirty="0"/>
              <a:t> (Besonders sehenswert ist der mittelalterliche Marktplatz in Bernkastel mit seinen Jahrhunderte alten Fachwerkhäusern, dem Renaissance-Rathaus von 1608, dem St.-Michaels-Brunnen von 1606, dem Heinz'schen Haus und dem schmalen „Spitzhäuschen“ von 1416.)</a:t>
            </a:r>
          </a:p>
          <a:p>
            <a:pPr marL="0" indent="0">
              <a:buNone/>
            </a:pPr>
            <a:endParaRPr lang="de-DE" sz="1400" dirty="0">
              <a:latin typeface="+mn-lt"/>
            </a:endParaRPr>
          </a:p>
          <a:p>
            <a:pPr>
              <a:buFont typeface="Wingdings" panose="05000000000000000000" pitchFamily="2" charset="2"/>
              <a:buChar char="Ø"/>
            </a:pPr>
            <a:r>
              <a:rPr lang="de-DE" sz="1400" dirty="0">
                <a:latin typeface="+mn-lt"/>
              </a:rPr>
              <a:t>259 km</a:t>
            </a:r>
          </a:p>
        </p:txBody>
      </p:sp>
      <p:pic>
        <p:nvPicPr>
          <p:cNvPr id="5" name="Grafik 4">
            <a:extLst>
              <a:ext uri="{FF2B5EF4-FFF2-40B4-BE49-F238E27FC236}">
                <a16:creationId xmlns:a16="http://schemas.microsoft.com/office/drawing/2014/main" id="{97DA8B5F-AEAA-4F44-B6F3-698F61F9440C}"/>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927771" y="1998855"/>
            <a:ext cx="2589448" cy="1430145"/>
          </a:xfrm>
          <a:prstGeom prst="rect">
            <a:avLst/>
          </a:prstGeom>
        </p:spPr>
      </p:pic>
      <p:pic>
        <p:nvPicPr>
          <p:cNvPr id="2" name="Grafik 1">
            <a:extLst>
              <a:ext uri="{FF2B5EF4-FFF2-40B4-BE49-F238E27FC236}">
                <a16:creationId xmlns:a16="http://schemas.microsoft.com/office/drawing/2014/main" id="{BA50C69B-A1A2-3F66-427C-20574DE29F5D}"/>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9660448" y="970430"/>
            <a:ext cx="1124094" cy="62949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6257916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enutzerdefiniert 17">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Benutzerdefiniert 1">
      <a:majorFont>
        <a:latin typeface="Times New Roman"/>
        <a:ea typeface=""/>
        <a:cs typeface=""/>
      </a:majorFont>
      <a:minorFont>
        <a:latin typeface="Times New Roman"/>
        <a:ea typeface=""/>
        <a:cs typeface=""/>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0</TotalTime>
  <Words>1288</Words>
  <Application>Microsoft Office PowerPoint</Application>
  <PresentationFormat>Breitbild</PresentationFormat>
  <Paragraphs>73</Paragraphs>
  <Slides>10</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10</vt:i4>
      </vt:variant>
    </vt:vector>
  </HeadingPairs>
  <TitlesOfParts>
    <vt:vector size="16" baseType="lpstr">
      <vt:lpstr>Arial</vt:lpstr>
      <vt:lpstr>Symbol</vt:lpstr>
      <vt:lpstr>Times New Roman</vt:lpstr>
      <vt:lpstr>Wingdings</vt:lpstr>
      <vt:lpstr>Wingdings 3</vt:lpstr>
      <vt:lpstr>Ion</vt:lpstr>
      <vt:lpstr>Rundreise  Ostfrankreich</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Rundreise Nordfrankreich</dc:title>
  <dc:creator>Frank-Peter Scheuer</dc:creator>
  <cp:lastModifiedBy>Frank-Peter Scheuer</cp:lastModifiedBy>
  <cp:revision>24</cp:revision>
  <cp:lastPrinted>2023-04-02T11:00:00Z</cp:lastPrinted>
  <dcterms:created xsi:type="dcterms:W3CDTF">2018-11-22T13:39:19Z</dcterms:created>
  <dcterms:modified xsi:type="dcterms:W3CDTF">2023-07-25T08:18:06Z</dcterms:modified>
</cp:coreProperties>
</file>