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0" r:id="rId3"/>
    <p:sldId id="259" r:id="rId4"/>
    <p:sldId id="269" r:id="rId5"/>
    <p:sldId id="27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Etappe 1: 1. Tag" id="{DBE48B79-00E1-44BF-A9FC-9AABE3FC6C10}">
          <p14:sldIdLst>
            <p14:sldId id="300"/>
          </p14:sldIdLst>
        </p14:section>
        <p14:section name="Etappe 2: 2.-8. Tag" id="{1DB7418D-7514-41C0-AAD5-AD0B4A41A27A}">
          <p14:sldIdLst>
            <p14:sldId id="259"/>
          </p14:sldIdLst>
        </p14:section>
        <p14:section name="Etappe 3: 9.-10. Tag" id="{1181CCBB-99EF-447E-B2DC-42E813CC8371}">
          <p14:sldIdLst>
            <p14:sldId id="269"/>
          </p14:sldIdLst>
        </p14:section>
        <p14:section name="Etappe 4: 11.-12. Tag" id="{C3EABECC-216B-4607-A712-98F6DF13EEB5}">
          <p14:sldIdLst>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7931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324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8099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33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3496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0022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242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812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604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58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2197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311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6839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109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80009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3879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233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525623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2594DA70-63D9-D3F6-9B67-17BB8093BC5C}"/>
              </a:ext>
            </a:extLst>
          </p:cNvPr>
          <p:cNvSpPr>
            <a:spLocks noGrp="1"/>
          </p:cNvSpPr>
          <p:nvPr>
            <p:ph type="ctrTitle"/>
          </p:nvPr>
        </p:nvSpPr>
        <p:spPr>
          <a:xfrm>
            <a:off x="160867" y="1764631"/>
            <a:ext cx="7336144" cy="1443789"/>
          </a:xfrm>
        </p:spPr>
        <p:txBody>
          <a:bodyPr/>
          <a:lstStyle/>
          <a:p>
            <a:r>
              <a:rPr lang="de-DE" sz="4600" dirty="0"/>
              <a:t>Rundreise </a:t>
            </a:r>
            <a:br>
              <a:rPr lang="de-DE" sz="4600" dirty="0"/>
            </a:br>
            <a:r>
              <a:rPr lang="de-DE" sz="4600" dirty="0"/>
              <a:t>Schweiz 1 und Amsterdam</a:t>
            </a:r>
          </a:p>
        </p:txBody>
      </p:sp>
      <p:pic>
        <p:nvPicPr>
          <p:cNvPr id="3" name="Grafik 2">
            <a:extLst>
              <a:ext uri="{FF2B5EF4-FFF2-40B4-BE49-F238E27FC236}">
                <a16:creationId xmlns:a16="http://schemas.microsoft.com/office/drawing/2014/main" id="{8FF3F000-F7A9-BE37-A5D4-1209281891A9}"/>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497011" y="1161888"/>
            <a:ext cx="3636656" cy="5332857"/>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227348" y="941718"/>
            <a:ext cx="1553285" cy="8701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67267" y="941718"/>
            <a:ext cx="7730066" cy="3947186"/>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Ankunft in Amsterdam mit individuellen Verkehrsmitteln Auto oder Bahn. Erleben Sie neue Erfahrungen in der Hauptstadt des Königreich der Niederlande.</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Amsterdam (UNESCO 759: Stelling von Amsterdam und 1349: Stadtviertel und Kanalsystem)</a:t>
            </a:r>
          </a:p>
          <a:p>
            <a:pPr>
              <a:buFont typeface="Wingdings" panose="05000000000000000000" pitchFamily="2" charset="2"/>
              <a:buChar char="v"/>
            </a:pPr>
            <a:r>
              <a:rPr lang="de-DE" sz="1400" dirty="0"/>
              <a:t>Die </a:t>
            </a:r>
            <a:r>
              <a:rPr lang="de-DE" sz="1400" i="1" dirty="0"/>
              <a:t>Stelling van Amsterdam</a:t>
            </a:r>
            <a:r>
              <a:rPr lang="de-DE" sz="1400" dirty="0"/>
              <a:t> genannte Verteidigungslinie von Amsterdam wurde zwischen 1883 und 1920 erbaut und ist ein einzigartiges Beispiel für eine Festung auf dem Prinzip des Wassermanagements.</a:t>
            </a: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de-DE" sz="1400" dirty="0"/>
              <a:t>Der </a:t>
            </a:r>
            <a:r>
              <a:rPr lang="de-DE" sz="1400" i="1" dirty="0"/>
              <a:t>Amsterdamer Grachtengürtel</a:t>
            </a:r>
            <a:r>
              <a:rPr lang="de-DE" sz="1400" dirty="0"/>
              <a:t> gilt als beispielhafte Baukunst für das Goldene Zeitalter. Mit seiner dadurch bewirkten Landgewinnung war es ein Modell der Stadtplanung und diente bis zum 19. Jahrhundert auf der ganzen Welt als Referenz.</a:t>
            </a:r>
            <a:endParaRPr lang="de-DE" sz="16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Übernachtung in der Stadt</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301984" y="1969095"/>
            <a:ext cx="3404012" cy="2919809"/>
          </a:xfrm>
          <a:prstGeom prst="rect">
            <a:avLst/>
          </a:prstGeom>
        </p:spPr>
      </p:pic>
    </p:spTree>
    <p:extLst>
      <p:ext uri="{BB962C8B-B14F-4D97-AF65-F5344CB8AC3E}">
        <p14:creationId xmlns:p14="http://schemas.microsoft.com/office/powerpoint/2010/main" val="32973760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67267" y="385011"/>
            <a:ext cx="7662333" cy="6160167"/>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Das Programm geht mit einem von einem Reiseunternehmen geplanten Schiffstour weiter nach Basel.</a:t>
            </a:r>
          </a:p>
          <a:p>
            <a:pPr>
              <a:buFont typeface="+mj-lt"/>
              <a:buAutoNum type="arabicPeriod" startAt="2"/>
            </a:pPr>
            <a:r>
              <a:rPr lang="de-DE" sz="1400" b="1" dirty="0">
                <a:latin typeface="Times New Roman" panose="02020603050405020304" pitchFamily="18" charset="0"/>
                <a:cs typeface="Times New Roman" panose="02020603050405020304" pitchFamily="18" charset="0"/>
              </a:rPr>
              <a:t>Nijmegen, </a:t>
            </a:r>
            <a:r>
              <a:rPr lang="de-DE" sz="1400" b="1" dirty="0"/>
              <a:t>Gelderland</a:t>
            </a:r>
            <a:r>
              <a:rPr lang="de-DE" sz="1400" b="1" dirty="0">
                <a:latin typeface="Times New Roman" panose="02020603050405020304" pitchFamily="18" charset="0"/>
                <a:cs typeface="Times New Roman" panose="02020603050405020304" pitchFamily="18" charset="0"/>
              </a:rPr>
              <a:t>/Niederlande</a:t>
            </a:r>
          </a:p>
          <a:p>
            <a:pPr>
              <a:buAutoNum type="arabicPeriod" startAt="2"/>
            </a:pPr>
            <a:r>
              <a:rPr lang="de-DE" sz="1400" b="1" dirty="0">
                <a:latin typeface="Times New Roman" panose="02020603050405020304" pitchFamily="18" charset="0"/>
                <a:cs typeface="Times New Roman" panose="02020603050405020304" pitchFamily="18" charset="0"/>
              </a:rPr>
              <a:t>Köln, NRW/Deutschland</a:t>
            </a:r>
          </a:p>
          <a:p>
            <a:pPr>
              <a:buAutoNum type="arabicPeriod" startAt="2"/>
            </a:pPr>
            <a:r>
              <a:rPr lang="de-DE" sz="1400" b="1" dirty="0">
                <a:latin typeface="Times New Roman" panose="02020603050405020304" pitchFamily="18" charset="0"/>
                <a:cs typeface="Times New Roman" panose="02020603050405020304" pitchFamily="18" charset="0"/>
              </a:rPr>
              <a:t>Mayen-Koblenz, RP/Deutschland</a:t>
            </a:r>
          </a:p>
          <a:p>
            <a:pPr>
              <a:buAutoNum type="arabicPeriod" startAt="2"/>
            </a:pPr>
            <a:r>
              <a:rPr lang="de-DE" sz="1400" b="1" dirty="0">
                <a:latin typeface="Times New Roman" panose="02020603050405020304" pitchFamily="18" charset="0"/>
                <a:cs typeface="Times New Roman" panose="02020603050405020304" pitchFamily="18" charset="0"/>
              </a:rPr>
              <a:t>Rüdesheim am Rhein, Hessen/Deutschland</a:t>
            </a:r>
          </a:p>
          <a:p>
            <a:pPr>
              <a:buAutoNum type="arabicPeriod" startAt="2"/>
            </a:pPr>
            <a:r>
              <a:rPr lang="de-DE" sz="1400" b="1" dirty="0">
                <a:latin typeface="Times New Roman" panose="02020603050405020304" pitchFamily="18" charset="0"/>
                <a:cs typeface="Times New Roman" panose="02020603050405020304" pitchFamily="18" charset="0"/>
              </a:rPr>
              <a:t>Mannheim, BW/Deutschland</a:t>
            </a:r>
          </a:p>
          <a:p>
            <a:pPr>
              <a:buAutoNum type="arabicPeriod" startAt="2"/>
            </a:pPr>
            <a:r>
              <a:rPr lang="de-DE" sz="1400" b="1" dirty="0">
                <a:latin typeface="Times New Roman" panose="02020603050405020304" pitchFamily="18" charset="0"/>
                <a:cs typeface="Times New Roman" panose="02020603050405020304" pitchFamily="18" charset="0"/>
              </a:rPr>
              <a:t>Strasbourg, Grand Est/Frankreich</a:t>
            </a:r>
          </a:p>
          <a:p>
            <a:pPr lvl="1">
              <a:buFont typeface="Courier New" panose="02070309020205020404" pitchFamily="49" charset="0"/>
              <a:buChar char="o"/>
            </a:pPr>
            <a:r>
              <a:rPr lang="de-DE" sz="1200" b="1" dirty="0">
                <a:latin typeface="Times New Roman" panose="02020603050405020304" pitchFamily="18" charset="0"/>
                <a:cs typeface="Times New Roman" panose="02020603050405020304" pitchFamily="18" charset="0"/>
              </a:rPr>
              <a:t>Optional: Städtereise</a:t>
            </a:r>
          </a:p>
          <a:p>
            <a:pPr>
              <a:buAutoNum type="arabicPeriod" startAt="2"/>
            </a:pPr>
            <a:r>
              <a:rPr lang="de-DE" sz="1400" b="1" dirty="0">
                <a:latin typeface="Times New Roman" panose="02020603050405020304" pitchFamily="18" charset="0"/>
                <a:cs typeface="Times New Roman" panose="02020603050405020304" pitchFamily="18" charset="0"/>
              </a:rPr>
              <a:t>Basel, Basel-Stadt/Schweiz</a:t>
            </a:r>
          </a:p>
          <a:p>
            <a:pPr>
              <a:buFont typeface="Wingdings" panose="05000000000000000000" pitchFamily="2" charset="2"/>
              <a:buChar char="Ø"/>
            </a:pPr>
            <a:r>
              <a:rPr lang="de-DE" sz="1400" b="1" dirty="0">
                <a:latin typeface="Times New Roman" panose="02020603050405020304" pitchFamily="18" charset="0"/>
                <a:cs typeface="Times New Roman" panose="02020603050405020304" pitchFamily="18" charset="0"/>
              </a:rPr>
              <a:t>Ausschiffung</a:t>
            </a:r>
            <a:endParaRPr lang="de-DE" sz="1400" dirty="0">
              <a:latin typeface="Times New Roman" panose="02020603050405020304" pitchFamily="18" charset="0"/>
              <a:cs typeface="Times New Roman" panose="02020603050405020304" pitchFamily="18" charset="0"/>
            </a:endParaRP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229600" y="1909737"/>
            <a:ext cx="3124200" cy="4635441"/>
          </a:xfrm>
          <a:prstGeom prst="rect">
            <a:avLst/>
          </a:prstGeom>
        </p:spPr>
      </p:pic>
      <p:pic>
        <p:nvPicPr>
          <p:cNvPr id="2" name="Grafik 1">
            <a:extLst>
              <a:ext uri="{FF2B5EF4-FFF2-40B4-BE49-F238E27FC236}">
                <a16:creationId xmlns:a16="http://schemas.microsoft.com/office/drawing/2014/main" id="{73D849FC-DEE4-8DF9-99E5-4CA498D35AA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95834" y="680303"/>
            <a:ext cx="1591732" cy="109332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9093201" y="724305"/>
            <a:ext cx="1591732" cy="108319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525449" y="1981200"/>
            <a:ext cx="2608218" cy="1600496"/>
          </a:xfrm>
          <a:prstGeom prst="rect">
            <a:avLst/>
          </a:prstGeom>
        </p:spPr>
      </p:pic>
      <p:sp>
        <p:nvSpPr>
          <p:cNvPr id="7" name="Inhaltsplatzhalter 2">
            <a:extLst>
              <a:ext uri="{FF2B5EF4-FFF2-40B4-BE49-F238E27FC236}">
                <a16:creationId xmlns:a16="http://schemas.microsoft.com/office/drawing/2014/main" id="{695D150D-81B0-50B6-C4E5-236B6E04D3D2}"/>
              </a:ext>
            </a:extLst>
          </p:cNvPr>
          <p:cNvSpPr>
            <a:spLocks noGrp="1"/>
          </p:cNvSpPr>
          <p:nvPr>
            <p:ph idx="1"/>
          </p:nvPr>
        </p:nvSpPr>
        <p:spPr>
          <a:xfrm>
            <a:off x="513347" y="724305"/>
            <a:ext cx="8012102" cy="5041495"/>
          </a:xfrm>
        </p:spPr>
        <p:txBody>
          <a:bodyPr>
            <a:normAutofit fontScale="92500" lnSpcReduction="10000"/>
          </a:bodyPr>
          <a:lstStyle/>
          <a:p>
            <a:pPr marL="0" indent="0">
              <a:buNone/>
            </a:pPr>
            <a:r>
              <a:rPr lang="de-DE" sz="1800" b="1" dirty="0">
                <a:latin typeface="Times New Roman" panose="02020603050405020304" pitchFamily="18" charset="0"/>
                <a:cs typeface="Times New Roman" panose="02020603050405020304" pitchFamily="18" charset="0"/>
              </a:rPr>
              <a:t>Das Selbsterstellten Programm: Der Rundreise Schweiz 1</a:t>
            </a:r>
            <a:endParaRPr lang="de-DE" sz="1800" dirty="0">
              <a:latin typeface="Times New Roman" panose="02020603050405020304" pitchFamily="18" charset="0"/>
              <a:cs typeface="Times New Roman" panose="02020603050405020304" pitchFamily="18" charset="0"/>
            </a:endParaRPr>
          </a:p>
          <a:p>
            <a:pPr marL="0" indent="0">
              <a:buNone/>
            </a:pPr>
            <a:r>
              <a:rPr lang="de-DE" sz="1400" b="1" dirty="0">
                <a:latin typeface="Times New Roman" panose="02020603050405020304" pitchFamily="18" charset="0"/>
                <a:cs typeface="Times New Roman" panose="02020603050405020304" pitchFamily="18" charset="0"/>
              </a:rPr>
              <a:t>9. Tag: Basel/Schweiz </a:t>
            </a:r>
          </a:p>
          <a:p>
            <a:pPr marL="0" indent="0">
              <a:buNone/>
            </a:pPr>
            <a:r>
              <a:rPr lang="de-DE" sz="1400" dirty="0">
                <a:latin typeface="Times New Roman" panose="02020603050405020304" pitchFamily="18" charset="0"/>
                <a:cs typeface="Times New Roman" panose="02020603050405020304" pitchFamily="18" charset="0"/>
              </a:rPr>
              <a:t>Eigene Tagesziele:</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Museum der Kulturen</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Naturhistorisches Museum</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Basler Münster</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Antikenmuseum</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Im Anschluss Bahnfahrt von Basel nach Zürich</a:t>
            </a:r>
          </a:p>
          <a:p>
            <a:pPr marL="0" indent="0">
              <a:buNone/>
            </a:pPr>
            <a:r>
              <a:rPr lang="de-DE" sz="1400" b="1" dirty="0">
                <a:latin typeface="Times New Roman" panose="02020603050405020304" pitchFamily="18" charset="0"/>
                <a:cs typeface="Times New Roman" panose="02020603050405020304" pitchFamily="18" charset="0"/>
              </a:rPr>
              <a:t>10. Tag: Basel-Zürich-Luzern/Schweiz</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de-DE" sz="14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Eigene Tagesziele in Zürich:</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None/>
              <a:tabLst/>
              <a:defRPr/>
            </a:pPr>
            <a:r>
              <a:rPr kumimoji="0" lang="de-DE" sz="12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Das aus dem römischen Stützpunkt Turicum entstandene Zürich wurde 1262 freie Reichsstadt und 1351 Mitglied der Eidgenossenschaft. Die Stadt des Reformators Huldrych Zwingli wurde 1519 zum zweitwichtigsten (nach Wittenberg) Zentrum der Reformation. Bis heute gilt sie als Ausgangspunkt der weltweiten reformierten Kirche und der Täufer. Die Stadt erlebte im Industriezeitalter ihren Aufstieg zur heutigen Wirtschaftsmetropole der Schweiz.</a:t>
            </a:r>
          </a:p>
          <a:p>
            <a:pPr>
              <a:buClr>
                <a:srgbClr val="1E5155">
                  <a:lumMod val="40000"/>
                  <a:lumOff val="60000"/>
                </a:srgbClr>
              </a:buClr>
              <a:buFont typeface="Wingdings" panose="05000000000000000000" pitchFamily="2" charset="2"/>
              <a:buChar char="v"/>
              <a:defRPr/>
            </a:pPr>
            <a:r>
              <a:rPr lang="de-DE" sz="1400" dirty="0">
                <a:latin typeface="Times New Roman" panose="02020603050405020304" pitchFamily="18" charset="0"/>
                <a:cs typeface="Times New Roman" panose="02020603050405020304" pitchFamily="18" charset="0"/>
              </a:rPr>
              <a:t>Im Anschluss Bahnfahrt von Zürich nach Luzern</a:t>
            </a:r>
          </a:p>
          <a:p>
            <a:pPr marL="0" indent="0">
              <a:buClr>
                <a:srgbClr val="1E5155">
                  <a:lumMod val="40000"/>
                  <a:lumOff val="60000"/>
                </a:srgbClr>
              </a:buClr>
              <a:buNone/>
              <a:defRPr/>
            </a:pPr>
            <a:r>
              <a:rPr kumimoji="0" lang="de-DE" sz="14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Eigene Tagesziele in </a:t>
            </a:r>
            <a:r>
              <a:rPr lang="de-DE" sz="1400" dirty="0">
                <a:latin typeface="Times New Roman" panose="02020603050405020304" pitchFamily="18" charset="0"/>
                <a:cs typeface="Times New Roman" panose="02020603050405020304" pitchFamily="18" charset="0"/>
              </a:rPr>
              <a:t>Luzern</a:t>
            </a:r>
            <a:r>
              <a:rPr kumimoji="0" lang="de-DE" sz="14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a:t>
            </a:r>
          </a:p>
          <a:p>
            <a:pPr marL="0" indent="0">
              <a:buClr>
                <a:srgbClr val="1E5155">
                  <a:lumMod val="40000"/>
                  <a:lumOff val="60000"/>
                </a:srgbClr>
              </a:buClr>
              <a:buNone/>
              <a:defRPr/>
            </a:pPr>
            <a:r>
              <a:rPr kumimoji="0" lang="de-DE" sz="1200" b="0"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Luzern ist das gesellschaftliche und kulturelle Zentrum der Zentralschweiz. Luzern ist ein bedeutendes Tourismusziel in der Schweiz, einerseits wegen seiner Lage am Vierwaldstättersee und der Nähe zu den Alpen und anderseits dank Sehenswürdigkeiten wie der Kapellbrücke und dem Verkehrshaus der Schweiz.</a:t>
            </a:r>
          </a:p>
        </p:txBody>
      </p:sp>
    </p:spTree>
    <p:extLst>
      <p:ext uri="{BB962C8B-B14F-4D97-AF65-F5344CB8AC3E}">
        <p14:creationId xmlns:p14="http://schemas.microsoft.com/office/powerpoint/2010/main" val="3828933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0" y="472440"/>
            <a:ext cx="2946400" cy="231258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034866" y="2978768"/>
            <a:ext cx="3815157" cy="2177431"/>
          </a:xfrm>
          <a:prstGeom prst="rect">
            <a:avLst/>
          </a:prstGeom>
        </p:spPr>
      </p:pic>
      <p:sp>
        <p:nvSpPr>
          <p:cNvPr id="7" name="Inhaltsplatzhalter 2">
            <a:extLst>
              <a:ext uri="{FF2B5EF4-FFF2-40B4-BE49-F238E27FC236}">
                <a16:creationId xmlns:a16="http://schemas.microsoft.com/office/drawing/2014/main" id="{695D150D-81B0-50B6-C4E5-236B6E04D3D2}"/>
              </a:ext>
            </a:extLst>
          </p:cNvPr>
          <p:cNvSpPr>
            <a:spLocks noGrp="1"/>
          </p:cNvSpPr>
          <p:nvPr>
            <p:ph idx="1"/>
          </p:nvPr>
        </p:nvSpPr>
        <p:spPr>
          <a:xfrm>
            <a:off x="513347" y="279399"/>
            <a:ext cx="7521520" cy="626533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Das Selbsterstellten Programm: Der Rundreise Schweiz 1</a:t>
            </a:r>
          </a:p>
          <a:p>
            <a:pPr marL="0" indent="0">
              <a:buNone/>
            </a:pPr>
            <a:r>
              <a:rPr lang="de-DE" sz="1400" b="1" dirty="0">
                <a:latin typeface="Times New Roman" panose="02020603050405020304" pitchFamily="18" charset="0"/>
                <a:cs typeface="Times New Roman" panose="02020603050405020304" pitchFamily="18" charset="0"/>
              </a:rPr>
              <a:t>11. Tag: Luzern-Bern/Schweiz</a:t>
            </a:r>
            <a:endParaRPr lang="de-DE" sz="1400" dirty="0">
              <a:latin typeface="Times New Roman" panose="02020603050405020304" pitchFamily="18" charset="0"/>
              <a:cs typeface="Times New Roman" panose="02020603050405020304" pitchFamily="18" charset="0"/>
            </a:endParaRPr>
          </a:p>
          <a:p>
            <a:pPr marL="0" indent="0">
              <a:buNone/>
            </a:pPr>
            <a:r>
              <a:rPr lang="de-DE" sz="1400" dirty="0">
                <a:latin typeface="Times New Roman" panose="02020603050405020304" pitchFamily="18" charset="0"/>
                <a:cs typeface="Times New Roman" panose="02020603050405020304" pitchFamily="18" charset="0"/>
              </a:rPr>
              <a:t>Eigene Tagesziele in Bern und Umgebung:</a:t>
            </a:r>
          </a:p>
          <a:p>
            <a:pPr>
              <a:buFont typeface="Symbol" panose="05050102010706020507" pitchFamily="18" charset="2"/>
              <a:buChar char="-"/>
            </a:pPr>
            <a:r>
              <a:rPr lang="de-DE" sz="1200" dirty="0">
                <a:latin typeface="Times New Roman" panose="02020603050405020304" pitchFamily="18" charset="0"/>
                <a:cs typeface="Times New Roman" panose="02020603050405020304" pitchFamily="18" charset="0"/>
              </a:rPr>
              <a:t>Die 1191 gegründete Zähringerstadt ist mit ihren charakteristischen Lauben teilweise in ihrer ursprünglichen Form erhalten. Seit 1218 Freie Reichsstadt, trat Bern 1353 der Eidgenossenschaft bei und entwickelte sich bis ins 16. Jahrhundert zum   größten Stadtstaat nördlich der Alpen. 1983 wurde die Berner Altstadt in die Liste des UNESCO-Welterbes (267) aufgenommen.</a:t>
            </a:r>
          </a:p>
          <a:p>
            <a:pPr>
              <a:buFont typeface="Courier New" panose="02070309020205020404" pitchFamily="49" charset="0"/>
              <a:buChar char="o"/>
            </a:pPr>
            <a:r>
              <a:rPr lang="de-DE" sz="1200" b="1" dirty="0">
                <a:latin typeface="Times New Roman" panose="02020603050405020304" pitchFamily="18" charset="0"/>
                <a:cs typeface="Times New Roman" panose="02020603050405020304" pitchFamily="18" charset="0"/>
              </a:rPr>
              <a:t>Optional: Mietwagen zu folgenden sehenswerten Städten und deren Umgebung</a:t>
            </a:r>
          </a:p>
          <a:p>
            <a:pPr>
              <a:buFont typeface="Symbol" panose="05050102010706020507" pitchFamily="18" charset="2"/>
              <a:buChar char="-"/>
            </a:pPr>
            <a:r>
              <a:rPr lang="de-DE" sz="1200" dirty="0">
                <a:latin typeface="Times New Roman" panose="02020603050405020304" pitchFamily="18" charset="0"/>
                <a:cs typeface="Times New Roman" panose="02020603050405020304" pitchFamily="18" charset="0"/>
              </a:rPr>
              <a:t>Die Zwillingsstädte La Chaux-de-Fonds und Le Locle entwickelten sich im 18. Jahrhundert zu bedeutenden Zentren der schweizerischen Uhrenindustrie. Die enge Verbindung von Produktions- und Wohnstätten prägte das Bild der Städte; bereits Karl Marx hatte La Chaux-de-Fonds als «eine einzige Uhrenmanufaktur» beschrieben. 2009 wurden die Städte in die Liste des UNESCO-Welterbes (1302) aufgenommen.</a:t>
            </a:r>
          </a:p>
          <a:p>
            <a:pPr marL="0" indent="0">
              <a:buNone/>
            </a:pPr>
            <a:r>
              <a:rPr lang="de-DE" sz="1400" b="1" dirty="0">
                <a:latin typeface="Times New Roman" panose="02020603050405020304" pitchFamily="18" charset="0"/>
                <a:cs typeface="Times New Roman" panose="02020603050405020304" pitchFamily="18" charset="0"/>
              </a:rPr>
              <a:t>12. Tag: Bern-Köln/Deutschland</a:t>
            </a:r>
          </a:p>
          <a:p>
            <a:pPr marL="0" indent="0">
              <a:buNone/>
            </a:pPr>
            <a:r>
              <a:rPr lang="de-DE" sz="1200" dirty="0">
                <a:latin typeface="Times New Roman" panose="02020603050405020304" pitchFamily="18" charset="0"/>
                <a:cs typeface="Times New Roman" panose="02020603050405020304" pitchFamily="18" charset="0"/>
              </a:rPr>
              <a:t>Abreise zum Bahnhof und Rückreise nach Köln.</a:t>
            </a:r>
          </a:p>
        </p:txBody>
      </p:sp>
    </p:spTree>
    <p:extLst>
      <p:ext uri="{BB962C8B-B14F-4D97-AF65-F5344CB8AC3E}">
        <p14:creationId xmlns:p14="http://schemas.microsoft.com/office/powerpoint/2010/main" val="155279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499</Words>
  <Application>Microsoft Office PowerPoint</Application>
  <PresentationFormat>Breitbild</PresentationFormat>
  <Paragraphs>39</Paragraphs>
  <Slides>5</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vt:i4>
      </vt:variant>
    </vt:vector>
  </HeadingPairs>
  <TitlesOfParts>
    <vt:vector size="12" baseType="lpstr">
      <vt:lpstr>Arial</vt:lpstr>
      <vt:lpstr>Courier New</vt:lpstr>
      <vt:lpstr>Symbol</vt:lpstr>
      <vt:lpstr>Times New Roman</vt:lpstr>
      <vt:lpstr>Wingdings</vt:lpstr>
      <vt:lpstr>Wingdings 3</vt:lpstr>
      <vt:lpstr>Ion</vt:lpstr>
      <vt:lpstr>Rundreise  Schweiz 1 und Amsterdam</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19</cp:revision>
  <dcterms:created xsi:type="dcterms:W3CDTF">2022-08-16T08:59:41Z</dcterms:created>
  <dcterms:modified xsi:type="dcterms:W3CDTF">2023-07-25T08:32:10Z</dcterms:modified>
</cp:coreProperties>
</file>