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9" r:id="rId3"/>
    <p:sldId id="267" r:id="rId4"/>
    <p:sldId id="269" r:id="rId5"/>
    <p:sldId id="271" r:id="rId6"/>
    <p:sldId id="279"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Übersicht" id="{D9D15A62-541A-4341-8E99-73233E3C5DD3}">
          <p14:sldIdLst>
            <p14:sldId id="256"/>
          </p14:sldIdLst>
        </p14:section>
        <p14:section name="Tag 1: Von Bremen nach Spiekeroog" id="{1DB7418D-7514-41C0-AAD5-AD0B4A41A27A}">
          <p14:sldIdLst>
            <p14:sldId id="259"/>
          </p14:sldIdLst>
        </p14:section>
        <p14:section name="Tag 2: Von Sperkeroog nach Juist" id="{8435D3DA-D591-4447-8A88-5DD5801912DE}">
          <p14:sldIdLst>
            <p14:sldId id="267"/>
          </p14:sldIdLst>
        </p14:section>
        <p14:section name="Tag 3: Von Juist nach Borkum" id="{1181CCBB-99EF-447E-B2DC-42E813CC8371}">
          <p14:sldIdLst>
            <p14:sldId id="269"/>
          </p14:sldIdLst>
        </p14:section>
        <p14:section name="Tag 4: Von Borkum nach Meppel" id="{C3EABECC-216B-4607-A712-98F6DF13EEB5}">
          <p14:sldIdLst>
            <p14:sldId id="271"/>
          </p14:sldIdLst>
        </p14:section>
        <p14:section name="Tag 5: Von Meppel nach Leer" id="{A906B706-916A-46B0-96AB-E92F5C9348A0}">
          <p14:sldIdLst>
            <p14:sldId id="279"/>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113" d="100"/>
          <a:sy n="113" d="100"/>
        </p:scale>
        <p:origin x="456"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de-DE"/>
              <a:t>Mastertitelformat bearbeiten</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37931924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abild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de-DE"/>
              <a:t>Mastertitelformat bearbeiten</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6590E03F-52DE-46A8-906C-6419B7285DBF}" type="datetimeFigureOut">
              <a:rPr lang="de-DE" smtClean="0"/>
              <a:t>25.07.2023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36324612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el und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de-DE"/>
              <a:t>Mastertitelformat bearbeiten</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23809949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Zitat mit Beschriftung">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de-DE"/>
              <a:t>Mastertitelformat bearbeiten</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de-DE"/>
              <a:t>Mastertextformat bearbeiten</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36033351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nskarte">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43496002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Mastertitelformat bearbeiten</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4"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350022666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Bildsp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de-DE"/>
              <a:t>Mastertitelformat bearbeiten</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4"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25242170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nchor="t" anchorCtr="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32812283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de-DE"/>
              <a:t>Mastertitelformat bearbeiten</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6760432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3658765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de-DE"/>
              <a:t>Mastertitelformat bearbeiten</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4219766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6590E03F-52DE-46A8-906C-6419B7285DBF}" type="datetimeFigureOut">
              <a:rPr lang="de-DE" smtClean="0"/>
              <a:t>25.07.2023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403116280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de-DE"/>
              <a:t>Mastertitelformat bearbeiten</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6590E03F-52DE-46A8-906C-6419B7285DBF}" type="datetimeFigureOut">
              <a:rPr lang="de-DE" smtClean="0"/>
              <a:t>25.07.2023</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26839966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7" name="Date Placeholder 2"/>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3"/>
          <p:cNvSpPr>
            <a:spLocks noGrp="1"/>
          </p:cNvSpPr>
          <p:nvPr>
            <p:ph type="ftr" sz="quarter" idx="11"/>
          </p:nvPr>
        </p:nvSpPr>
        <p:spPr/>
        <p:txBody>
          <a:bodyPr/>
          <a:lstStyle/>
          <a:p>
            <a:endParaRPr lang="de-DE"/>
          </a:p>
        </p:txBody>
      </p:sp>
      <p:sp>
        <p:nvSpPr>
          <p:cNvPr id="6" name="Slide Number Placeholder 4"/>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322109643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2"/>
          <p:cNvSpPr>
            <a:spLocks noGrp="1"/>
          </p:cNvSpPr>
          <p:nvPr>
            <p:ph type="ftr" sz="quarter" idx="11"/>
          </p:nvPr>
        </p:nvSpPr>
        <p:spPr/>
        <p:txBody>
          <a:bodyPr/>
          <a:lstStyle/>
          <a:p>
            <a:endParaRPr lang="de-DE"/>
          </a:p>
        </p:txBody>
      </p:sp>
      <p:sp>
        <p:nvSpPr>
          <p:cNvPr id="6" name="Slide Number Placeholder 3"/>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800091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de-DE"/>
              <a:t>Mastertitelformat bearbeiten</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7" name="Date Placeholder 4"/>
          <p:cNvSpPr>
            <a:spLocks noGrp="1"/>
          </p:cNvSpPr>
          <p:nvPr>
            <p:ph type="dt" sz="half" idx="10"/>
          </p:nvPr>
        </p:nvSpPr>
        <p:spPr/>
        <p:txBody>
          <a:bodyPr/>
          <a:lstStyle/>
          <a:p>
            <a:fld id="{6590E03F-52DE-46A8-906C-6419B7285DBF}" type="datetimeFigureOut">
              <a:rPr lang="de-DE" smtClean="0"/>
              <a:t>25.07.2023</a:t>
            </a:fld>
            <a:endParaRPr lang="de-DE"/>
          </a:p>
        </p:txBody>
      </p:sp>
      <p:sp>
        <p:nvSpPr>
          <p:cNvPr id="5" name="Footer Placeholder 5"/>
          <p:cNvSpPr>
            <a:spLocks noGrp="1"/>
          </p:cNvSpPr>
          <p:nvPr>
            <p:ph type="ftr" sz="quarter" idx="11"/>
          </p:nvPr>
        </p:nvSpPr>
        <p:spPr/>
        <p:txBody>
          <a:bodyPr/>
          <a:lstStyle/>
          <a:p>
            <a:endParaRPr lang="de-DE"/>
          </a:p>
        </p:txBody>
      </p:sp>
      <p:sp>
        <p:nvSpPr>
          <p:cNvPr id="6" name="Slide Number Placeholder 6"/>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31387958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de-DE"/>
              <a:t>Mastertitelformat bearbeiten</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de-DE"/>
              <a:t>Bild durch Klicken auf Symbol hinzufügen</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de-DE"/>
              <a:t>Mastertextformat bearbeiten</a:t>
            </a:r>
          </a:p>
        </p:txBody>
      </p:sp>
      <p:sp>
        <p:nvSpPr>
          <p:cNvPr id="5" name="Date Placeholder 4"/>
          <p:cNvSpPr>
            <a:spLocks noGrp="1"/>
          </p:cNvSpPr>
          <p:nvPr>
            <p:ph type="dt" sz="half" idx="10"/>
          </p:nvPr>
        </p:nvSpPr>
        <p:spPr/>
        <p:txBody>
          <a:bodyPr/>
          <a:lstStyle/>
          <a:p>
            <a:fld id="{6590E03F-52DE-46A8-906C-6419B7285DBF}" type="datetimeFigureOut">
              <a:rPr lang="de-DE" smtClean="0"/>
              <a:t>25.07.2023</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D054F215-A480-4FEC-8255-02395190A29F}" type="slidenum">
              <a:rPr lang="de-DE" smtClean="0"/>
              <a:t>‹Nr.›</a:t>
            </a:fld>
            <a:endParaRPr lang="de-DE"/>
          </a:p>
        </p:txBody>
      </p:sp>
    </p:spTree>
    <p:extLst>
      <p:ext uri="{BB962C8B-B14F-4D97-AF65-F5344CB8AC3E}">
        <p14:creationId xmlns:p14="http://schemas.microsoft.com/office/powerpoint/2010/main" val="17233437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cstate="screen">
            <a:extLst>
              <a:ext uri="{28A0092B-C50C-407E-A947-70E740481C1C}">
                <a14:useLocalDpi xmlns:a14="http://schemas.microsoft.com/office/drawing/2010/main"/>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cstate="screen">
            <a:extLst>
              <a:ext uri="{28A0092B-C50C-407E-A947-70E740481C1C}">
                <a14:useLocalDpi xmlns:a14="http://schemas.microsoft.com/office/drawing/2010/main"/>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cstate="screen">
            <a:extLst>
              <a:ext uri="{28A0092B-C50C-407E-A947-70E740481C1C}">
                <a14:useLocalDpi xmlns:a14="http://schemas.microsoft.com/office/drawing/2010/main"/>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cstate="screen">
            <a:extLst>
              <a:ext uri="{28A0092B-C50C-407E-A947-70E740481C1C}">
                <a14:useLocalDpi xmlns:a14="http://schemas.microsoft.com/office/drawing/2010/main"/>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de-DE"/>
              <a:t>Mastertitelformat bearbeiten</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6590E03F-52DE-46A8-906C-6419B7285DBF}" type="datetimeFigureOut">
              <a:rPr lang="de-DE" smtClean="0"/>
              <a:t>25.07.2023</a:t>
            </a:fld>
            <a:endParaRPr lang="de-DE"/>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de-DE"/>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054F215-A480-4FEC-8255-02395190A29F}" type="slidenum">
              <a:rPr lang="de-DE" smtClean="0"/>
              <a:t>‹Nr.›</a:t>
            </a:fld>
            <a:endParaRPr lang="de-DE"/>
          </a:p>
        </p:txBody>
      </p:sp>
    </p:spTree>
    <p:extLst>
      <p:ext uri="{BB962C8B-B14F-4D97-AF65-F5344CB8AC3E}">
        <p14:creationId xmlns:p14="http://schemas.microsoft.com/office/powerpoint/2010/main" val="3525623500"/>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0.gif"/><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2.gif"/><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6.gif"/><Relationship Id="rId2" Type="http://schemas.openxmlformats.org/officeDocument/2006/relationships/image" Target="../media/image15.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el 1">
            <a:extLst>
              <a:ext uri="{FF2B5EF4-FFF2-40B4-BE49-F238E27FC236}">
                <a16:creationId xmlns:a16="http://schemas.microsoft.com/office/drawing/2014/main" id="{2594DA70-63D9-D3F6-9B67-17BB8093BC5C}"/>
              </a:ext>
            </a:extLst>
          </p:cNvPr>
          <p:cNvSpPr>
            <a:spLocks noGrp="1"/>
          </p:cNvSpPr>
          <p:nvPr>
            <p:ph type="ctrTitle"/>
          </p:nvPr>
        </p:nvSpPr>
        <p:spPr>
          <a:xfrm>
            <a:off x="245534" y="2082799"/>
            <a:ext cx="6087504" cy="1704829"/>
          </a:xfrm>
        </p:spPr>
        <p:txBody>
          <a:bodyPr/>
          <a:lstStyle/>
          <a:p>
            <a:r>
              <a:rPr lang="de-DE" sz="6200" dirty="0"/>
              <a:t>Rundreise</a:t>
            </a:r>
            <a:r>
              <a:rPr lang="de-DE" sz="6600" dirty="0"/>
              <a:t> </a:t>
            </a:r>
            <a:br>
              <a:rPr lang="de-DE" sz="6800" dirty="0"/>
            </a:br>
            <a:r>
              <a:rPr lang="de-DE" sz="5400" dirty="0"/>
              <a:t>Nördlicher Benelux</a:t>
            </a:r>
          </a:p>
        </p:txBody>
      </p:sp>
      <p:pic>
        <p:nvPicPr>
          <p:cNvPr id="3" name="Grafik 2">
            <a:extLst>
              <a:ext uri="{FF2B5EF4-FFF2-40B4-BE49-F238E27FC236}">
                <a16:creationId xmlns:a16="http://schemas.microsoft.com/office/drawing/2014/main" id="{8FF3F000-F7A9-BE37-A5D4-1209281891A9}"/>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6096000" y="1361390"/>
            <a:ext cx="5936226" cy="2998943"/>
          </a:xfrm>
          <a:prstGeom prst="rect">
            <a:avLst/>
          </a:prstGeom>
        </p:spPr>
      </p:pic>
    </p:spTree>
    <p:extLst>
      <p:ext uri="{BB962C8B-B14F-4D97-AF65-F5344CB8AC3E}">
        <p14:creationId xmlns:p14="http://schemas.microsoft.com/office/powerpoint/2010/main" val="31386501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C718F963-A8B4-B412-F7C7-FF476B1709B3}"/>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8506460" y="838412"/>
            <a:ext cx="2410702" cy="123096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Inhaltsplatzhalter 2">
            <a:extLst>
              <a:ext uri="{FF2B5EF4-FFF2-40B4-BE49-F238E27FC236}">
                <a16:creationId xmlns:a16="http://schemas.microsoft.com/office/drawing/2014/main" id="{7A526A48-A70E-2AAB-DDDF-118EDF5E52A6}"/>
              </a:ext>
            </a:extLst>
          </p:cNvPr>
          <p:cNvSpPr>
            <a:spLocks noGrp="1"/>
          </p:cNvSpPr>
          <p:nvPr>
            <p:ph idx="1"/>
          </p:nvPr>
        </p:nvSpPr>
        <p:spPr>
          <a:xfrm>
            <a:off x="567267" y="1346200"/>
            <a:ext cx="7730066" cy="4830763"/>
          </a:xfrm>
        </p:spPr>
        <p:txBody>
          <a:bodyPr>
            <a:normAutofit lnSpcReduction="10000"/>
          </a:bodyPr>
          <a:lstStyle/>
          <a:p>
            <a:pPr marL="0" indent="0">
              <a:buNone/>
            </a:pPr>
            <a:r>
              <a:rPr lang="de-DE" sz="1600" b="1" dirty="0">
                <a:latin typeface="Times New Roman" panose="02020603050405020304" pitchFamily="18" charset="0"/>
                <a:cs typeface="Times New Roman" panose="02020603050405020304" pitchFamily="18" charset="0"/>
              </a:rPr>
              <a:t>Wir starten von Bremen und begeben uns ins Land der Friesen und ihrer geheimnisvollen Landschaft.</a:t>
            </a:r>
          </a:p>
          <a:p>
            <a:pPr marL="0" indent="0">
              <a:buNone/>
            </a:pPr>
            <a:r>
              <a:rPr lang="de-DE" sz="1600" b="1" dirty="0">
                <a:latin typeface="Times New Roman" panose="02020603050405020304" pitchFamily="18" charset="0"/>
                <a:cs typeface="Times New Roman" panose="02020603050405020304" pitchFamily="18" charset="0"/>
              </a:rPr>
              <a:t>Tageziele:</a:t>
            </a:r>
          </a:p>
          <a:p>
            <a:pPr>
              <a:buFontTx/>
              <a:buChar char="-"/>
            </a:pPr>
            <a:r>
              <a:rPr lang="de-DE" sz="1400" dirty="0">
                <a:latin typeface="Times New Roman" panose="02020603050405020304" pitchFamily="18" charset="0"/>
                <a:cs typeface="Times New Roman" panose="02020603050405020304" pitchFamily="18" charset="0"/>
              </a:rPr>
              <a:t>Bremen (UNESCO 1087: Rathaus und Roland in Bremen)</a:t>
            </a:r>
          </a:p>
          <a:p>
            <a:pPr>
              <a:buFont typeface="Wingdings" panose="05000000000000000000" pitchFamily="2" charset="2"/>
              <a:buChar char="v"/>
            </a:pPr>
            <a:r>
              <a:rPr lang="de-DE" sz="1200" dirty="0"/>
              <a:t>Das Rathaus und der Roland auf dem Marktplatz von Bremen sind bedeutende Repräsentationen der zivilen Autonomie und Souveränität während des Heiligen Römischen Reiches.</a:t>
            </a:r>
            <a:endParaRPr lang="de-DE" sz="1400" dirty="0">
              <a:latin typeface="Times New Roman" panose="02020603050405020304" pitchFamily="18" charset="0"/>
              <a:cs typeface="Times New Roman" panose="02020603050405020304" pitchFamily="18" charset="0"/>
            </a:endParaRPr>
          </a:p>
          <a:p>
            <a:pPr>
              <a:buFontTx/>
              <a:buChar char="-"/>
            </a:pPr>
            <a:r>
              <a:rPr lang="de-DE" sz="1400" dirty="0">
                <a:latin typeface="Times New Roman" panose="02020603050405020304" pitchFamily="18" charset="0"/>
                <a:cs typeface="Times New Roman" panose="02020603050405020304" pitchFamily="18" charset="0"/>
              </a:rPr>
              <a:t>Wilhelmshaven (Kaiser-Wilhelm-Brücke, Deutsche Marinemuseum)</a:t>
            </a:r>
          </a:p>
          <a:p>
            <a:pPr>
              <a:buFont typeface="Wingdings" panose="05000000000000000000" pitchFamily="2" charset="2"/>
              <a:buChar char="Ø"/>
            </a:pPr>
            <a:r>
              <a:rPr lang="de-DE" sz="1400" dirty="0">
                <a:latin typeface="Times New Roman" panose="02020603050405020304" pitchFamily="18" charset="0"/>
                <a:cs typeface="Times New Roman" panose="02020603050405020304" pitchFamily="18" charset="0"/>
              </a:rPr>
              <a:t>Nationalpark Wattenmeer (UNESCO 1314: Das Wattenmeer) </a:t>
            </a:r>
          </a:p>
          <a:p>
            <a:pPr>
              <a:buFont typeface="Wingdings" panose="05000000000000000000" pitchFamily="2" charset="2"/>
              <a:buChar char="v"/>
            </a:pPr>
            <a:r>
              <a:rPr lang="de-DE" sz="1200" dirty="0"/>
              <a:t>Das weltweit größte Wattenmeer sowie ein weltweit bedeutender Lebensraum für zahlreiche Tier- und Pflanzenarten bildet eine grenzüberschreitende Naturerbestätte.</a:t>
            </a:r>
            <a:endParaRPr lang="de-DE" sz="1400" dirty="0">
              <a:latin typeface="Times New Roman" panose="02020603050405020304" pitchFamily="18" charset="0"/>
              <a:cs typeface="Times New Roman" panose="02020603050405020304" pitchFamily="18" charset="0"/>
            </a:endParaRPr>
          </a:p>
          <a:p>
            <a:pPr>
              <a:buFontTx/>
              <a:buChar char="-"/>
            </a:pPr>
            <a:r>
              <a:rPr lang="de-DE" sz="1400" dirty="0">
                <a:latin typeface="Times New Roman" panose="02020603050405020304" pitchFamily="18" charset="0"/>
                <a:cs typeface="Times New Roman" panose="02020603050405020304" pitchFamily="18" charset="0"/>
              </a:rPr>
              <a:t>Harlesiel (Schöpfwerk Harlesiel, Hafenanlage) </a:t>
            </a:r>
          </a:p>
          <a:p>
            <a:pPr>
              <a:buFontTx/>
              <a:buChar char="-"/>
            </a:pPr>
            <a:r>
              <a:rPr lang="de-DE" sz="1400" dirty="0">
                <a:latin typeface="Times New Roman" panose="02020603050405020304" pitchFamily="18" charset="0"/>
                <a:cs typeface="Times New Roman" panose="02020603050405020304" pitchFamily="18" charset="0"/>
              </a:rPr>
              <a:t>Sielhafen Neuharlingersiel (Buddelschiffmuseum, </a:t>
            </a:r>
            <a:r>
              <a:rPr lang="de-DE" sz="1400" dirty="0"/>
              <a:t>Sielhof</a:t>
            </a:r>
            <a:r>
              <a:rPr lang="de-DE" sz="1400" dirty="0">
                <a:latin typeface="Times New Roman" panose="02020603050405020304" pitchFamily="18" charset="0"/>
                <a:cs typeface="Times New Roman" panose="02020603050405020304" pitchFamily="18" charset="0"/>
              </a:rPr>
              <a:t>)</a:t>
            </a:r>
          </a:p>
          <a:p>
            <a:pPr>
              <a:buFontTx/>
              <a:buChar char="-"/>
            </a:pPr>
            <a:r>
              <a:rPr lang="de-DE" sz="1400" b="1" i="1" dirty="0">
                <a:latin typeface="Times New Roman" panose="02020603050405020304" pitchFamily="18" charset="0"/>
                <a:cs typeface="Times New Roman" panose="02020603050405020304" pitchFamily="18" charset="0"/>
              </a:rPr>
              <a:t>Spiekeroog</a:t>
            </a:r>
            <a:r>
              <a:rPr lang="de-DE" sz="1400" dirty="0">
                <a:latin typeface="Times New Roman" panose="02020603050405020304" pitchFamily="18" charset="0"/>
                <a:cs typeface="Times New Roman" panose="02020603050405020304" pitchFamily="18" charset="0"/>
              </a:rPr>
              <a:t> (Sterneninsel, Inselmuseum)</a:t>
            </a:r>
          </a:p>
          <a:p>
            <a:pPr>
              <a:buFont typeface="Wingdings" panose="05000000000000000000" pitchFamily="2" charset="2"/>
              <a:buChar char="v"/>
            </a:pPr>
            <a:r>
              <a:rPr lang="de-DE" sz="1400" dirty="0">
                <a:latin typeface="Times New Roman" panose="02020603050405020304" pitchFamily="18" charset="0"/>
                <a:cs typeface="Times New Roman" panose="02020603050405020304" pitchFamily="18" charset="0"/>
              </a:rPr>
              <a:t>Übernachtung auf der Insel</a:t>
            </a:r>
          </a:p>
          <a:p>
            <a:pPr>
              <a:buFontTx/>
              <a:buChar char="-"/>
            </a:pPr>
            <a:endParaRPr lang="de-DE"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de-DE" sz="1400" dirty="0">
                <a:latin typeface="Times New Roman" panose="02020603050405020304" pitchFamily="18" charset="0"/>
                <a:cs typeface="Times New Roman" panose="02020603050405020304" pitchFamily="18" charset="0"/>
              </a:rPr>
              <a:t> 147 km</a:t>
            </a:r>
          </a:p>
        </p:txBody>
      </p:sp>
      <p:pic>
        <p:nvPicPr>
          <p:cNvPr id="6" name="Grafik 5">
            <a:extLst>
              <a:ext uri="{FF2B5EF4-FFF2-40B4-BE49-F238E27FC236}">
                <a16:creationId xmlns:a16="http://schemas.microsoft.com/office/drawing/2014/main" id="{DEF9DDFF-0013-6EF4-9875-2E766354049D}"/>
              </a:ext>
            </a:extLst>
          </p:cNvPr>
          <p:cNvPicPr>
            <a:picLocks noChangeAspect="1"/>
          </p:cNvPicPr>
          <p:nvPr/>
        </p:nvPicPr>
        <p:blipFill>
          <a:blip r:embed="rId3">
            <a:extLst>
              <a:ext uri="{28A0092B-C50C-407E-A947-70E740481C1C}">
                <a14:useLocalDpi xmlns:a14="http://schemas.microsoft.com/office/drawing/2010/main"/>
              </a:ext>
            </a:extLst>
          </a:blip>
          <a:srcRect/>
          <a:stretch/>
        </p:blipFill>
        <p:spPr>
          <a:xfrm>
            <a:off x="8506460" y="2280434"/>
            <a:ext cx="2904067" cy="2962293"/>
          </a:xfrm>
          <a:prstGeom prst="rect">
            <a:avLst/>
          </a:prstGeom>
        </p:spPr>
      </p:pic>
    </p:spTree>
    <p:extLst>
      <p:ext uri="{BB962C8B-B14F-4D97-AF65-F5344CB8AC3E}">
        <p14:creationId xmlns:p14="http://schemas.microsoft.com/office/powerpoint/2010/main" val="144843995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C718F963-A8B4-B412-F7C7-FF476B1709B3}"/>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8522788" y="326572"/>
            <a:ext cx="2410702" cy="1465166"/>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Inhaltsplatzhalter 2">
            <a:extLst>
              <a:ext uri="{FF2B5EF4-FFF2-40B4-BE49-F238E27FC236}">
                <a16:creationId xmlns:a16="http://schemas.microsoft.com/office/drawing/2014/main" id="{7A526A48-A70E-2AAB-DDDF-118EDF5E52A6}"/>
              </a:ext>
            </a:extLst>
          </p:cNvPr>
          <p:cNvSpPr>
            <a:spLocks noGrp="1"/>
          </p:cNvSpPr>
          <p:nvPr>
            <p:ph idx="1"/>
          </p:nvPr>
        </p:nvSpPr>
        <p:spPr>
          <a:xfrm>
            <a:off x="513347" y="914400"/>
            <a:ext cx="7587916" cy="5262563"/>
          </a:xfrm>
        </p:spPr>
        <p:txBody>
          <a:bodyPr>
            <a:normAutofit/>
          </a:bodyPr>
          <a:lstStyle/>
          <a:p>
            <a:pPr marL="0" indent="0">
              <a:buNone/>
            </a:pPr>
            <a:r>
              <a:rPr lang="de-DE" sz="1600" b="1" dirty="0">
                <a:latin typeface="Times New Roman" panose="02020603050405020304" pitchFamily="18" charset="0"/>
                <a:cs typeface="Times New Roman" panose="02020603050405020304" pitchFamily="18" charset="0"/>
              </a:rPr>
              <a:t>Am Zweiten Tag beschäftigen wir uns eingehend mit dem Wattenmeer und den darin befindlichen Ostfriesischen Inseln.</a:t>
            </a:r>
          </a:p>
          <a:p>
            <a:pPr marL="0" indent="0">
              <a:buNone/>
            </a:pPr>
            <a:r>
              <a:rPr lang="de-DE" sz="1600" b="1" dirty="0">
                <a:latin typeface="Times New Roman" panose="02020603050405020304" pitchFamily="18" charset="0"/>
                <a:cs typeface="Times New Roman" panose="02020603050405020304" pitchFamily="18" charset="0"/>
              </a:rPr>
              <a:t>Tageziele:</a:t>
            </a:r>
          </a:p>
          <a:p>
            <a:pPr>
              <a:buFont typeface="Symbol" panose="05050102010706020507" pitchFamily="18" charset="2"/>
              <a:buChar char="-"/>
            </a:pPr>
            <a:r>
              <a:rPr lang="de-DE" sz="1400" b="1" i="1" dirty="0">
                <a:latin typeface="Times New Roman" panose="02020603050405020304" pitchFamily="18" charset="0"/>
                <a:cs typeface="Times New Roman" panose="02020603050405020304" pitchFamily="18" charset="0"/>
              </a:rPr>
              <a:t>Spiekeroog</a:t>
            </a:r>
            <a:r>
              <a:rPr lang="de-DE" sz="1400" dirty="0">
                <a:latin typeface="Times New Roman" panose="02020603050405020304" pitchFamily="18" charset="0"/>
                <a:cs typeface="Times New Roman" panose="02020603050405020304" pitchFamily="18" charset="0"/>
              </a:rPr>
              <a:t> (Sterneninsel, Inselmuseum)</a:t>
            </a:r>
          </a:p>
          <a:p>
            <a:pPr>
              <a:buFont typeface="Wingdings" panose="05000000000000000000" pitchFamily="2" charset="2"/>
              <a:buChar char="Ø"/>
            </a:pPr>
            <a:r>
              <a:rPr lang="de-DE" sz="1400" dirty="0">
                <a:latin typeface="Times New Roman" panose="02020603050405020304" pitchFamily="18" charset="0"/>
                <a:cs typeface="Times New Roman" panose="02020603050405020304" pitchFamily="18" charset="0"/>
              </a:rPr>
              <a:t>Nationalpark Wattenmeer (UNESCO 1314: Das Wattenmeer) </a:t>
            </a:r>
          </a:p>
          <a:p>
            <a:pPr>
              <a:buFontTx/>
              <a:buChar char="-"/>
            </a:pPr>
            <a:r>
              <a:rPr lang="de-DE" sz="1400" dirty="0">
                <a:latin typeface="Times New Roman" panose="02020603050405020304" pitchFamily="18" charset="0"/>
                <a:cs typeface="Times New Roman" panose="02020603050405020304" pitchFamily="18" charset="0"/>
              </a:rPr>
              <a:t>Norden (Sehenswerte Hauptort der historischen Landschaft Norderland)</a:t>
            </a:r>
          </a:p>
          <a:p>
            <a:pPr>
              <a:buFontTx/>
              <a:buChar char="-"/>
            </a:pPr>
            <a:r>
              <a:rPr lang="de-DE" sz="1400" b="1" i="1" dirty="0">
                <a:latin typeface="Times New Roman" panose="02020603050405020304" pitchFamily="18" charset="0"/>
                <a:cs typeface="Times New Roman" panose="02020603050405020304" pitchFamily="18" charset="0"/>
              </a:rPr>
              <a:t>Norderney</a:t>
            </a:r>
            <a:r>
              <a:rPr lang="de-DE" sz="1400" dirty="0">
                <a:latin typeface="Times New Roman" panose="02020603050405020304" pitchFamily="18" charset="0"/>
                <a:cs typeface="Times New Roman" panose="02020603050405020304" pitchFamily="18" charset="0"/>
              </a:rPr>
              <a:t> (Seezeichen wie Kap, Leuchttürme und Landmarken, Heilbad)</a:t>
            </a:r>
          </a:p>
          <a:p>
            <a:pPr>
              <a:buFontTx/>
              <a:buChar char="-"/>
            </a:pPr>
            <a:r>
              <a:rPr lang="de-DE" sz="1400" b="1" i="1" dirty="0">
                <a:latin typeface="Times New Roman" panose="02020603050405020304" pitchFamily="18" charset="0"/>
                <a:cs typeface="Times New Roman" panose="02020603050405020304" pitchFamily="18" charset="0"/>
              </a:rPr>
              <a:t>Juist</a:t>
            </a:r>
            <a:r>
              <a:rPr lang="de-DE" sz="1400" dirty="0">
                <a:latin typeface="Times New Roman" panose="02020603050405020304" pitchFamily="18" charset="0"/>
                <a:cs typeface="Times New Roman" panose="02020603050405020304" pitchFamily="18" charset="0"/>
              </a:rPr>
              <a:t> (Küstenmuseum, Wassertürme, Kurpromenade, Bill, Kalfamer)</a:t>
            </a:r>
          </a:p>
          <a:p>
            <a:pPr>
              <a:buFont typeface="Wingdings" panose="05000000000000000000" pitchFamily="2" charset="2"/>
              <a:buChar char="v"/>
            </a:pPr>
            <a:r>
              <a:rPr lang="de-DE" sz="1400" dirty="0">
                <a:latin typeface="Times New Roman" panose="02020603050405020304" pitchFamily="18" charset="0"/>
                <a:cs typeface="Times New Roman" panose="02020603050405020304" pitchFamily="18" charset="0"/>
              </a:rPr>
              <a:t>Übernachtung auf der Insel</a:t>
            </a:r>
          </a:p>
          <a:p>
            <a:pPr>
              <a:buFont typeface="Wingdings" panose="05000000000000000000" pitchFamily="2" charset="2"/>
              <a:buChar char="Ø"/>
            </a:pPr>
            <a:endParaRPr lang="de-DE"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de-DE" sz="1400" dirty="0">
                <a:latin typeface="Times New Roman" panose="02020603050405020304" pitchFamily="18" charset="0"/>
                <a:cs typeface="Times New Roman" panose="02020603050405020304" pitchFamily="18" charset="0"/>
              </a:rPr>
              <a:t>95,2 km</a:t>
            </a:r>
          </a:p>
        </p:txBody>
      </p:sp>
      <p:pic>
        <p:nvPicPr>
          <p:cNvPr id="5" name="Grafik 4">
            <a:extLst>
              <a:ext uri="{FF2B5EF4-FFF2-40B4-BE49-F238E27FC236}">
                <a16:creationId xmlns:a16="http://schemas.microsoft.com/office/drawing/2014/main" id="{0DD1073B-A345-58F2-4E6E-F05D90425431}"/>
              </a:ext>
            </a:extLst>
          </p:cNvPr>
          <p:cNvPicPr>
            <a:picLocks noChangeAspect="1"/>
          </p:cNvPicPr>
          <p:nvPr/>
        </p:nvPicPr>
        <p:blipFill>
          <a:blip r:embed="rId3">
            <a:extLst>
              <a:ext uri="{28A0092B-C50C-407E-A947-70E740481C1C}">
                <a14:useLocalDpi xmlns:a14="http://schemas.microsoft.com/office/drawing/2010/main"/>
              </a:ext>
            </a:extLst>
          </a:blip>
          <a:srcRect/>
          <a:stretch/>
        </p:blipFill>
        <p:spPr>
          <a:xfrm>
            <a:off x="8101602" y="2125058"/>
            <a:ext cx="3577052" cy="1316161"/>
          </a:xfrm>
          <a:prstGeom prst="rect">
            <a:avLst/>
          </a:prstGeom>
        </p:spPr>
      </p:pic>
    </p:spTree>
    <p:extLst>
      <p:ext uri="{BB962C8B-B14F-4D97-AF65-F5344CB8AC3E}">
        <p14:creationId xmlns:p14="http://schemas.microsoft.com/office/powerpoint/2010/main" val="2273845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C718F963-A8B4-B412-F7C7-FF476B1709B3}"/>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8567903" y="326572"/>
            <a:ext cx="2320471" cy="151855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Inhaltsplatzhalter 2">
            <a:extLst>
              <a:ext uri="{FF2B5EF4-FFF2-40B4-BE49-F238E27FC236}">
                <a16:creationId xmlns:a16="http://schemas.microsoft.com/office/drawing/2014/main" id="{7A526A48-A70E-2AAB-DDDF-118EDF5E52A6}"/>
              </a:ext>
            </a:extLst>
          </p:cNvPr>
          <p:cNvSpPr>
            <a:spLocks noGrp="1"/>
          </p:cNvSpPr>
          <p:nvPr>
            <p:ph idx="1"/>
          </p:nvPr>
        </p:nvSpPr>
        <p:spPr>
          <a:xfrm>
            <a:off x="761999" y="326572"/>
            <a:ext cx="7645401" cy="4190691"/>
          </a:xfrm>
        </p:spPr>
        <p:txBody>
          <a:bodyPr>
            <a:normAutofit/>
          </a:bodyPr>
          <a:lstStyle/>
          <a:p>
            <a:pPr marL="0" indent="0">
              <a:buNone/>
            </a:pPr>
            <a:r>
              <a:rPr lang="de-DE" sz="1600" b="1" dirty="0">
                <a:latin typeface="Times New Roman" panose="02020603050405020304" pitchFamily="18" charset="0"/>
                <a:cs typeface="Times New Roman" panose="02020603050405020304" pitchFamily="18" charset="0"/>
              </a:rPr>
              <a:t>Nach einer Tour durch Norderland erreichen wir die westlichste Insel der Ostfriesischen Insel, auf der wir den deutschen Teil unsere Reise vorerst abschließen.</a:t>
            </a:r>
          </a:p>
          <a:p>
            <a:pPr marL="0" indent="0">
              <a:buNone/>
            </a:pPr>
            <a:r>
              <a:rPr lang="de-DE" sz="1600" b="1" dirty="0">
                <a:latin typeface="Times New Roman" panose="02020603050405020304" pitchFamily="18" charset="0"/>
                <a:cs typeface="Times New Roman" panose="02020603050405020304" pitchFamily="18" charset="0"/>
              </a:rPr>
              <a:t>Tageziele:</a:t>
            </a:r>
          </a:p>
          <a:p>
            <a:pPr>
              <a:buFont typeface="Courier New" panose="02070309020205020404" pitchFamily="49" charset="0"/>
              <a:buChar char="o"/>
            </a:pPr>
            <a:r>
              <a:rPr lang="de-DE" sz="1400" dirty="0">
                <a:latin typeface="Times New Roman" panose="02020603050405020304" pitchFamily="18" charset="0"/>
                <a:cs typeface="Times New Roman" panose="02020603050405020304" pitchFamily="18" charset="0"/>
              </a:rPr>
              <a:t>Fähre von Juist nach Norden (Parkplatz)</a:t>
            </a:r>
          </a:p>
          <a:p>
            <a:pPr>
              <a:buFontTx/>
              <a:buChar char="-"/>
            </a:pPr>
            <a:r>
              <a:rPr lang="de-DE" sz="1400" dirty="0">
                <a:latin typeface="Times New Roman" panose="02020603050405020304" pitchFamily="18" charset="0"/>
                <a:cs typeface="Times New Roman" panose="02020603050405020304" pitchFamily="18" charset="0"/>
              </a:rPr>
              <a:t>Norden (Hauptort der historischen Landschaft Norderland)</a:t>
            </a:r>
          </a:p>
          <a:p>
            <a:pPr>
              <a:buFontTx/>
              <a:buChar char="-"/>
            </a:pPr>
            <a:r>
              <a:rPr lang="de-DE" sz="1400" dirty="0">
                <a:latin typeface="Times New Roman" panose="02020603050405020304" pitchFamily="18" charset="0"/>
                <a:cs typeface="Times New Roman" panose="02020603050405020304" pitchFamily="18" charset="0"/>
              </a:rPr>
              <a:t>Emden (Ostfriesisches Landesmuseum, sehenswerte Kulturstadt ab 800)</a:t>
            </a:r>
          </a:p>
          <a:p>
            <a:pPr>
              <a:buFont typeface="Courier New" panose="02070309020205020404" pitchFamily="49" charset="0"/>
              <a:buChar char="o"/>
            </a:pPr>
            <a:r>
              <a:rPr lang="de-DE" sz="1400" dirty="0">
                <a:latin typeface="Times New Roman" panose="02020603050405020304" pitchFamily="18" charset="0"/>
                <a:cs typeface="Times New Roman" panose="02020603050405020304" pitchFamily="18" charset="0"/>
              </a:rPr>
              <a:t>Autofähre von Emden nach </a:t>
            </a:r>
            <a:r>
              <a:rPr lang="de-DE" sz="1400" b="1" i="1" dirty="0">
                <a:latin typeface="Times New Roman" panose="02020603050405020304" pitchFamily="18" charset="0"/>
                <a:cs typeface="Times New Roman" panose="02020603050405020304" pitchFamily="18" charset="0"/>
              </a:rPr>
              <a:t>Borkum</a:t>
            </a:r>
          </a:p>
          <a:p>
            <a:pPr>
              <a:buFontTx/>
              <a:buChar char="-"/>
            </a:pPr>
            <a:r>
              <a:rPr lang="de-DE" sz="1400" b="1" i="1" dirty="0">
                <a:latin typeface="Times New Roman" panose="02020603050405020304" pitchFamily="18" charset="0"/>
                <a:cs typeface="Times New Roman" panose="02020603050405020304" pitchFamily="18" charset="0"/>
              </a:rPr>
              <a:t>Borkum</a:t>
            </a:r>
            <a:r>
              <a:rPr lang="de-DE" sz="1400" dirty="0">
                <a:latin typeface="Times New Roman" panose="02020603050405020304" pitchFamily="18" charset="0"/>
                <a:cs typeface="Times New Roman" panose="02020603050405020304" pitchFamily="18" charset="0"/>
              </a:rPr>
              <a:t> (staatlich anerkanntes Nordseeheilbad über zahlreiche Kureinrichtungen verfügt, sowie Teil des Nationalpark Wattenmeer)</a:t>
            </a:r>
          </a:p>
          <a:p>
            <a:pPr marL="0" indent="0">
              <a:buNone/>
            </a:pPr>
            <a:endParaRPr lang="de-DE"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de-DE" sz="1400" dirty="0">
                <a:latin typeface="Times New Roman" panose="02020603050405020304" pitchFamily="18" charset="0"/>
                <a:cs typeface="Times New Roman" panose="02020603050405020304" pitchFamily="18" charset="0"/>
              </a:rPr>
              <a:t>138 km</a:t>
            </a:r>
          </a:p>
        </p:txBody>
      </p:sp>
      <p:pic>
        <p:nvPicPr>
          <p:cNvPr id="6" name="Grafik 5">
            <a:extLst>
              <a:ext uri="{FF2B5EF4-FFF2-40B4-BE49-F238E27FC236}">
                <a16:creationId xmlns:a16="http://schemas.microsoft.com/office/drawing/2014/main" id="{F66C3A29-A993-CE07-9666-400AA2C948BA}"/>
              </a:ext>
            </a:extLst>
          </p:cNvPr>
          <p:cNvPicPr>
            <a:picLocks noChangeAspect="1"/>
          </p:cNvPicPr>
          <p:nvPr/>
        </p:nvPicPr>
        <p:blipFill>
          <a:blip r:embed="rId3">
            <a:extLst>
              <a:ext uri="{28A0092B-C50C-407E-A947-70E740481C1C}">
                <a14:useLocalDpi xmlns:a14="http://schemas.microsoft.com/office/drawing/2010/main"/>
              </a:ext>
            </a:extLst>
          </a:blip>
          <a:srcRect/>
          <a:stretch/>
        </p:blipFill>
        <p:spPr>
          <a:xfrm>
            <a:off x="8407400" y="2008413"/>
            <a:ext cx="2480974" cy="2508850"/>
          </a:xfrm>
          <a:prstGeom prst="rect">
            <a:avLst/>
          </a:prstGeom>
        </p:spPr>
      </p:pic>
    </p:spTree>
    <p:extLst>
      <p:ext uri="{BB962C8B-B14F-4D97-AF65-F5344CB8AC3E}">
        <p14:creationId xmlns:p14="http://schemas.microsoft.com/office/powerpoint/2010/main" val="382893340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C718F963-A8B4-B412-F7C7-FF476B1709B3}"/>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8567902" y="326572"/>
            <a:ext cx="2320471" cy="1636753"/>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Inhaltsplatzhalter 2">
            <a:extLst>
              <a:ext uri="{FF2B5EF4-FFF2-40B4-BE49-F238E27FC236}">
                <a16:creationId xmlns:a16="http://schemas.microsoft.com/office/drawing/2014/main" id="{7A526A48-A70E-2AAB-DDDF-118EDF5E52A6}"/>
              </a:ext>
            </a:extLst>
          </p:cNvPr>
          <p:cNvSpPr>
            <a:spLocks noGrp="1"/>
          </p:cNvSpPr>
          <p:nvPr>
            <p:ph idx="1"/>
          </p:nvPr>
        </p:nvSpPr>
        <p:spPr>
          <a:xfrm>
            <a:off x="533400" y="326572"/>
            <a:ext cx="7672583" cy="5241471"/>
          </a:xfrm>
        </p:spPr>
        <p:txBody>
          <a:bodyPr>
            <a:normAutofit/>
          </a:bodyPr>
          <a:lstStyle/>
          <a:p>
            <a:pPr marL="0" indent="0">
              <a:buNone/>
            </a:pPr>
            <a:r>
              <a:rPr lang="de-DE" sz="1700" b="1" dirty="0">
                <a:latin typeface="Times New Roman" panose="02020603050405020304" pitchFamily="18" charset="0"/>
                <a:cs typeface="Times New Roman" panose="02020603050405020304" pitchFamily="18" charset="0"/>
              </a:rPr>
              <a:t>Wir erreichen das Königreich der Niederlande mit ersten Eindrücken der Provinz Groningen und erreichen auf der weiteren Tagesreise die Provinzen von Friesland, Flevoland und Overijssel.</a:t>
            </a:r>
          </a:p>
          <a:p>
            <a:pPr marL="0" indent="0">
              <a:buNone/>
            </a:pPr>
            <a:r>
              <a:rPr lang="de-DE" sz="1700" b="1" dirty="0">
                <a:latin typeface="Times New Roman" panose="02020603050405020304" pitchFamily="18" charset="0"/>
                <a:cs typeface="Times New Roman" panose="02020603050405020304" pitchFamily="18" charset="0"/>
              </a:rPr>
              <a:t>Tageziele:</a:t>
            </a:r>
          </a:p>
          <a:p>
            <a:pPr>
              <a:buFontTx/>
              <a:buChar char="-"/>
            </a:pPr>
            <a:r>
              <a:rPr lang="de-DE" sz="1400" dirty="0">
                <a:latin typeface="Times New Roman" panose="02020603050405020304" pitchFamily="18" charset="0"/>
                <a:cs typeface="Times New Roman" panose="02020603050405020304" pitchFamily="18" charset="0"/>
              </a:rPr>
              <a:t>Autofähre von </a:t>
            </a:r>
            <a:r>
              <a:rPr lang="de-DE" sz="1400" b="1" i="1" dirty="0">
                <a:latin typeface="Times New Roman" panose="02020603050405020304" pitchFamily="18" charset="0"/>
                <a:cs typeface="Times New Roman" panose="02020603050405020304" pitchFamily="18" charset="0"/>
              </a:rPr>
              <a:t>Borkum</a:t>
            </a:r>
            <a:r>
              <a:rPr lang="de-DE" sz="1400" dirty="0">
                <a:latin typeface="Times New Roman" panose="02020603050405020304" pitchFamily="18" charset="0"/>
                <a:cs typeface="Times New Roman" panose="02020603050405020304" pitchFamily="18" charset="0"/>
              </a:rPr>
              <a:t> nach Eemshaven (Seehafen am Wattenmeer) </a:t>
            </a:r>
          </a:p>
          <a:p>
            <a:pPr>
              <a:buFontTx/>
              <a:buChar char="-"/>
            </a:pPr>
            <a:r>
              <a:rPr lang="de-DE" sz="1400" dirty="0">
                <a:latin typeface="Times New Roman" panose="02020603050405020304" pitchFamily="18" charset="0"/>
                <a:cs typeface="Times New Roman" panose="02020603050405020304" pitchFamily="18" charset="0"/>
              </a:rPr>
              <a:t>Groningen (Sehenswerte Altstadt)</a:t>
            </a:r>
          </a:p>
          <a:p>
            <a:pPr>
              <a:buFontTx/>
              <a:buChar char="-"/>
            </a:pPr>
            <a:r>
              <a:rPr lang="de-DE" sz="1400" dirty="0">
                <a:latin typeface="Times New Roman" panose="02020603050405020304" pitchFamily="18" charset="0"/>
                <a:cs typeface="Times New Roman" panose="02020603050405020304" pitchFamily="18" charset="0"/>
              </a:rPr>
              <a:t>Leeuwarden (Sehenswerte Altstadt, </a:t>
            </a:r>
            <a:r>
              <a:rPr lang="de-DE" sz="1400" dirty="0"/>
              <a:t>Luftwaffenbasis</a:t>
            </a:r>
            <a:r>
              <a:rPr lang="de-DE" sz="1400" dirty="0">
                <a:latin typeface="Times New Roman" panose="02020603050405020304" pitchFamily="18" charset="0"/>
                <a:cs typeface="Times New Roman" panose="02020603050405020304" pitchFamily="18" charset="0"/>
              </a:rPr>
              <a:t>)</a:t>
            </a:r>
          </a:p>
          <a:p>
            <a:pPr>
              <a:buFontTx/>
              <a:buChar char="-"/>
            </a:pPr>
            <a:r>
              <a:rPr lang="de-DE" sz="1400" dirty="0">
                <a:latin typeface="Times New Roman" panose="02020603050405020304" pitchFamily="18" charset="0"/>
                <a:cs typeface="Times New Roman" panose="02020603050405020304" pitchFamily="18" charset="0"/>
              </a:rPr>
              <a:t>Harlingen (</a:t>
            </a:r>
            <a:r>
              <a:rPr lang="de-DE" sz="1400" dirty="0"/>
              <a:t>Von Grachten umsäumte Innenstadt mit Gebäuden des 16.–19. Jahrhundert</a:t>
            </a:r>
            <a:r>
              <a:rPr lang="de-DE" sz="1400" dirty="0">
                <a:latin typeface="Times New Roman" panose="02020603050405020304" pitchFamily="18" charset="0"/>
                <a:cs typeface="Times New Roman" panose="02020603050405020304" pitchFamily="18" charset="0"/>
              </a:rPr>
              <a:t>)</a:t>
            </a:r>
          </a:p>
          <a:p>
            <a:pPr>
              <a:buFontTx/>
              <a:buChar char="-"/>
            </a:pPr>
            <a:r>
              <a:rPr lang="de-DE" sz="1400" dirty="0">
                <a:latin typeface="Times New Roman" panose="02020603050405020304" pitchFamily="18" charset="0"/>
                <a:cs typeface="Times New Roman" panose="02020603050405020304" pitchFamily="18" charset="0"/>
              </a:rPr>
              <a:t>Warkum (Zwischenziel, mit dem IJsselmeer verbunden)</a:t>
            </a:r>
          </a:p>
          <a:p>
            <a:pPr>
              <a:buFontTx/>
              <a:buChar char="-"/>
            </a:pPr>
            <a:r>
              <a:rPr lang="de-DE" sz="1400" dirty="0">
                <a:latin typeface="Times New Roman" panose="02020603050405020304" pitchFamily="18" charset="0"/>
                <a:cs typeface="Times New Roman" panose="02020603050405020304" pitchFamily="18" charset="0"/>
              </a:rPr>
              <a:t>Woudagemaal (UNESCO 867: Dampfpumpwerk von Wouda)</a:t>
            </a:r>
          </a:p>
          <a:p>
            <a:pPr lvl="1">
              <a:buFont typeface="Wingdings" panose="05000000000000000000" pitchFamily="2" charset="2"/>
              <a:buChar char="v"/>
            </a:pPr>
            <a:r>
              <a:rPr lang="de-DE" sz="1200" dirty="0">
                <a:latin typeface="Times New Roman" panose="02020603050405020304" pitchFamily="18" charset="0"/>
                <a:cs typeface="Times New Roman" panose="02020603050405020304" pitchFamily="18" charset="0"/>
              </a:rPr>
              <a:t>Das 1920 eröffnete Dampfpumpwerk Wouda bei Lemmer in Friesland bildete über viele Jahre das Modell für weitere Anlagen in aller Welt, wobei sowohl die Technik als auch die Architektur als vorbildlich galt.</a:t>
            </a:r>
          </a:p>
          <a:p>
            <a:pPr>
              <a:buFontTx/>
              <a:buChar char="-"/>
            </a:pPr>
            <a:r>
              <a:rPr lang="de-DE" sz="1400" dirty="0">
                <a:latin typeface="Times New Roman" panose="02020603050405020304" pitchFamily="18" charset="0"/>
                <a:cs typeface="Times New Roman" panose="02020603050405020304" pitchFamily="18" charset="0"/>
              </a:rPr>
              <a:t>Emmeloord (Zwischenziel, aus dem Meer gewonnenes Land)</a:t>
            </a:r>
          </a:p>
          <a:p>
            <a:pPr>
              <a:buFontTx/>
              <a:buChar char="-"/>
            </a:pPr>
            <a:r>
              <a:rPr lang="de-DE" sz="1400" dirty="0">
                <a:latin typeface="Times New Roman" panose="02020603050405020304" pitchFamily="18" charset="0"/>
                <a:cs typeface="Times New Roman" panose="02020603050405020304" pitchFamily="18" charset="0"/>
              </a:rPr>
              <a:t>Meppel (Übernachtung, sehenswerte Innenstadt </a:t>
            </a:r>
            <a:r>
              <a:rPr lang="de-DE" sz="1400" dirty="0"/>
              <a:t>mit Gebäuden des 15.–16. Jahrhundert</a:t>
            </a:r>
            <a:r>
              <a:rPr lang="de-DE" sz="1400" dirty="0">
                <a:latin typeface="Times New Roman" panose="02020603050405020304" pitchFamily="18" charset="0"/>
                <a:cs typeface="Times New Roman" panose="02020603050405020304" pitchFamily="18" charset="0"/>
              </a:rPr>
              <a:t>)</a:t>
            </a:r>
          </a:p>
          <a:p>
            <a:pPr>
              <a:buFontTx/>
              <a:buChar char="-"/>
            </a:pPr>
            <a:endParaRPr lang="de-DE"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de-DE" sz="1400" dirty="0">
                <a:latin typeface="Times New Roman" panose="02020603050405020304" pitchFamily="18" charset="0"/>
                <a:cs typeface="Times New Roman" panose="02020603050405020304" pitchFamily="18" charset="0"/>
              </a:rPr>
              <a:t>276 km</a:t>
            </a:r>
          </a:p>
        </p:txBody>
      </p:sp>
      <p:pic>
        <p:nvPicPr>
          <p:cNvPr id="5" name="Grafik 4">
            <a:extLst>
              <a:ext uri="{FF2B5EF4-FFF2-40B4-BE49-F238E27FC236}">
                <a16:creationId xmlns:a16="http://schemas.microsoft.com/office/drawing/2014/main" id="{FF63F63A-2F7A-78F8-DAF7-9B92F1455C2B}"/>
              </a:ext>
            </a:extLst>
          </p:cNvPr>
          <p:cNvPicPr>
            <a:picLocks noChangeAspect="1"/>
          </p:cNvPicPr>
          <p:nvPr/>
        </p:nvPicPr>
        <p:blipFill>
          <a:blip r:embed="rId3">
            <a:extLst>
              <a:ext uri="{28A0092B-C50C-407E-A947-70E740481C1C}">
                <a14:useLocalDpi xmlns:a14="http://schemas.microsoft.com/office/drawing/2010/main"/>
              </a:ext>
            </a:extLst>
          </a:blip>
          <a:srcRect/>
          <a:stretch/>
        </p:blipFill>
        <p:spPr>
          <a:xfrm>
            <a:off x="8205983" y="2246054"/>
            <a:ext cx="3093388" cy="3330040"/>
          </a:xfrm>
          <a:prstGeom prst="rect">
            <a:avLst/>
          </a:prstGeom>
        </p:spPr>
      </p:pic>
    </p:spTree>
    <p:extLst>
      <p:ext uri="{BB962C8B-B14F-4D97-AF65-F5344CB8AC3E}">
        <p14:creationId xmlns:p14="http://schemas.microsoft.com/office/powerpoint/2010/main" val="5290421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rafik 3">
            <a:extLst>
              <a:ext uri="{FF2B5EF4-FFF2-40B4-BE49-F238E27FC236}">
                <a16:creationId xmlns:a16="http://schemas.microsoft.com/office/drawing/2014/main" id="{C718F963-A8B4-B412-F7C7-FF476B1709B3}"/>
              </a:ext>
            </a:extLst>
          </p:cNvPr>
          <p:cNvPicPr>
            <a:picLocks noChangeAspect="1"/>
          </p:cNvPicPr>
          <p:nvPr/>
        </p:nvPicPr>
        <p:blipFill>
          <a:blip r:embed="rId2" cstate="screen">
            <a:extLst>
              <a:ext uri="{28A0092B-C50C-407E-A947-70E740481C1C}">
                <a14:useLocalDpi xmlns:a14="http://schemas.microsoft.com/office/drawing/2010/main"/>
              </a:ext>
            </a:extLst>
          </a:blip>
          <a:srcRect/>
          <a:stretch/>
        </p:blipFill>
        <p:spPr>
          <a:xfrm>
            <a:off x="8899071" y="339130"/>
            <a:ext cx="1809687" cy="1388697"/>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3" name="Inhaltsplatzhalter 2">
            <a:extLst>
              <a:ext uri="{FF2B5EF4-FFF2-40B4-BE49-F238E27FC236}">
                <a16:creationId xmlns:a16="http://schemas.microsoft.com/office/drawing/2014/main" id="{7A526A48-A70E-2AAB-DDDF-118EDF5E52A6}"/>
              </a:ext>
            </a:extLst>
          </p:cNvPr>
          <p:cNvSpPr>
            <a:spLocks noGrp="1"/>
          </p:cNvSpPr>
          <p:nvPr>
            <p:ph idx="1"/>
          </p:nvPr>
        </p:nvSpPr>
        <p:spPr>
          <a:xfrm>
            <a:off x="358139" y="339130"/>
            <a:ext cx="7983755" cy="3464119"/>
          </a:xfrm>
        </p:spPr>
        <p:txBody>
          <a:bodyPr>
            <a:normAutofit/>
          </a:bodyPr>
          <a:lstStyle/>
          <a:p>
            <a:pPr marL="0" indent="0">
              <a:buNone/>
            </a:pPr>
            <a:r>
              <a:rPr lang="de-DE" sz="1600" b="1" dirty="0">
                <a:latin typeface="Times New Roman" panose="02020603050405020304" pitchFamily="18" charset="0"/>
                <a:cs typeface="Times New Roman" panose="02020603050405020304" pitchFamily="18" charset="0"/>
              </a:rPr>
              <a:t>Sammeln Sie letzte Eindrücke über das Volk der Friesen und kehren zurück nach Deutschland.</a:t>
            </a:r>
          </a:p>
          <a:p>
            <a:pPr marL="0" indent="0">
              <a:buNone/>
            </a:pPr>
            <a:r>
              <a:rPr lang="de-DE" sz="1600" b="1" dirty="0">
                <a:latin typeface="Times New Roman" panose="02020603050405020304" pitchFamily="18" charset="0"/>
                <a:cs typeface="Times New Roman" panose="02020603050405020304" pitchFamily="18" charset="0"/>
              </a:rPr>
              <a:t>Tageziele:</a:t>
            </a:r>
          </a:p>
          <a:p>
            <a:pPr>
              <a:buFontTx/>
              <a:buChar char="-"/>
            </a:pPr>
            <a:r>
              <a:rPr lang="de-DE" sz="1400" dirty="0">
                <a:latin typeface="Times New Roman" panose="02020603050405020304" pitchFamily="18" charset="0"/>
                <a:cs typeface="Times New Roman" panose="02020603050405020304" pitchFamily="18" charset="0"/>
              </a:rPr>
              <a:t>Meppel (Innenstadt mit Gebäuden des 15.–16. Jahrhundert)</a:t>
            </a:r>
          </a:p>
          <a:p>
            <a:pPr>
              <a:buFontTx/>
              <a:buChar char="-"/>
            </a:pPr>
            <a:r>
              <a:rPr lang="de-DE" sz="1400" dirty="0">
                <a:latin typeface="Times New Roman" panose="02020603050405020304" pitchFamily="18" charset="0"/>
                <a:cs typeface="Times New Roman" panose="02020603050405020304" pitchFamily="18" charset="0"/>
              </a:rPr>
              <a:t>Oosterwolde (Zwischenziel)</a:t>
            </a:r>
          </a:p>
          <a:p>
            <a:pPr>
              <a:buFontTx/>
              <a:buChar char="-"/>
            </a:pPr>
            <a:r>
              <a:rPr lang="de-DE" sz="1400" dirty="0">
                <a:latin typeface="Times New Roman" panose="02020603050405020304" pitchFamily="18" charset="0"/>
                <a:cs typeface="Times New Roman" panose="02020603050405020304" pitchFamily="18" charset="0"/>
              </a:rPr>
              <a:t>Assen (Zwischenziel, Drents Museum)</a:t>
            </a:r>
          </a:p>
          <a:p>
            <a:pPr>
              <a:buFontTx/>
              <a:buChar char="-"/>
            </a:pPr>
            <a:r>
              <a:rPr lang="de-DE" sz="1400" dirty="0">
                <a:latin typeface="Times New Roman" panose="02020603050405020304" pitchFamily="18" charset="0"/>
                <a:cs typeface="Times New Roman" panose="02020603050405020304" pitchFamily="18" charset="0"/>
              </a:rPr>
              <a:t>Leer (Heimatmuseum, Teemuseum und Landesbühne Niedersachsen Nord)</a:t>
            </a:r>
          </a:p>
          <a:p>
            <a:pPr>
              <a:buFontTx/>
              <a:buChar char="-"/>
            </a:pPr>
            <a:endParaRPr lang="de-DE" sz="1400"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de-DE" sz="1400" dirty="0">
                <a:latin typeface="Times New Roman" panose="02020603050405020304" pitchFamily="18" charset="0"/>
                <a:cs typeface="Times New Roman" panose="02020603050405020304" pitchFamily="18" charset="0"/>
              </a:rPr>
              <a:t>169 km</a:t>
            </a:r>
          </a:p>
        </p:txBody>
      </p:sp>
      <p:pic>
        <p:nvPicPr>
          <p:cNvPr id="5" name="Grafik 4">
            <a:extLst>
              <a:ext uri="{FF2B5EF4-FFF2-40B4-BE49-F238E27FC236}">
                <a16:creationId xmlns:a16="http://schemas.microsoft.com/office/drawing/2014/main" id="{384D257A-A14D-11D0-3715-F13CA502D120}"/>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8341894" y="1982232"/>
            <a:ext cx="2820567" cy="1821017"/>
          </a:xfrm>
          <a:prstGeom prst="rect">
            <a:avLst/>
          </a:prstGeom>
        </p:spPr>
      </p:pic>
    </p:spTree>
    <p:extLst>
      <p:ext uri="{BB962C8B-B14F-4D97-AF65-F5344CB8AC3E}">
        <p14:creationId xmlns:p14="http://schemas.microsoft.com/office/powerpoint/2010/main" val="18248653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Benutzerdefiniert 1">
      <a:majorFont>
        <a:latin typeface="Times New Roman"/>
        <a:ea typeface=""/>
        <a:cs typeface=""/>
      </a:majorFont>
      <a:minorFont>
        <a:latin typeface="Times New Roman"/>
        <a:ea typeface=""/>
        <a:cs typeface=""/>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0</TotalTime>
  <Words>465</Words>
  <Application>Microsoft Office PowerPoint</Application>
  <PresentationFormat>Breitbild</PresentationFormat>
  <Paragraphs>54</Paragraphs>
  <Slides>6</Slides>
  <Notes>0</Notes>
  <HiddenSlides>0</HiddenSlides>
  <MMClips>0</MMClips>
  <ScaleCrop>false</ScaleCrop>
  <HeadingPairs>
    <vt:vector size="6" baseType="variant">
      <vt:variant>
        <vt:lpstr>Verwendete Schriftarten</vt:lpstr>
      </vt:variant>
      <vt:variant>
        <vt:i4>6</vt:i4>
      </vt:variant>
      <vt:variant>
        <vt:lpstr>Design</vt:lpstr>
      </vt:variant>
      <vt:variant>
        <vt:i4>1</vt:i4>
      </vt:variant>
      <vt:variant>
        <vt:lpstr>Folientitel</vt:lpstr>
      </vt:variant>
      <vt:variant>
        <vt:i4>6</vt:i4>
      </vt:variant>
    </vt:vector>
  </HeadingPairs>
  <TitlesOfParts>
    <vt:vector size="13" baseType="lpstr">
      <vt:lpstr>Arial</vt:lpstr>
      <vt:lpstr>Courier New</vt:lpstr>
      <vt:lpstr>Symbol</vt:lpstr>
      <vt:lpstr>Times New Roman</vt:lpstr>
      <vt:lpstr>Wingdings</vt:lpstr>
      <vt:lpstr>Wingdings 3</vt:lpstr>
      <vt:lpstr>Ion</vt:lpstr>
      <vt:lpstr>Rundreise  Nördlicher Benelux</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Scheuer Traveling Services</dc:title>
  <dc:creator>Frank-Peter Scheuer</dc:creator>
  <cp:lastModifiedBy>Frank-Peter Scheuer</cp:lastModifiedBy>
  <cp:revision>20</cp:revision>
  <dcterms:created xsi:type="dcterms:W3CDTF">2022-08-16T08:59:41Z</dcterms:created>
  <dcterms:modified xsi:type="dcterms:W3CDTF">2023-07-25T08:32:30Z</dcterms:modified>
</cp:coreProperties>
</file>