
<file path=[Content_Types].xml><?xml version="1.0" encoding="utf-8"?>
<Types xmlns="http://schemas.openxmlformats.org/package/2006/content-types">
  <Default Extension="gif" ContentType="image/gi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ndardabschnitt" id="{D9D15A62-541A-4341-8E99-73233E3C5DD3}">
          <p14:sldIdLst>
            <p14:sldId id="256"/>
            <p14:sldId id="25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elfoli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de-DE"/>
              <a:t>Mastertitelformat bearbeiten</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de-DE"/>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595658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074665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el und Beschriftung">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de-DE"/>
              <a:t>Mastertitelformat bearbeiten</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21035327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Zitat mit Beschriftung">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de-DE"/>
              <a:t>Mastertitelformat bearbeiten</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8591105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nskarte">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735382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079319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de-DE"/>
              <a:t>Mastertitelformat bearbeiten</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a:xfrm>
            <a:off x="561111" y="6391838"/>
            <a:ext cx="3644282" cy="304801"/>
          </a:xfrm>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1873577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de-DE"/>
              <a:t>Mastertitelformat bearbeiten</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1424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kaler Titel u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47563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012822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Abschnitts-&#10;überschrift">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140057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738470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99426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de-DE"/>
              <a:t>Mastertitelformat bearbeiten</a:t>
            </a:r>
            <a:endParaRPr lang="en-US" dirty="0"/>
          </a:p>
        </p:txBody>
      </p:sp>
      <p:sp>
        <p:nvSpPr>
          <p:cNvPr id="3"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125543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3" name="Footer Placeholder 2"/>
          <p:cNvSpPr>
            <a:spLocks noGrp="1"/>
          </p:cNvSpPr>
          <p:nvPr>
            <p:ph type="ftr" sz="quarter" idx="11"/>
          </p:nvPr>
        </p:nvSpPr>
        <p:spPr/>
        <p:txBody>
          <a:bodyPr/>
          <a:lstStyle/>
          <a:p>
            <a:endParaRPr lang="de-DE"/>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5432909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Inhalt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0161248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Bild mit Überschrif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de-DE"/>
              <a:t>Bild durch Klicken auf Symbol hinzufügen</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942955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de-DE"/>
              <a:t>Mastertitelformat bearbeiten</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de-DE"/>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105523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CED39FAD-7F53-DADF-C6D8-02AC06BDDFDE}"/>
              </a:ext>
            </a:extLst>
          </p:cNvPr>
          <p:cNvSpPr>
            <a:spLocks noGrp="1"/>
          </p:cNvSpPr>
          <p:nvPr>
            <p:ph type="ctrTitle"/>
          </p:nvPr>
        </p:nvSpPr>
        <p:spPr>
          <a:xfrm>
            <a:off x="1524000" y="2099733"/>
            <a:ext cx="8896880" cy="1185334"/>
          </a:xfrm>
        </p:spPr>
        <p:txBody>
          <a:bodyPr/>
          <a:lstStyle/>
          <a:p>
            <a:r>
              <a:rPr lang="de-DE" dirty="0"/>
              <a:t>Scheuer Traveling Services</a:t>
            </a:r>
          </a:p>
        </p:txBody>
      </p:sp>
      <p:pic>
        <p:nvPicPr>
          <p:cNvPr id="7" name="Grafik 6">
            <a:extLst>
              <a:ext uri="{FF2B5EF4-FFF2-40B4-BE49-F238E27FC236}">
                <a16:creationId xmlns:a16="http://schemas.microsoft.com/office/drawing/2014/main" id="{772C5C9A-809C-E3BA-B1DD-5A90B9C67271}"/>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0" y="3509963"/>
            <a:ext cx="8896880" cy="1611014"/>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Grafik 14">
            <a:extLst>
              <a:ext uri="{FF2B5EF4-FFF2-40B4-BE49-F238E27FC236}">
                <a16:creationId xmlns:a16="http://schemas.microsoft.com/office/drawing/2014/main" id="{63E87FFC-DE65-A516-2F67-261AB37CEF8D}"/>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488505" y="2249078"/>
            <a:ext cx="3874948" cy="2330945"/>
          </a:xfrm>
          <a:prstGeom prst="rect">
            <a:avLst/>
          </a:prstGeom>
        </p:spPr>
      </p:pic>
      <p:sp>
        <p:nvSpPr>
          <p:cNvPr id="35" name="Textfeld 34">
            <a:extLst>
              <a:ext uri="{FF2B5EF4-FFF2-40B4-BE49-F238E27FC236}">
                <a16:creationId xmlns:a16="http://schemas.microsoft.com/office/drawing/2014/main" id="{C0327971-7B9A-2C5A-9177-02A051B92886}"/>
              </a:ext>
            </a:extLst>
          </p:cNvPr>
          <p:cNvSpPr txBox="1"/>
          <p:nvPr/>
        </p:nvSpPr>
        <p:spPr>
          <a:xfrm>
            <a:off x="4363454" y="2249079"/>
            <a:ext cx="7340042" cy="4293483"/>
          </a:xfrm>
          <a:prstGeom prst="rect">
            <a:avLst/>
          </a:prstGeom>
          <a:noFill/>
        </p:spPr>
        <p:txBody>
          <a:bodyPr wrap="square" rtlCol="0">
            <a:spAutoFit/>
          </a:bodyPr>
          <a:lstStyle/>
          <a:p>
            <a:r>
              <a:rPr lang="de-DE" sz="1050" dirty="0">
                <a:latin typeface="Times New Roman" panose="02020603050405020304" pitchFamily="18" charset="0"/>
                <a:cs typeface="Times New Roman" panose="02020603050405020304" pitchFamily="18" charset="0"/>
              </a:rPr>
              <a:t>Die Geschichte der Stadt geht auf ein von keltischen Eraviskern im 1. Jahrhundert v. Chr. am Gellértberg gebautes Oppidum zurück. Vermutlich aus dem Norden eingewandert, vertrieben sie die bis dahin hier ansässigen Illyrer.</a:t>
            </a:r>
          </a:p>
          <a:p>
            <a:r>
              <a:rPr lang="de-DE" sz="1050" b="1" i="1" dirty="0">
                <a:latin typeface="Times New Roman" panose="02020603050405020304" pitchFamily="18" charset="0"/>
                <a:cs typeface="Times New Roman" panose="02020603050405020304" pitchFamily="18" charset="0"/>
              </a:rPr>
              <a:t>Mobilität</a:t>
            </a:r>
          </a:p>
          <a:p>
            <a:pPr marL="171450" indent="-171450">
              <a:buFont typeface="Wingdings" panose="05000000000000000000" pitchFamily="2" charset="2"/>
              <a:buChar char="v"/>
            </a:pPr>
            <a:r>
              <a:rPr lang="de-DE" sz="1050" dirty="0">
                <a:latin typeface="Times New Roman" panose="02020603050405020304" pitchFamily="18" charset="0"/>
                <a:cs typeface="Times New Roman" panose="02020603050405020304" pitchFamily="18" charset="0"/>
              </a:rPr>
              <a:t>Die Budapest Card ist eine Rabattkarte, die je nach Variante zwei Tage (9.990 HUF) oder drei Tage (12.990 HUF) lang die Fahrkarte auf allen Strecken in der Stadt ersetzt und zugleich Eintrittspreisermäßigungen in Museen, Sehenswürdigkeiten, Restaurants u.ä. mit sich bringt. Da seit einiger Zeit der Eintritt zu den Dauerausstellungen ohnehin gratis ist, lohnt sich die Budapest Card kaum noch.</a:t>
            </a:r>
          </a:p>
          <a:p>
            <a:r>
              <a:rPr lang="de-DE" sz="1050" b="1" i="1" dirty="0">
                <a:latin typeface="Times New Roman" panose="02020603050405020304" pitchFamily="18" charset="0"/>
                <a:cs typeface="Times New Roman" panose="02020603050405020304" pitchFamily="18" charset="0"/>
              </a:rPr>
              <a:t>Sehenswürdigkeiten</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Westbahnhof</a:t>
            </a:r>
            <a:r>
              <a:rPr lang="de-DE" sz="1050" dirty="0">
                <a:latin typeface="Times New Roman" panose="02020603050405020304" pitchFamily="18" charset="0"/>
                <a:cs typeface="Times New Roman" panose="02020603050405020304" pitchFamily="18" charset="0"/>
              </a:rPr>
              <a:t>: Von hier aus fuhr am 15. Juli 1846 ein Zug nach Vac und läutete damit das Eisenbahnzeitalter in Ungarn ein.</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Gül Baba and Rosegarden</a:t>
            </a:r>
            <a:r>
              <a:rPr lang="de-DE" sz="1050" dirty="0">
                <a:latin typeface="Times New Roman" panose="02020603050405020304" pitchFamily="18" charset="0"/>
                <a:cs typeface="Times New Roman" panose="02020603050405020304" pitchFamily="18" charset="0"/>
              </a:rPr>
              <a:t>: Die Gül-Baba-</a:t>
            </a:r>
            <a:r>
              <a:rPr lang="de-DE" sz="1050" dirty="0" err="1">
                <a:latin typeface="Times New Roman" panose="02020603050405020304" pitchFamily="18" charset="0"/>
                <a:cs typeface="Times New Roman" panose="02020603050405020304" pitchFamily="18" charset="0"/>
              </a:rPr>
              <a:t>Türbe</a:t>
            </a:r>
            <a:r>
              <a:rPr lang="de-DE" sz="1050" dirty="0">
                <a:latin typeface="Times New Roman" panose="02020603050405020304" pitchFamily="18" charset="0"/>
                <a:cs typeface="Times New Roman" panose="02020603050405020304" pitchFamily="18" charset="0"/>
              </a:rPr>
              <a:t> befindet sich auf dem Rosenhügel in Buda, Mecset út 14.</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Fischerbastei</a:t>
            </a:r>
            <a:r>
              <a:rPr lang="de-DE" sz="1050" dirty="0">
                <a:latin typeface="Times New Roman" panose="02020603050405020304" pitchFamily="18" charset="0"/>
                <a:cs typeface="Times New Roman" panose="02020603050405020304" pitchFamily="18" charset="0"/>
              </a:rPr>
              <a:t>: Der Abschnitt der Festungsmauer rund um die Fischerbastei wurde in vergangenen Zeiten von den Fischern aus dem darunter liegenden Viertel verteidigt.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Royal Palace</a:t>
            </a:r>
            <a:r>
              <a:rPr lang="de-DE" sz="1050" dirty="0">
                <a:latin typeface="Times New Roman" panose="02020603050405020304" pitchFamily="18" charset="0"/>
                <a:cs typeface="Times New Roman" panose="02020603050405020304" pitchFamily="18" charset="0"/>
              </a:rPr>
              <a:t>:  Im Süden des Burgbergs befindet sich das Burgschloss, das über der Donau und der Kettenbrücke thront. Im Inneren des Gebäudekomplexes befinden sich die Ungarische Nationalgalerie, das Ludwig Museum, das Budapester Historische Museum und die Szechenyi-Nationalbibliothek.</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Zitadelle: </a:t>
            </a:r>
            <a:r>
              <a:rPr lang="de-DE" sz="1050" dirty="0">
                <a:latin typeface="Times New Roman" panose="02020603050405020304" pitchFamily="18" charset="0"/>
                <a:cs typeface="Times New Roman" panose="02020603050405020304" pitchFamily="18" charset="0"/>
              </a:rPr>
              <a:t>Die auf der Spitze des Gellért-Berges liegende, heute zum UNESCO-Weltkulturerbe gehörende Zitadelle wurde aus der Erfahrung der Märzrevolution heraus gebaut.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Synagoge der Dohánystraße: </a:t>
            </a:r>
            <a:r>
              <a:rPr lang="de-DE" sz="1050" dirty="0">
                <a:latin typeface="Times New Roman" panose="02020603050405020304" pitchFamily="18" charset="0"/>
                <a:cs typeface="Times New Roman" panose="02020603050405020304" pitchFamily="18" charset="0"/>
              </a:rPr>
              <a:t>Die Große Synagoge in Budapest wurde zwischen 1854 und 1859 von Ludwig Förster im maurischen Stil gebaut und ist die größte Synagoge Europas bzw. die zweitgrößte weltweit (die größte befindet sich in New York).</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Große Markthalle</a:t>
            </a:r>
            <a:r>
              <a:rPr lang="de-DE" sz="1050" dirty="0">
                <a:latin typeface="Times New Roman" panose="02020603050405020304" pitchFamily="18" charset="0"/>
                <a:cs typeface="Times New Roman" panose="02020603050405020304" pitchFamily="18" charset="0"/>
              </a:rPr>
              <a:t>: Das auf einer Stahlkonstruktion basierende Gebäude ist mit bunt glasierten Ziegeln verkleidet.</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Burg Vajdahunyad</a:t>
            </a:r>
            <a:r>
              <a:rPr lang="de-DE" sz="1050" dirty="0">
                <a:latin typeface="Times New Roman" panose="02020603050405020304" pitchFamily="18" charset="0"/>
                <a:cs typeface="Times New Roman" panose="02020603050405020304" pitchFamily="18" charset="0"/>
              </a:rPr>
              <a:t>: Diese im Stadtwäldchen gelegene Burg ist nicht nur wegen des im Gebäude beheimateten Landwirtschaftsmuseums ein beliebtes Ziel.</a:t>
            </a:r>
          </a:p>
          <a:p>
            <a:pPr marL="171450" indent="-171450">
              <a:buFont typeface="Symbol" panose="05050102010706020507" pitchFamily="18" charset="2"/>
              <a:buChar char="-"/>
            </a:pPr>
            <a:r>
              <a:rPr lang="de-DE" sz="1050" b="1" dirty="0">
                <a:latin typeface="Times New Roman" panose="02020603050405020304" pitchFamily="18" charset="0"/>
                <a:cs typeface="Times New Roman" panose="02020603050405020304" pitchFamily="18" charset="0"/>
              </a:rPr>
              <a:t>Parlamentsgebäude Budapest</a:t>
            </a:r>
            <a:r>
              <a:rPr lang="de-DE" sz="1050" dirty="0">
                <a:latin typeface="Times New Roman" panose="02020603050405020304" pitchFamily="18" charset="0"/>
                <a:cs typeface="Times New Roman" panose="02020603050405020304" pitchFamily="18" charset="0"/>
              </a:rPr>
              <a:t>: Das drittgrößte Parlamentsgebäude der Welt und zugleich das größte Gebäude Ungarns ist das Wahrzeichen Budapests.</a:t>
            </a:r>
          </a:p>
          <a:p>
            <a:r>
              <a:rPr lang="de-DE" sz="1050" b="1" i="1" dirty="0">
                <a:latin typeface="Times New Roman" panose="02020603050405020304" pitchFamily="18" charset="0"/>
                <a:cs typeface="Times New Roman" panose="02020603050405020304" pitchFamily="18" charset="0"/>
              </a:rPr>
              <a:t>Alternative</a:t>
            </a:r>
          </a:p>
          <a:p>
            <a:pPr marL="171450" indent="-171450">
              <a:buFont typeface="Courier New" panose="02070309020205020404" pitchFamily="49" charset="0"/>
              <a:buChar char="o"/>
            </a:pPr>
            <a:r>
              <a:rPr lang="de-DE" sz="1050" dirty="0">
                <a:latin typeface="Times New Roman" panose="02020603050405020304" pitchFamily="18" charset="0"/>
                <a:cs typeface="Times New Roman" panose="02020603050405020304" pitchFamily="18" charset="0"/>
              </a:rPr>
              <a:t>Es besteht die Möglichkeit das Ziel mit einer Donauflussfahrt zu verbinden.</a:t>
            </a:r>
          </a:p>
        </p:txBody>
      </p:sp>
      <p:sp>
        <p:nvSpPr>
          <p:cNvPr id="2" name="Textfeld 1">
            <a:extLst>
              <a:ext uri="{FF2B5EF4-FFF2-40B4-BE49-F238E27FC236}">
                <a16:creationId xmlns:a16="http://schemas.microsoft.com/office/drawing/2014/main" id="{588BC116-5F8E-98F3-9861-FEF42EB037B0}"/>
              </a:ext>
            </a:extLst>
          </p:cNvPr>
          <p:cNvSpPr txBox="1"/>
          <p:nvPr/>
        </p:nvSpPr>
        <p:spPr>
          <a:xfrm>
            <a:off x="488505" y="4580023"/>
            <a:ext cx="3874948" cy="1692771"/>
          </a:xfrm>
          <a:prstGeom prst="rect">
            <a:avLst/>
          </a:prstGeom>
          <a:noFill/>
        </p:spPr>
        <p:txBody>
          <a:bodyPr wrap="square" rtlCol="0">
            <a:spAutoFit/>
          </a:bodyPr>
          <a:lstStyle/>
          <a:p>
            <a:r>
              <a:rPr lang="de-DE" sz="1300" b="1" dirty="0"/>
              <a:t>UNESCO Welterbe 400</a:t>
            </a:r>
          </a:p>
          <a:p>
            <a:r>
              <a:rPr lang="de-DE" sz="1300" u="sng" dirty="0"/>
              <a:t>Budapest mit Donau-Ufern, Burgviertel Buda und Andrássy-Straße</a:t>
            </a:r>
          </a:p>
          <a:p>
            <a:r>
              <a:rPr lang="de-DE" sz="1300" dirty="0"/>
              <a:t>Es umfasste ursprünglich den Uferbereich der Donau und den Burgpalast in Budapest, 2002 erweitert um die Andrássy-Straße und die der unter der Straße verlaufenden Földalatti, die älteste U-Bahn auf dem europäischen Kontinent.</a:t>
            </a:r>
          </a:p>
        </p:txBody>
      </p:sp>
      <p:pic>
        <p:nvPicPr>
          <p:cNvPr id="3" name="Grafik 2">
            <a:extLst>
              <a:ext uri="{FF2B5EF4-FFF2-40B4-BE49-F238E27FC236}">
                <a16:creationId xmlns:a16="http://schemas.microsoft.com/office/drawing/2014/main" id="{B38DCD09-9BF1-A139-3459-9F1542A89476}"/>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883878" y="450813"/>
            <a:ext cx="2489976" cy="1710312"/>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196265303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Sitzungssaal">
  <a:themeElements>
    <a:clrScheme name="Ion-Sitzungssaal">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Benutzerdefiniert 1">
      <a:majorFont>
        <a:latin typeface="Times New Roman"/>
        <a:ea typeface=""/>
        <a:cs typeface=""/>
      </a:majorFont>
      <a:minorFont>
        <a:latin typeface="Times New Roman"/>
        <a:ea typeface=""/>
        <a:cs typeface=""/>
      </a:minorFont>
    </a:fontScheme>
    <a:fmtScheme name="Ion-Sitzungssaal">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0</TotalTime>
  <Words>406</Words>
  <Application>Microsoft Office PowerPoint</Application>
  <PresentationFormat>Breitbild</PresentationFormat>
  <Paragraphs>19</Paragraphs>
  <Slides>2</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2</vt:i4>
      </vt:variant>
    </vt:vector>
  </HeadingPairs>
  <TitlesOfParts>
    <vt:vector size="9" baseType="lpstr">
      <vt:lpstr>Arial</vt:lpstr>
      <vt:lpstr>Courier New</vt:lpstr>
      <vt:lpstr>Symbol</vt:lpstr>
      <vt:lpstr>Times New Roman</vt:lpstr>
      <vt:lpstr>Wingdings</vt:lpstr>
      <vt:lpstr>Wingdings 3</vt:lpstr>
      <vt:lpstr>Ion-Sitzungssaal</vt:lpstr>
      <vt:lpstr>Scheuer Traveling Services</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22</cp:revision>
  <dcterms:created xsi:type="dcterms:W3CDTF">2022-08-16T08:59:41Z</dcterms:created>
  <dcterms:modified xsi:type="dcterms:W3CDTF">2023-07-25T08:49:36Z</dcterms:modified>
</cp:coreProperties>
</file>