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9D15A62-541A-4341-8E99-73233E3C5DD3}">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de-D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75956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18.08.2023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0746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de-DE"/>
              <a:t>Mastertitelformat bearbeiten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1035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de-DE"/>
              <a:t>Mastertitelformat bearbeiten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859110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27353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18.08.2023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07931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18.08.2023</a:t>
            </a:fld>
            <a:endParaRPr lang="de-DE"/>
          </a:p>
        </p:txBody>
      </p:sp>
      <p:sp>
        <p:nvSpPr>
          <p:cNvPr id="8" name="Footer Placeholder 7"/>
          <p:cNvSpPr>
            <a:spLocks noGrp="1"/>
          </p:cNvSpPr>
          <p:nvPr>
            <p:ph type="ftr" sz="quarter" idx="11"/>
          </p:nvPr>
        </p:nvSpPr>
        <p:spPr>
          <a:xfrm>
            <a:off x="561111" y="6391838"/>
            <a:ext cx="3644282" cy="304801"/>
          </a:xfrm>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187357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99142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67475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00128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1400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18.08.2023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73847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18.08.2023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9942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90E03F-52DE-46A8-906C-6419B7285DBF}" type="datetimeFigureOut">
              <a:rPr lang="de-DE" smtClean="0"/>
              <a:t>18.08.2023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1255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0E03F-52DE-46A8-906C-6419B7285DBF}" type="datetimeFigureOut">
              <a:rPr lang="de-DE" smtClean="0"/>
              <a:t>18.08.2023</a:t>
            </a:fld>
            <a:endParaRPr lang="de-DE"/>
          </a:p>
        </p:txBody>
      </p:sp>
      <p:sp>
        <p:nvSpPr>
          <p:cNvPr id="3" name="Footer Placeholder 2"/>
          <p:cNvSpPr>
            <a:spLocks noGrp="1"/>
          </p:cNvSpPr>
          <p:nvPr>
            <p:ph type="ftr" sz="quarter" idx="11"/>
          </p:nvPr>
        </p:nvSpPr>
        <p:spPr/>
        <p:txBody>
          <a:bodyPr/>
          <a:lstStyle/>
          <a:p>
            <a:endParaRPr lang="de-D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4329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18.08.2023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1612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de-DE"/>
              <a:t>Bild durch Klicken auf Symbol hinzufügen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18.08.2023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9429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de-DE"/>
              <a:t>Mastertitelformat bearbeiten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90E03F-52DE-46A8-906C-6419B7285DBF}" type="datetimeFigureOut">
              <a:rPr lang="de-DE" smtClean="0"/>
              <a:t>18.08.2023</a:t>
            </a:fld>
            <a:endParaRPr lang="de-D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de-D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105523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CED39FAD-7F53-DADF-C6D8-02AC06BDDFDE}"/>
              </a:ext>
            </a:extLst>
          </p:cNvPr>
          <p:cNvSpPr>
            <a:spLocks noGrp="1"/>
          </p:cNvSpPr>
          <p:nvPr>
            <p:ph type="ctrTitle"/>
          </p:nvPr>
        </p:nvSpPr>
        <p:spPr>
          <a:xfrm>
            <a:off x="1524000" y="2099733"/>
            <a:ext cx="8896880" cy="1185334"/>
          </a:xfrm>
        </p:spPr>
        <p:txBody>
          <a:bodyPr/>
          <a:lstStyle/>
          <a:p>
            <a:r>
              <a:rPr lang="de-DE" dirty="0"/>
              <a:t>Scheuer Traveling Services</a:t>
            </a:r>
          </a:p>
        </p:txBody>
      </p:sp>
      <p:pic>
        <p:nvPicPr>
          <p:cNvPr id="7" name="Grafik 6">
            <a:extLst>
              <a:ext uri="{FF2B5EF4-FFF2-40B4-BE49-F238E27FC236}">
                <a16:creationId xmlns:a16="http://schemas.microsoft.com/office/drawing/2014/main" id="{772C5C9A-809C-E3BA-B1DD-5A90B9C6727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3509963"/>
            <a:ext cx="8896880" cy="1611014"/>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feld 34">
            <a:extLst>
              <a:ext uri="{FF2B5EF4-FFF2-40B4-BE49-F238E27FC236}">
                <a16:creationId xmlns:a16="http://schemas.microsoft.com/office/drawing/2014/main" id="{C0327971-7B9A-2C5A-9177-02A051B92886}"/>
              </a:ext>
            </a:extLst>
          </p:cNvPr>
          <p:cNvSpPr txBox="1"/>
          <p:nvPr/>
        </p:nvSpPr>
        <p:spPr>
          <a:xfrm>
            <a:off x="4363454" y="2249079"/>
            <a:ext cx="7340042" cy="4616648"/>
          </a:xfrm>
          <a:prstGeom prst="rect">
            <a:avLst/>
          </a:prstGeom>
          <a:noFill/>
        </p:spPr>
        <p:txBody>
          <a:bodyPr wrap="square" rtlCol="0">
            <a:spAutoFit/>
          </a:bodyPr>
          <a:lstStyle/>
          <a:p>
            <a:r>
              <a:rPr lang="de-DE" sz="1050" dirty="0">
                <a:latin typeface="Times New Roman" panose="02020603050405020304" pitchFamily="18" charset="0"/>
                <a:cs typeface="Times New Roman" panose="02020603050405020304" pitchFamily="18" charset="0"/>
              </a:rPr>
              <a:t>Etwa um 1200 v. Chr. besiedelten die </a:t>
            </a:r>
            <a:r>
              <a:rPr lang="de-DE" sz="1050" b="1" i="1" dirty="0">
                <a:latin typeface="Times New Roman" panose="02020603050405020304" pitchFamily="18" charset="0"/>
                <a:cs typeface="Times New Roman" panose="02020603050405020304" pitchFamily="18" charset="0"/>
              </a:rPr>
              <a:t>Phönizier</a:t>
            </a:r>
            <a:r>
              <a:rPr lang="de-DE" sz="1050" dirty="0">
                <a:latin typeface="Times New Roman" panose="02020603050405020304" pitchFamily="18" charset="0"/>
                <a:cs typeface="Times New Roman" panose="02020603050405020304" pitchFamily="18" charset="0"/>
              </a:rPr>
              <a:t> das Gebiet der heutigen Stadt. Sie gründeten an der </a:t>
            </a:r>
            <a:r>
              <a:rPr lang="de-DE" sz="1050" b="1" i="1" dirty="0">
                <a:latin typeface="Times New Roman" panose="02020603050405020304" pitchFamily="18" charset="0"/>
                <a:cs typeface="Times New Roman" panose="02020603050405020304" pitchFamily="18" charset="0"/>
              </a:rPr>
              <a:t>Bucht von Algier </a:t>
            </a:r>
            <a:r>
              <a:rPr lang="de-DE" sz="1050" dirty="0">
                <a:latin typeface="Times New Roman" panose="02020603050405020304" pitchFamily="18" charset="0"/>
                <a:cs typeface="Times New Roman" panose="02020603050405020304" pitchFamily="18" charset="0"/>
              </a:rPr>
              <a:t>eine Handelsniederlassung und gaben ihr den Namen </a:t>
            </a:r>
            <a:r>
              <a:rPr lang="de-DE" sz="1050" i="1" dirty="0">
                <a:latin typeface="Times New Roman" panose="02020603050405020304" pitchFamily="18" charset="0"/>
                <a:cs typeface="Times New Roman" panose="02020603050405020304" pitchFamily="18" charset="0"/>
              </a:rPr>
              <a:t>Icosim</a:t>
            </a:r>
            <a:r>
              <a:rPr lang="de-DE" sz="1050" dirty="0">
                <a:latin typeface="Times New Roman" panose="02020603050405020304" pitchFamily="18" charset="0"/>
                <a:cs typeface="Times New Roman" panose="02020603050405020304" pitchFamily="18" charset="0"/>
              </a:rPr>
              <a:t>. Nach Beendigung der </a:t>
            </a:r>
            <a:r>
              <a:rPr lang="de-DE" sz="1050" b="1" dirty="0">
                <a:latin typeface="Times New Roman" panose="02020603050405020304" pitchFamily="18" charset="0"/>
                <a:cs typeface="Times New Roman" panose="02020603050405020304" pitchFamily="18" charset="0"/>
              </a:rPr>
              <a:t>Punischen Kriege </a:t>
            </a:r>
            <a:r>
              <a:rPr lang="de-DE" sz="1050" dirty="0">
                <a:latin typeface="Times New Roman" panose="02020603050405020304" pitchFamily="18" charset="0"/>
                <a:cs typeface="Times New Roman" panose="02020603050405020304" pitchFamily="18" charset="0"/>
              </a:rPr>
              <a:t>kam die Siedlung 146 v. Chr. unter die Oberherrschaft der </a:t>
            </a:r>
            <a:r>
              <a:rPr lang="de-DE" sz="1050" b="1" i="1" dirty="0">
                <a:latin typeface="Times New Roman" panose="02020603050405020304" pitchFamily="18" charset="0"/>
                <a:cs typeface="Times New Roman" panose="02020603050405020304" pitchFamily="18" charset="0"/>
              </a:rPr>
              <a:t>Könige von Mauretanien</a:t>
            </a:r>
            <a:r>
              <a:rPr lang="de-DE" sz="1050" dirty="0">
                <a:latin typeface="Times New Roman" panose="02020603050405020304" pitchFamily="18" charset="0"/>
                <a:cs typeface="Times New Roman" panose="02020603050405020304" pitchFamily="18" charset="0"/>
              </a:rPr>
              <a:t>. Als </a:t>
            </a:r>
            <a:r>
              <a:rPr lang="de-DE" sz="1050" i="1" dirty="0">
                <a:latin typeface="Times New Roman" panose="02020603050405020304" pitchFamily="18" charset="0"/>
                <a:cs typeface="Times New Roman" panose="02020603050405020304" pitchFamily="18" charset="0"/>
              </a:rPr>
              <a:t>Icosium</a:t>
            </a:r>
            <a:r>
              <a:rPr lang="de-DE" sz="1050" dirty="0">
                <a:latin typeface="Times New Roman" panose="02020603050405020304" pitchFamily="18" charset="0"/>
                <a:cs typeface="Times New Roman" panose="02020603050405020304" pitchFamily="18" charset="0"/>
              </a:rPr>
              <a:t> gehörte sie seit 42 n. Chr. zur römischen Provinz </a:t>
            </a:r>
            <a:r>
              <a:rPr lang="de-DE" sz="1050" b="1" dirty="0">
                <a:latin typeface="Times New Roman" panose="02020603050405020304" pitchFamily="18" charset="0"/>
                <a:cs typeface="Times New Roman" panose="02020603050405020304" pitchFamily="18" charset="0"/>
              </a:rPr>
              <a:t>Mauretania Caesariensis</a:t>
            </a:r>
            <a:r>
              <a:rPr lang="de-DE" sz="1050" dirty="0">
                <a:latin typeface="Times New Roman" panose="02020603050405020304" pitchFamily="18" charset="0"/>
                <a:cs typeface="Times New Roman" panose="02020603050405020304" pitchFamily="18" charset="0"/>
              </a:rPr>
              <a:t> und war ein Stützpunkt der mauretanischen Flotte (</a:t>
            </a:r>
            <a:r>
              <a:rPr lang="de-DE" sz="1050" i="1" dirty="0">
                <a:latin typeface="Times New Roman" panose="02020603050405020304" pitchFamily="18" charset="0"/>
                <a:cs typeface="Times New Roman" panose="02020603050405020304" pitchFamily="18" charset="0"/>
              </a:rPr>
              <a:t>Classis Mauretanica</a:t>
            </a:r>
            <a:r>
              <a:rPr lang="de-DE" sz="1050" dirty="0">
                <a:latin typeface="Times New Roman" panose="02020603050405020304" pitchFamily="18" charset="0"/>
                <a:cs typeface="Times New Roman" panose="02020603050405020304" pitchFamily="18" charset="0"/>
              </a:rPr>
              <a:t>).</a:t>
            </a:r>
          </a:p>
          <a:p>
            <a:r>
              <a:rPr lang="de-DE" sz="1050" b="1" i="1" dirty="0">
                <a:latin typeface="Times New Roman" panose="02020603050405020304" pitchFamily="18" charset="0"/>
                <a:cs typeface="Times New Roman" panose="02020603050405020304" pitchFamily="18" charset="0"/>
              </a:rPr>
              <a:t>Mobilität</a:t>
            </a:r>
          </a:p>
          <a:p>
            <a:pPr marL="171450" indent="-171450">
              <a:buFont typeface="Wingdings" panose="05000000000000000000" pitchFamily="2" charset="2"/>
              <a:buChar char="v"/>
            </a:pPr>
            <a:r>
              <a:rPr lang="de-DE" sz="1050" dirty="0">
                <a:latin typeface="Times New Roman" panose="02020603050405020304" pitchFamily="18" charset="0"/>
                <a:cs typeface="Times New Roman" panose="02020603050405020304" pitchFamily="18" charset="0"/>
              </a:rPr>
              <a:t>Da </a:t>
            </a:r>
            <a:r>
              <a:rPr lang="de-DE" sz="1050" i="1" u="sng" dirty="0">
                <a:latin typeface="Times New Roman" panose="02020603050405020304" pitchFamily="18" charset="0"/>
                <a:cs typeface="Times New Roman" panose="02020603050405020304" pitchFamily="18" charset="0"/>
              </a:rPr>
              <a:t>Algier</a:t>
            </a:r>
            <a:r>
              <a:rPr lang="de-DE" sz="1050" dirty="0">
                <a:latin typeface="Times New Roman" panose="02020603050405020304" pitchFamily="18" charset="0"/>
                <a:cs typeface="Times New Roman" panose="02020603050405020304" pitchFamily="18" charset="0"/>
              </a:rPr>
              <a:t> und </a:t>
            </a:r>
            <a:r>
              <a:rPr lang="de-DE" sz="1050" b="1" u="sng" dirty="0">
                <a:latin typeface="Times New Roman" panose="02020603050405020304" pitchFamily="18" charset="0"/>
                <a:cs typeface="Times New Roman" panose="02020603050405020304" pitchFamily="18" charset="0"/>
              </a:rPr>
              <a:t>Algerien</a:t>
            </a:r>
            <a:r>
              <a:rPr lang="de-DE" sz="1050" dirty="0">
                <a:latin typeface="Times New Roman" panose="02020603050405020304" pitchFamily="18" charset="0"/>
                <a:cs typeface="Times New Roman" panose="02020603050405020304" pitchFamily="18" charset="0"/>
              </a:rPr>
              <a:t> vom Tourismus (noch) nicht so erschlossen ist gibt es dementsprechend keine Touristenbusse und Führungen. Die Metro ist dafür ein großartig Ersatz, da sie an den meisten für Touristen wichtigen Orten hält. Der Preis für ein Einzelticket liegt bei 0.3 €.</a:t>
            </a:r>
          </a:p>
          <a:p>
            <a:r>
              <a:rPr lang="de-DE" sz="1050" b="1" i="1" dirty="0">
                <a:latin typeface="Times New Roman" panose="02020603050405020304" pitchFamily="18" charset="0"/>
                <a:cs typeface="Times New Roman" panose="02020603050405020304" pitchFamily="18" charset="0"/>
              </a:rPr>
              <a:t>Sehenswürdigkeiten</a:t>
            </a:r>
          </a:p>
          <a:p>
            <a:pPr marL="171450" indent="-171450">
              <a:buFont typeface="Courier New" panose="02070309020205020404" pitchFamily="49" charset="0"/>
              <a:buChar char="o"/>
            </a:pPr>
            <a:r>
              <a:rPr lang="de-DE" sz="1050" b="1" dirty="0">
                <a:latin typeface="Times New Roman" panose="02020603050405020304" pitchFamily="18" charset="0"/>
                <a:cs typeface="Times New Roman" panose="02020603050405020304" pitchFamily="18" charset="0"/>
              </a:rPr>
              <a:t>Notre Dame d'Afrique</a:t>
            </a:r>
            <a:r>
              <a:rPr lang="de-DE" sz="1050" dirty="0">
                <a:latin typeface="Times New Roman" panose="02020603050405020304" pitchFamily="18" charset="0"/>
                <a:cs typeface="Times New Roman" panose="02020603050405020304" pitchFamily="18" charset="0"/>
              </a:rPr>
              <a:t>. Eine Kirche die im Jahre 1852 erbaut wurde und liegt auf einer 124 m hohen Klippe. Von Oben hat man einen grandiosen Ausblick auf die Stadt. Die Kirche ist auch mit einer Seilbahn erreichbar.</a:t>
            </a:r>
          </a:p>
          <a:p>
            <a:pPr marL="171450" indent="-171450">
              <a:buFont typeface="Courier New" panose="02070309020205020404" pitchFamily="49" charset="0"/>
              <a:buChar char="o"/>
            </a:pPr>
            <a:r>
              <a:rPr lang="de-DE" sz="1050" b="1" dirty="0">
                <a:latin typeface="Times New Roman" panose="02020603050405020304" pitchFamily="18" charset="0"/>
                <a:cs typeface="Times New Roman" panose="02020603050405020304" pitchFamily="18" charset="0"/>
              </a:rPr>
              <a:t>Monument des Martyrs</a:t>
            </a:r>
            <a:r>
              <a:rPr lang="de-DE" sz="1050" dirty="0">
                <a:latin typeface="Times New Roman" panose="02020603050405020304" pitchFamily="18" charset="0"/>
                <a:cs typeface="Times New Roman" panose="02020603050405020304" pitchFamily="18" charset="0"/>
              </a:rPr>
              <a:t>, ein Denkmal das im Zuge der 20 Jährigen Unabhängigkeit </a:t>
            </a:r>
            <a:r>
              <a:rPr lang="de-DE" sz="1050" b="1" u="sng" dirty="0">
                <a:latin typeface="Times New Roman" panose="02020603050405020304" pitchFamily="18" charset="0"/>
                <a:cs typeface="Times New Roman" panose="02020603050405020304" pitchFamily="18" charset="0"/>
              </a:rPr>
              <a:t>Algeriens</a:t>
            </a:r>
            <a:r>
              <a:rPr lang="de-DE" sz="1050" dirty="0">
                <a:latin typeface="Times New Roman" panose="02020603050405020304" pitchFamily="18" charset="0"/>
                <a:cs typeface="Times New Roman" panose="02020603050405020304" pitchFamily="18" charset="0"/>
              </a:rPr>
              <a:t> errichtet wurde. Das Denkmal liegt in </a:t>
            </a:r>
            <a:r>
              <a:rPr lang="de-DE" sz="1050" i="1" dirty="0">
                <a:latin typeface="Times New Roman" panose="02020603050405020304" pitchFamily="18" charset="0"/>
                <a:cs typeface="Times New Roman" panose="02020603050405020304" pitchFamily="18" charset="0"/>
              </a:rPr>
              <a:t>Diar El Macoul </a:t>
            </a:r>
            <a:r>
              <a:rPr lang="de-DE" sz="1050" dirty="0">
                <a:latin typeface="Times New Roman" panose="02020603050405020304" pitchFamily="18" charset="0"/>
                <a:cs typeface="Times New Roman" panose="02020603050405020304" pitchFamily="18" charset="0"/>
              </a:rPr>
              <a:t>nähe der U-Bahn Station </a:t>
            </a:r>
            <a:r>
              <a:rPr lang="de-DE" sz="1050" i="1" dirty="0">
                <a:latin typeface="Times New Roman" panose="02020603050405020304" pitchFamily="18" charset="0"/>
                <a:cs typeface="Times New Roman" panose="02020603050405020304" pitchFamily="18" charset="0"/>
              </a:rPr>
              <a:t>Jardin d'Essai </a:t>
            </a:r>
            <a:r>
              <a:rPr lang="de-DE" sz="1050" dirty="0">
                <a:latin typeface="Times New Roman" panose="02020603050405020304" pitchFamily="18" charset="0"/>
                <a:cs typeface="Times New Roman" panose="02020603050405020304" pitchFamily="18" charset="0"/>
              </a:rPr>
              <a:t>(Botanischer Garten).</a:t>
            </a:r>
          </a:p>
          <a:p>
            <a:pPr marL="171450" indent="-171450">
              <a:buFont typeface="Courier New" panose="02070309020205020404" pitchFamily="49" charset="0"/>
              <a:buChar char="o"/>
            </a:pPr>
            <a:r>
              <a:rPr lang="de-DE" sz="1050" b="1" dirty="0">
                <a:latin typeface="Times New Roman" panose="02020603050405020304" pitchFamily="18" charset="0"/>
                <a:cs typeface="Times New Roman" panose="02020603050405020304" pitchFamily="18" charset="0"/>
              </a:rPr>
              <a:t>Kasbah</a:t>
            </a:r>
            <a:r>
              <a:rPr lang="de-DE" sz="1050" dirty="0">
                <a:latin typeface="Times New Roman" panose="02020603050405020304" pitchFamily="18" charset="0"/>
                <a:cs typeface="Times New Roman" panose="02020603050405020304" pitchFamily="18" charset="0"/>
              </a:rPr>
              <a:t>. Die </a:t>
            </a:r>
            <a:r>
              <a:rPr lang="de-DE" sz="1050" b="1" i="1" dirty="0">
                <a:latin typeface="Times New Roman" panose="02020603050405020304" pitchFamily="18" charset="0"/>
                <a:cs typeface="Times New Roman" panose="02020603050405020304" pitchFamily="18" charset="0"/>
              </a:rPr>
              <a:t>Kasbah</a:t>
            </a:r>
            <a:r>
              <a:rPr lang="de-DE" sz="1050" dirty="0">
                <a:latin typeface="Times New Roman" panose="02020603050405020304" pitchFamily="18" charset="0"/>
                <a:cs typeface="Times New Roman" panose="02020603050405020304" pitchFamily="18" charset="0"/>
              </a:rPr>
              <a:t> ist die </a:t>
            </a:r>
            <a:r>
              <a:rPr lang="de-DE" sz="1050" b="1" i="1" dirty="0">
                <a:latin typeface="Times New Roman" panose="02020603050405020304" pitchFamily="18" charset="0"/>
                <a:cs typeface="Times New Roman" panose="02020603050405020304" pitchFamily="18" charset="0"/>
              </a:rPr>
              <a:t>Altstadt von Algier </a:t>
            </a:r>
            <a:r>
              <a:rPr lang="de-DE" sz="1050" dirty="0">
                <a:latin typeface="Times New Roman" panose="02020603050405020304" pitchFamily="18" charset="0"/>
                <a:cs typeface="Times New Roman" panose="02020603050405020304" pitchFamily="18" charset="0"/>
              </a:rPr>
              <a:t>und wurde 1992 von der </a:t>
            </a:r>
            <a:r>
              <a:rPr lang="de-DE" sz="1050" b="1" dirty="0">
                <a:latin typeface="Times New Roman" panose="02020603050405020304" pitchFamily="18" charset="0"/>
                <a:cs typeface="Times New Roman" panose="02020603050405020304" pitchFamily="18" charset="0"/>
              </a:rPr>
              <a:t>UNESCO</a:t>
            </a:r>
            <a:r>
              <a:rPr lang="de-DE" sz="1050" dirty="0">
                <a:latin typeface="Times New Roman" panose="02020603050405020304" pitchFamily="18" charset="0"/>
                <a:cs typeface="Times New Roman" panose="02020603050405020304" pitchFamily="18" charset="0"/>
              </a:rPr>
              <a:t> zum Weltkulturerbe erklärt, enge Gassen und historische Gebäude prägen hier das Bild. </a:t>
            </a:r>
          </a:p>
          <a:p>
            <a:pPr marL="171450" indent="-171450">
              <a:buFont typeface="Courier New" panose="02070309020205020404" pitchFamily="49" charset="0"/>
              <a:buChar char="o"/>
            </a:pPr>
            <a:r>
              <a:rPr lang="de-DE" sz="1050" b="1" dirty="0">
                <a:latin typeface="Times New Roman" panose="02020603050405020304" pitchFamily="18" charset="0"/>
                <a:cs typeface="Times New Roman" panose="02020603050405020304" pitchFamily="18" charset="0"/>
              </a:rPr>
              <a:t>Jardin d'Essai</a:t>
            </a:r>
            <a:r>
              <a:rPr lang="de-DE" sz="1050" dirty="0">
                <a:latin typeface="Times New Roman" panose="02020603050405020304" pitchFamily="18" charset="0"/>
                <a:cs typeface="Times New Roman" panose="02020603050405020304" pitchFamily="18" charset="0"/>
              </a:rPr>
              <a:t>. Dieser 80 Hektar große Botanische Garten wurde 1832 angelegt und war eigentlich ein Versuchsgarten. Er beherbergt rund 3000 Pflanzenarten und Bäume. Eine Allee von Palmen, verschiedene Bambusbäume, Drachenbäume, exotische Stauden und bunte Blumenrabatten laden zum Spaziergang ein. Neben dem </a:t>
            </a:r>
            <a:r>
              <a:rPr lang="de-DE" sz="1050" b="1" i="1" dirty="0">
                <a:latin typeface="Times New Roman" panose="02020603050405020304" pitchFamily="18" charset="0"/>
                <a:cs typeface="Times New Roman" panose="02020603050405020304" pitchFamily="18" charset="0"/>
              </a:rPr>
              <a:t>Jardin d'Essai </a:t>
            </a:r>
            <a:r>
              <a:rPr lang="de-DE" sz="1050" dirty="0">
                <a:latin typeface="Times New Roman" panose="02020603050405020304" pitchFamily="18" charset="0"/>
                <a:cs typeface="Times New Roman" panose="02020603050405020304" pitchFamily="18" charset="0"/>
              </a:rPr>
              <a:t>liegen das Hotel </a:t>
            </a:r>
            <a:r>
              <a:rPr lang="de-DE" sz="1050" i="1" dirty="0">
                <a:latin typeface="Times New Roman" panose="02020603050405020304" pitchFamily="18" charset="0"/>
                <a:cs typeface="Times New Roman" panose="02020603050405020304" pitchFamily="18" charset="0"/>
              </a:rPr>
              <a:t>Sofitel</a:t>
            </a:r>
            <a:r>
              <a:rPr lang="de-DE" sz="1050" dirty="0">
                <a:latin typeface="Times New Roman" panose="02020603050405020304" pitchFamily="18" charset="0"/>
                <a:cs typeface="Times New Roman" panose="02020603050405020304" pitchFamily="18" charset="0"/>
              </a:rPr>
              <a:t> und die Nationalbibliothek. Gelegen bei der U-Bahn Station </a:t>
            </a:r>
            <a:r>
              <a:rPr lang="de-DE" sz="1050" i="1" dirty="0">
                <a:latin typeface="Times New Roman" panose="02020603050405020304" pitchFamily="18" charset="0"/>
                <a:cs typeface="Times New Roman" panose="02020603050405020304" pitchFamily="18" charset="0"/>
              </a:rPr>
              <a:t>Jardin d'Essais </a:t>
            </a:r>
            <a:r>
              <a:rPr lang="de-DE" sz="1050" dirty="0">
                <a:latin typeface="Times New Roman" panose="02020603050405020304" pitchFamily="18" charset="0"/>
                <a:cs typeface="Times New Roman" panose="02020603050405020304" pitchFamily="18" charset="0"/>
              </a:rPr>
              <a:t>gleich unter dem </a:t>
            </a:r>
            <a:r>
              <a:rPr lang="de-DE" sz="1050" b="1" i="1" dirty="0">
                <a:latin typeface="Times New Roman" panose="02020603050405020304" pitchFamily="18" charset="0"/>
                <a:cs typeface="Times New Roman" panose="02020603050405020304" pitchFamily="18" charset="0"/>
              </a:rPr>
              <a:t>Monument des Martyrs</a:t>
            </a:r>
            <a:r>
              <a:rPr lang="de-DE" sz="1050" dirty="0">
                <a:latin typeface="Times New Roman" panose="02020603050405020304" pitchFamily="18" charset="0"/>
                <a:cs typeface="Times New Roman" panose="02020603050405020304" pitchFamily="18" charset="0"/>
              </a:rPr>
              <a:t>.</a:t>
            </a:r>
          </a:p>
          <a:p>
            <a:pPr marL="171450" indent="-171450">
              <a:buFont typeface="Courier New" panose="02070309020205020404" pitchFamily="49" charset="0"/>
              <a:buChar char="o"/>
            </a:pPr>
            <a:r>
              <a:rPr lang="de-DE" sz="1050" b="1" dirty="0">
                <a:latin typeface="Times New Roman" panose="02020603050405020304" pitchFamily="18" charset="0"/>
                <a:cs typeface="Times New Roman" panose="02020603050405020304" pitchFamily="18" charset="0"/>
              </a:rPr>
              <a:t>La Grande Poste</a:t>
            </a:r>
            <a:r>
              <a:rPr lang="de-DE" sz="1050" dirty="0">
                <a:latin typeface="Times New Roman" panose="02020603050405020304" pitchFamily="18" charset="0"/>
                <a:cs typeface="Times New Roman" panose="02020603050405020304" pitchFamily="18" charset="0"/>
              </a:rPr>
              <a:t>. Einer der schönsten Postämter überhaupt. Es wurde 1913 von den </a:t>
            </a:r>
            <a:r>
              <a:rPr lang="de-DE" sz="1050" b="1" i="1" dirty="0">
                <a:latin typeface="Times New Roman" panose="02020603050405020304" pitchFamily="18" charset="0"/>
                <a:cs typeface="Times New Roman" panose="02020603050405020304" pitchFamily="18" charset="0"/>
              </a:rPr>
              <a:t>Franzosen</a:t>
            </a:r>
            <a:r>
              <a:rPr lang="de-DE" sz="1050" dirty="0">
                <a:latin typeface="Times New Roman" panose="02020603050405020304" pitchFamily="18" charset="0"/>
                <a:cs typeface="Times New Roman" panose="02020603050405020304" pitchFamily="18" charset="0"/>
              </a:rPr>
              <a:t> erbaut und liegt im Herzen </a:t>
            </a:r>
            <a:r>
              <a:rPr lang="de-DE" sz="1050" b="1" i="1" u="sng" dirty="0">
                <a:latin typeface="Times New Roman" panose="02020603050405020304" pitchFamily="18" charset="0"/>
                <a:cs typeface="Times New Roman" panose="02020603050405020304" pitchFamily="18" charset="0"/>
              </a:rPr>
              <a:t>Algiers</a:t>
            </a:r>
            <a:r>
              <a:rPr lang="de-DE" sz="1050" dirty="0">
                <a:latin typeface="Times New Roman" panose="02020603050405020304" pitchFamily="18" charset="0"/>
                <a:cs typeface="Times New Roman" panose="02020603050405020304" pitchFamily="18" charset="0"/>
              </a:rPr>
              <a:t> direkt an der U-Bahn Station </a:t>
            </a:r>
            <a:r>
              <a:rPr lang="de-DE" sz="1050" i="1" dirty="0">
                <a:latin typeface="Times New Roman" panose="02020603050405020304" pitchFamily="18" charset="0"/>
                <a:cs typeface="Times New Roman" panose="02020603050405020304" pitchFamily="18" charset="0"/>
              </a:rPr>
              <a:t>Tafourah Grande Poste</a:t>
            </a:r>
            <a:r>
              <a:rPr lang="de-DE" sz="1050" dirty="0">
                <a:latin typeface="Times New Roman" panose="02020603050405020304" pitchFamily="18" charset="0"/>
                <a:cs typeface="Times New Roman" panose="02020603050405020304" pitchFamily="18" charset="0"/>
              </a:rPr>
              <a:t>.</a:t>
            </a:r>
          </a:p>
          <a:p>
            <a:pPr marL="171450" indent="-171450">
              <a:buFont typeface="Courier New" panose="02070309020205020404" pitchFamily="49" charset="0"/>
              <a:buChar char="o"/>
            </a:pPr>
            <a:r>
              <a:rPr lang="de-DE" sz="1050" b="1" dirty="0">
                <a:latin typeface="Times New Roman" panose="02020603050405020304" pitchFamily="18" charset="0"/>
                <a:cs typeface="Times New Roman" panose="02020603050405020304" pitchFamily="18" charset="0"/>
              </a:rPr>
              <a:t>Front de mer</a:t>
            </a:r>
            <a:r>
              <a:rPr lang="de-DE" sz="1050" dirty="0">
                <a:latin typeface="Times New Roman" panose="02020603050405020304" pitchFamily="18" charset="0"/>
                <a:cs typeface="Times New Roman" panose="02020603050405020304" pitchFamily="18" charset="0"/>
              </a:rPr>
              <a:t>. Einer der schönsten Orte in </a:t>
            </a:r>
            <a:r>
              <a:rPr lang="de-DE" sz="1050" i="1" u="sng" dirty="0">
                <a:latin typeface="Times New Roman" panose="02020603050405020304" pitchFamily="18" charset="0"/>
                <a:cs typeface="Times New Roman" panose="02020603050405020304" pitchFamily="18" charset="0"/>
              </a:rPr>
              <a:t>Algier</a:t>
            </a:r>
            <a:r>
              <a:rPr lang="de-DE" sz="1050" dirty="0">
                <a:latin typeface="Times New Roman" panose="02020603050405020304" pitchFamily="18" charset="0"/>
                <a:cs typeface="Times New Roman" panose="02020603050405020304" pitchFamily="18" charset="0"/>
              </a:rPr>
              <a:t>, man hat einen grandiosen Ausblick auf das Mittelmeer und den Hafen das Bild wird von malerischen weißen Häusern geziert. Um hinzugelangen nimmt man als Ausgangspunkt die </a:t>
            </a:r>
            <a:r>
              <a:rPr lang="de-DE" sz="1050" i="1" dirty="0">
                <a:latin typeface="Times New Roman" panose="02020603050405020304" pitchFamily="18" charset="0"/>
                <a:cs typeface="Times New Roman" panose="02020603050405020304" pitchFamily="18" charset="0"/>
              </a:rPr>
              <a:t>Grande Poste </a:t>
            </a:r>
            <a:r>
              <a:rPr lang="de-DE" sz="1050" dirty="0">
                <a:latin typeface="Times New Roman" panose="02020603050405020304" pitchFamily="18" charset="0"/>
                <a:cs typeface="Times New Roman" panose="02020603050405020304" pitchFamily="18" charset="0"/>
              </a:rPr>
              <a:t>(Auch U-Bahn Station) und läuft einfach geradeaus südlich Richtung Meer.</a:t>
            </a:r>
          </a:p>
          <a:p>
            <a:r>
              <a:rPr lang="de-DE" sz="1050" b="1" i="1" dirty="0">
                <a:latin typeface="Times New Roman" panose="02020603050405020304" pitchFamily="18" charset="0"/>
                <a:cs typeface="Times New Roman" panose="02020603050405020304" pitchFamily="18" charset="0"/>
              </a:rPr>
              <a:t>Strände</a:t>
            </a:r>
          </a:p>
          <a:p>
            <a:pPr marL="171450" indent="-171450">
              <a:buFont typeface="Courier New" panose="02070309020205020404" pitchFamily="49" charset="0"/>
              <a:buChar char="o"/>
            </a:pPr>
            <a:r>
              <a:rPr lang="de-DE" sz="1050" b="1" dirty="0">
                <a:latin typeface="Times New Roman" panose="02020603050405020304" pitchFamily="18" charset="0"/>
                <a:cs typeface="Times New Roman" panose="02020603050405020304" pitchFamily="18" charset="0"/>
              </a:rPr>
              <a:t>Sidi Fredj</a:t>
            </a:r>
            <a:r>
              <a:rPr lang="de-DE" sz="1050" dirty="0">
                <a:latin typeface="Times New Roman" panose="02020603050405020304" pitchFamily="18" charset="0"/>
                <a:cs typeface="Times New Roman" panose="02020603050405020304" pitchFamily="18" charset="0"/>
              </a:rPr>
              <a:t>. Der </a:t>
            </a:r>
            <a:r>
              <a:rPr lang="de-DE" sz="1050" b="1" i="1" dirty="0">
                <a:latin typeface="Times New Roman" panose="02020603050405020304" pitchFamily="18" charset="0"/>
                <a:cs typeface="Times New Roman" panose="02020603050405020304" pitchFamily="18" charset="0"/>
              </a:rPr>
              <a:t>Strand von Sidi Fredj </a:t>
            </a:r>
            <a:r>
              <a:rPr lang="de-DE" sz="1050" dirty="0">
                <a:latin typeface="Times New Roman" panose="02020603050405020304" pitchFamily="18" charset="0"/>
                <a:cs typeface="Times New Roman" panose="02020603050405020304" pitchFamily="18" charset="0"/>
              </a:rPr>
              <a:t>ist etwa 13 km außerhalb von </a:t>
            </a:r>
            <a:r>
              <a:rPr lang="de-DE" sz="1050" i="1" u="sng" dirty="0">
                <a:latin typeface="Times New Roman" panose="02020603050405020304" pitchFamily="18" charset="0"/>
                <a:cs typeface="Times New Roman" panose="02020603050405020304" pitchFamily="18" charset="0"/>
              </a:rPr>
              <a:t>Algier</a:t>
            </a:r>
            <a:r>
              <a:rPr lang="de-DE" sz="1050" dirty="0">
                <a:latin typeface="Times New Roman" panose="02020603050405020304" pitchFamily="18" charset="0"/>
                <a:cs typeface="Times New Roman" panose="02020603050405020304" pitchFamily="18" charset="0"/>
              </a:rPr>
              <a:t> gelegen und ein im Sommer beliebtes Ausflugziel am besten kommt man mit dem Auto oder Taxi hin.</a:t>
            </a:r>
          </a:p>
        </p:txBody>
      </p:sp>
      <p:sp>
        <p:nvSpPr>
          <p:cNvPr id="2" name="Textfeld 1">
            <a:extLst>
              <a:ext uri="{FF2B5EF4-FFF2-40B4-BE49-F238E27FC236}">
                <a16:creationId xmlns:a16="http://schemas.microsoft.com/office/drawing/2014/main" id="{588BC116-5F8E-98F3-9861-FEF42EB037B0}"/>
              </a:ext>
            </a:extLst>
          </p:cNvPr>
          <p:cNvSpPr txBox="1"/>
          <p:nvPr/>
        </p:nvSpPr>
        <p:spPr>
          <a:xfrm>
            <a:off x="488506" y="2249079"/>
            <a:ext cx="3874948" cy="892552"/>
          </a:xfrm>
          <a:prstGeom prst="rect">
            <a:avLst/>
          </a:prstGeom>
          <a:noFill/>
        </p:spPr>
        <p:txBody>
          <a:bodyPr wrap="square" rtlCol="0">
            <a:spAutoFit/>
          </a:bodyPr>
          <a:lstStyle/>
          <a:p>
            <a:r>
              <a:rPr lang="de-DE" sz="1300" b="1" dirty="0"/>
              <a:t>UNESCO Welterbe 465</a:t>
            </a:r>
          </a:p>
          <a:p>
            <a:r>
              <a:rPr lang="de-DE" sz="1300" u="sng" dirty="0"/>
              <a:t>Kasbah von Algier</a:t>
            </a:r>
          </a:p>
          <a:p>
            <a:r>
              <a:rPr lang="de-DE" sz="1300" dirty="0"/>
              <a:t>Es umfasst den Historischen Stadtkern der algerischen Hauptstadt Algier</a:t>
            </a:r>
          </a:p>
        </p:txBody>
      </p:sp>
      <p:pic>
        <p:nvPicPr>
          <p:cNvPr id="3" name="Grafik 2">
            <a:extLst>
              <a:ext uri="{FF2B5EF4-FFF2-40B4-BE49-F238E27FC236}">
                <a16:creationId xmlns:a16="http://schemas.microsoft.com/office/drawing/2014/main" id="{B38DCD09-9BF1-A139-3459-9F1542A89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3878" y="985592"/>
            <a:ext cx="2489976" cy="11159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62653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Sitzungssaal">
  <a:themeElements>
    <a:clrScheme name="Ion-Sitzungssa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Benutzerdefiniert 1">
      <a:majorFont>
        <a:latin typeface="Times New Roman"/>
        <a:ea typeface=""/>
        <a:cs typeface=""/>
      </a:majorFont>
      <a:minorFont>
        <a:latin typeface="Times New Roman"/>
        <a:ea typeface=""/>
        <a:cs typeface=""/>
      </a:minorFont>
    </a:fontScheme>
    <a:fmtScheme name="Ion-Sitzungssa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441</Words>
  <Application>Microsoft Office PowerPoint</Application>
  <PresentationFormat>Breitbild</PresentationFormat>
  <Paragraphs>16</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Courier New</vt:lpstr>
      <vt:lpstr>Times New Roman</vt:lpstr>
      <vt:lpstr>Wingdings</vt:lpstr>
      <vt:lpstr>Wingdings 3</vt:lpstr>
      <vt:lpstr>Ion-Sitzungssaal</vt:lpstr>
      <vt:lpstr>Scheuer Traveling Services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24</cp:revision>
  <dcterms:created xsi:type="dcterms:W3CDTF">2022-08-16T08:59:41Z</dcterms:created>
  <dcterms:modified xsi:type="dcterms:W3CDTF">2023-08-18T06:49:28Z</dcterms:modified>
</cp:coreProperties>
</file>