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595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0746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103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85911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735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079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8735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14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47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0128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18.08.2023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1400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7384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18.08.2023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42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18.08.2023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25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18.08.2023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4329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612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18.08.2023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9429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18.08.2023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105523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3E87FFC-DE65-A516-2F67-261AB37CE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504" y="2249078"/>
            <a:ext cx="3773028" cy="2675848"/>
          </a:xfrm>
          <a:prstGeom prst="rect">
            <a:avLst/>
          </a:prstGeom>
        </p:spPr>
      </p:pic>
      <p:sp>
        <p:nvSpPr>
          <p:cNvPr id="35" name="Textfeld 34">
            <a:extLst>
              <a:ext uri="{FF2B5EF4-FFF2-40B4-BE49-F238E27FC236}">
                <a16:creationId xmlns:a16="http://schemas.microsoft.com/office/drawing/2014/main" id="{C0327971-7B9A-2C5A-9177-02A051B92886}"/>
              </a:ext>
            </a:extLst>
          </p:cNvPr>
          <p:cNvSpPr txBox="1"/>
          <p:nvPr/>
        </p:nvSpPr>
        <p:spPr>
          <a:xfrm>
            <a:off x="4363454" y="2249079"/>
            <a:ext cx="7340042" cy="4293483"/>
          </a:xfrm>
          <a:prstGeom prst="rect">
            <a:avLst/>
          </a:prstGeom>
          <a:noFill/>
        </p:spPr>
        <p:txBody>
          <a:bodyPr wrap="square" rtlCol="0">
            <a:spAutoFit/>
          </a:bodyPr>
          <a:lstStyle/>
          <a:p>
            <a:r>
              <a:rPr lang="de-DE" sz="1050" dirty="0">
                <a:latin typeface="Times New Roman" panose="02020603050405020304" pitchFamily="18" charset="0"/>
                <a:cs typeface="Times New Roman" panose="02020603050405020304" pitchFamily="18" charset="0"/>
              </a:rPr>
              <a:t>Die erste befestigte Siedlung auf dem Gebiet des heutigen Warschau war das </a:t>
            </a:r>
            <a:r>
              <a:rPr lang="de-DE" sz="1050" i="1" u="sng" dirty="0">
                <a:latin typeface="Times New Roman" panose="02020603050405020304" pitchFamily="18" charset="0"/>
                <a:cs typeface="Times New Roman" panose="02020603050405020304" pitchFamily="18" charset="0"/>
              </a:rPr>
              <a:t>Stare Bródno</a:t>
            </a:r>
            <a:r>
              <a:rPr lang="de-DE" sz="1050" dirty="0">
                <a:latin typeface="Times New Roman" panose="02020603050405020304" pitchFamily="18" charset="0"/>
                <a:cs typeface="Times New Roman" panose="02020603050405020304" pitchFamily="18" charset="0"/>
              </a:rPr>
              <a:t> im 9. Jahrhundert. Hier befanden sich eine Wallburg und ein Dorf. Diese Siedlung wurde Ende des 11. Jahrhunderts aufgegeben. Eine neue befestigte Anlage entstand im </a:t>
            </a:r>
          </a:p>
          <a:p>
            <a:r>
              <a:rPr lang="de-DE" sz="1050" dirty="0">
                <a:latin typeface="Times New Roman" panose="02020603050405020304" pitchFamily="18" charset="0"/>
                <a:cs typeface="Times New Roman" panose="02020603050405020304" pitchFamily="18" charset="0"/>
              </a:rPr>
              <a:t>12. Jahrhundert in </a:t>
            </a:r>
            <a:r>
              <a:rPr lang="de-DE" sz="1050" i="1" u="sng" dirty="0">
                <a:latin typeface="Times New Roman" panose="02020603050405020304" pitchFamily="18" charset="0"/>
                <a:cs typeface="Times New Roman" panose="02020603050405020304" pitchFamily="18" charset="0"/>
              </a:rPr>
              <a:t>Jazdów</a:t>
            </a:r>
            <a:r>
              <a:rPr lang="de-DE" sz="1050" dirty="0">
                <a:latin typeface="Times New Roman" panose="02020603050405020304" pitchFamily="18" charset="0"/>
                <a:cs typeface="Times New Roman" panose="02020603050405020304" pitchFamily="18" charset="0"/>
              </a:rPr>
              <a:t> auf dem Weichselkliff am linksseitigen Weichselufer.</a:t>
            </a:r>
          </a:p>
          <a:p>
            <a:r>
              <a:rPr lang="de-DE" sz="1050" b="1" i="1" dirty="0">
                <a:latin typeface="Times New Roman" panose="02020603050405020304" pitchFamily="18" charset="0"/>
                <a:cs typeface="Times New Roman" panose="02020603050405020304" pitchFamily="18" charset="0"/>
              </a:rPr>
              <a:t>Mobilität</a:t>
            </a:r>
          </a:p>
          <a:p>
            <a:pPr marL="171450" indent="-171450">
              <a:buFont typeface="Wingdings" panose="05000000000000000000" pitchFamily="2" charset="2"/>
              <a:buChar char="v"/>
            </a:pPr>
            <a:r>
              <a:rPr lang="de-DE" sz="1050" dirty="0">
                <a:latin typeface="Times New Roman" panose="02020603050405020304" pitchFamily="18" charset="0"/>
                <a:cs typeface="Times New Roman" panose="02020603050405020304" pitchFamily="18" charset="0"/>
              </a:rPr>
              <a:t>Das direkte Anreisen mit der Bahn ist von Deutschland (Berlin) und Österreich (Wien) problemlos möglich. Bahnfahren in Polen ist sehr preisgünstig.</a:t>
            </a:r>
          </a:p>
          <a:p>
            <a:r>
              <a:rPr lang="de-DE" sz="1050" b="1" i="1" dirty="0">
                <a:latin typeface="Times New Roman" panose="02020603050405020304" pitchFamily="18" charset="0"/>
                <a:cs typeface="Times New Roman" panose="02020603050405020304" pitchFamily="18" charset="0"/>
              </a:rPr>
              <a:t>Sehenswürdigkeiten (Auswahl)</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Königsschloss</a:t>
            </a:r>
            <a:r>
              <a:rPr lang="de-DE" sz="1050" dirty="0">
                <a:latin typeface="Times New Roman" panose="02020603050405020304" pitchFamily="18" charset="0"/>
                <a:cs typeface="Times New Roman" panose="02020603050405020304" pitchFamily="18" charset="0"/>
              </a:rPr>
              <a:t>: Barockbau aus dem frühen 17. Jahrhundert mit gotischen und Renaissance-Elementen der Vorgängerbauten. Mehrfach umgebaut. Im Zweiten Weltkrieg zerstört und danach wieder originalgetreu rekonstruiert..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Belvedere</a:t>
            </a:r>
            <a:r>
              <a:rPr lang="de-DE" sz="1050" dirty="0">
                <a:latin typeface="Times New Roman" panose="02020603050405020304" pitchFamily="18" charset="0"/>
                <a:cs typeface="Times New Roman" panose="02020603050405020304" pitchFamily="18" charset="0"/>
              </a:rPr>
              <a:t>: Ein klassizistischer Palast aus dem 18. Jahrhundert.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Blank-Palast</a:t>
            </a:r>
            <a:r>
              <a:rPr lang="de-DE" sz="1050" dirty="0">
                <a:latin typeface="Times New Roman" panose="02020603050405020304" pitchFamily="18" charset="0"/>
                <a:cs typeface="Times New Roman" panose="02020603050405020304" pitchFamily="18" charset="0"/>
              </a:rPr>
              <a:t>: Rokoko-Palast aus dem 18. Jahrhundert.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Jabłonowski-Palast</a:t>
            </a:r>
            <a:r>
              <a:rPr lang="de-DE" sz="1050" dirty="0">
                <a:latin typeface="Times New Roman" panose="02020603050405020304" pitchFamily="18" charset="0"/>
                <a:cs typeface="Times New Roman" panose="02020603050405020304" pitchFamily="18" charset="0"/>
              </a:rPr>
              <a:t>: Ein spätbarocker Palast aus dem 18. Jahrhundert.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Kazimierz-Palast: </a:t>
            </a:r>
            <a:r>
              <a:rPr lang="de-DE" sz="1050" dirty="0">
                <a:latin typeface="Times New Roman" panose="02020603050405020304" pitchFamily="18" charset="0"/>
                <a:cs typeface="Times New Roman" panose="02020603050405020304" pitchFamily="18" charset="0"/>
              </a:rPr>
              <a:t>Ein </a:t>
            </a:r>
            <a:r>
              <a:rPr lang="de-DE" sz="1050" dirty="0"/>
              <a:t>frühbarocker Palast aus dem 17. Jahrhundert, umgebaut im Stil des Klassizismus.</a:t>
            </a:r>
            <a:r>
              <a:rPr lang="de-DE" sz="1050" dirty="0">
                <a:latin typeface="Times New Roman" panose="02020603050405020304" pitchFamily="18" charset="0"/>
                <a:cs typeface="Times New Roman" panose="02020603050405020304" pitchFamily="18" charset="0"/>
              </a:rPr>
              <a: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Johanneskathedrale: </a:t>
            </a:r>
            <a:r>
              <a:rPr lang="de-DE" sz="1050" dirty="0"/>
              <a:t>Backsteingotische Kirche aus dem 14. Jahrhundert. Im Zweiten Weltkrieg zerstört und danach wieder originalgetreu rekonstruiert.</a:t>
            </a:r>
            <a:endParaRPr lang="de-DE" sz="1050" dirty="0">
              <a:latin typeface="Times New Roman" panose="02020603050405020304" pitchFamily="18" charset="0"/>
              <a:cs typeface="Times New Roman" panose="02020603050405020304" pitchFamily="18" charset="0"/>
            </a:endParaRP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Allerheiligenkirche</a:t>
            </a:r>
            <a:r>
              <a:rPr lang="de-DE" sz="1050" dirty="0">
                <a:latin typeface="Times New Roman" panose="02020603050405020304" pitchFamily="18" charset="0"/>
                <a:cs typeface="Times New Roman" panose="02020603050405020304" pitchFamily="18" charset="0"/>
              </a:rPr>
              <a:t>: Neorenaissance-Kirche aus dem 19. Jahrhundert.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Erlöserkirche</a:t>
            </a:r>
            <a:r>
              <a:rPr lang="de-DE" sz="1050" dirty="0">
                <a:latin typeface="Times New Roman" panose="02020603050405020304" pitchFamily="18" charset="0"/>
                <a:cs typeface="Times New Roman" panose="02020603050405020304" pitchFamily="18" charset="0"/>
              </a:rPr>
              <a:t>: Eklektizistische Kirche aus dem frühen 20. Jahrhundert.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Herz-Jesu-Basilika</a:t>
            </a:r>
            <a:r>
              <a:rPr lang="de-DE" sz="1050" dirty="0">
                <a:latin typeface="Times New Roman" panose="02020603050405020304" pitchFamily="18" charset="0"/>
                <a:cs typeface="Times New Roman" panose="02020603050405020304" pitchFamily="18" charset="0"/>
              </a:rPr>
              <a:t>: Neoklassizistische Kirche aus dem frühen 20. Jahrhundert</a:t>
            </a:r>
          </a:p>
          <a:p>
            <a:pPr marL="171450" indent="-171450">
              <a:buFont typeface="Symbol" panose="05050102010706020507" pitchFamily="18" charset="2"/>
              <a:buChar char="-"/>
            </a:pPr>
            <a:r>
              <a:rPr lang="de-DE" sz="1050" b="1" dirty="0"/>
              <a:t>Martinskirche</a:t>
            </a:r>
            <a:r>
              <a:rPr lang="de-DE" sz="1050" dirty="0"/>
              <a:t>: Gotische Kirche aus dem 14. Jahrhundert, umgebaut im Stil des Rokoko.</a:t>
            </a:r>
          </a:p>
          <a:p>
            <a:pPr marL="171450" indent="-171450">
              <a:buFont typeface="Symbol" panose="05050102010706020507" pitchFamily="18" charset="2"/>
              <a:buChar char="-"/>
            </a:pPr>
            <a:r>
              <a:rPr lang="de-DE" sz="1050" b="1" dirty="0"/>
              <a:t>Tempel der Göttlichen Vorsehung</a:t>
            </a:r>
            <a:r>
              <a:rPr lang="de-DE" sz="1050" dirty="0"/>
              <a:t>:  Postmoderne Kirche aus dem 21. Jahrhundert.</a:t>
            </a:r>
          </a:p>
          <a:p>
            <a:pPr marL="171450" indent="-171450">
              <a:buFont typeface="Symbol" panose="05050102010706020507" pitchFamily="18" charset="2"/>
              <a:buChar char="-"/>
            </a:pPr>
            <a:r>
              <a:rPr lang="de-DE" sz="1050" b="1" dirty="0"/>
              <a:t>Nationaltheater</a:t>
            </a:r>
            <a:r>
              <a:rPr lang="de-DE" sz="1050" dirty="0"/>
              <a:t>: Klassizistischer Bau aus dem 18. Jahrhundert.</a:t>
            </a:r>
          </a:p>
          <a:p>
            <a:pPr marL="171450" indent="-171450">
              <a:buFont typeface="Symbol" panose="05050102010706020507" pitchFamily="18" charset="2"/>
              <a:buChar char="-"/>
            </a:pPr>
            <a:r>
              <a:rPr lang="de-DE" sz="1050" dirty="0">
                <a:latin typeface="Times New Roman" panose="02020603050405020304" pitchFamily="18" charset="0"/>
                <a:cs typeface="Times New Roman" panose="02020603050405020304" pitchFamily="18" charset="0"/>
              </a:rPr>
              <a:t>Die </a:t>
            </a:r>
            <a:r>
              <a:rPr lang="de-DE" sz="1050" b="1" dirty="0">
                <a:latin typeface="Times New Roman" panose="02020603050405020304" pitchFamily="18" charset="0"/>
                <a:cs typeface="Times New Roman" panose="02020603050405020304" pitchFamily="18" charset="0"/>
              </a:rPr>
              <a:t>Seejungfer</a:t>
            </a:r>
            <a:r>
              <a:rPr lang="de-DE" sz="1050" dirty="0">
                <a:latin typeface="Times New Roman" panose="02020603050405020304" pitchFamily="18" charset="0"/>
                <a:cs typeface="Times New Roman" panose="02020603050405020304" pitchFamily="18" charset="0"/>
              </a:rPr>
              <a:t> hat gleich mehrere Denkmäler in Warschau, unter anderem auf dem Altstädter Marktplatz von Konstanty Hegel und den Weichsel-Boulevards von </a:t>
            </a:r>
            <a:r>
              <a:rPr lang="de-DE" sz="1050" i="1" u="sng" dirty="0">
                <a:latin typeface="Times New Roman" panose="02020603050405020304" pitchFamily="18" charset="0"/>
                <a:cs typeface="Times New Roman" panose="02020603050405020304" pitchFamily="18" charset="0"/>
              </a:rPr>
              <a:t>Ludwika Nitschowa</a:t>
            </a:r>
            <a:r>
              <a:rPr lang="de-DE" sz="1050" dirty="0">
                <a:latin typeface="Times New Roman" panose="02020603050405020304" pitchFamily="18" charset="0"/>
                <a:cs typeface="Times New Roman" panose="02020603050405020304" pitchFamily="18" charset="0"/>
              </a:rPr>
              <a:t>.</a:t>
            </a:r>
          </a:p>
          <a:p>
            <a:pPr marL="171450" indent="-171450">
              <a:buFont typeface="Symbol" panose="05050102010706020507" pitchFamily="18" charset="2"/>
              <a:buChar char="-"/>
            </a:pPr>
            <a:r>
              <a:rPr lang="de-DE" sz="1050" b="1" dirty="0"/>
              <a:t>Ghettomauer</a:t>
            </a:r>
            <a:r>
              <a:rPr lang="de-DE" sz="1050" dirty="0"/>
              <a:t> </a:t>
            </a:r>
          </a:p>
          <a:p>
            <a:pPr marL="171450" indent="-171450">
              <a:buFont typeface="Symbol" panose="05050102010706020507" pitchFamily="18" charset="2"/>
              <a:buChar char="-"/>
            </a:pPr>
            <a:r>
              <a:rPr lang="de-DE" sz="1050" b="1" dirty="0"/>
              <a:t>Warschauer Königsweg</a:t>
            </a:r>
            <a:r>
              <a:rPr lang="de-DE" sz="1050" dirty="0"/>
              <a:t>:  Prachtstraße aus dem 17. Jahrhundert mit den Abschnitten </a:t>
            </a:r>
            <a:r>
              <a:rPr lang="de-DE" sz="1050" b="1" i="1" dirty="0"/>
              <a:t>Krakauer Vorstadt</a:t>
            </a:r>
            <a:r>
              <a:rPr lang="de-DE" sz="1050" dirty="0"/>
              <a:t>, </a:t>
            </a:r>
            <a:r>
              <a:rPr lang="de-DE" sz="1050" b="1" i="1" dirty="0"/>
              <a:t>Neue Welt </a:t>
            </a:r>
            <a:r>
              <a:rPr lang="de-DE" sz="1050" dirty="0"/>
              <a:t>und </a:t>
            </a:r>
            <a:r>
              <a:rPr lang="de-DE" sz="1050" b="1" i="1" dirty="0"/>
              <a:t>Ujazdów Alleen</a:t>
            </a:r>
            <a:r>
              <a:rPr lang="de-DE" sz="1050" dirty="0"/>
              <a:t>.</a:t>
            </a:r>
            <a:endParaRPr lang="de-DE" sz="1050" dirty="0">
              <a:latin typeface="Times New Roman" panose="02020603050405020304" pitchFamily="18" charset="0"/>
              <a:cs typeface="Times New Roman" panose="02020603050405020304" pitchFamily="18" charset="0"/>
            </a:endParaRPr>
          </a:p>
        </p:txBody>
      </p:sp>
      <p:sp>
        <p:nvSpPr>
          <p:cNvPr id="2" name="Textfeld 1">
            <a:extLst>
              <a:ext uri="{FF2B5EF4-FFF2-40B4-BE49-F238E27FC236}">
                <a16:creationId xmlns:a16="http://schemas.microsoft.com/office/drawing/2014/main" id="{588BC116-5F8E-98F3-9861-FEF42EB037B0}"/>
              </a:ext>
            </a:extLst>
          </p:cNvPr>
          <p:cNvSpPr txBox="1"/>
          <p:nvPr/>
        </p:nvSpPr>
        <p:spPr>
          <a:xfrm>
            <a:off x="488504" y="4924926"/>
            <a:ext cx="3773028" cy="1692771"/>
          </a:xfrm>
          <a:prstGeom prst="rect">
            <a:avLst/>
          </a:prstGeom>
          <a:noFill/>
        </p:spPr>
        <p:txBody>
          <a:bodyPr wrap="square" rtlCol="0">
            <a:spAutoFit/>
          </a:bodyPr>
          <a:lstStyle/>
          <a:p>
            <a:r>
              <a:rPr lang="de-DE" sz="1300" b="1" dirty="0"/>
              <a:t>UNESCO Welterbe 30</a:t>
            </a:r>
          </a:p>
          <a:p>
            <a:r>
              <a:rPr lang="de-DE" sz="1300" u="sng" dirty="0"/>
              <a:t>Altstadt von Warschau</a:t>
            </a:r>
          </a:p>
          <a:p>
            <a:r>
              <a:rPr lang="de-DE" sz="1300" dirty="0"/>
              <a:t>Die Altstadt von Warschau wurde im 13. Jahrhundert gegründet. Ursprünglich von einem Erdwall umgeben, wurde sie noch vor 1339 mit einer Stadtmauer aus Ziegeln befestigt. Die Stadt wuchs ursprünglich rund um das Schloss der Herzöge von Masowien, die später das Königshaus wurden.</a:t>
            </a:r>
          </a:p>
        </p:txBody>
      </p:sp>
      <p:pic>
        <p:nvPicPr>
          <p:cNvPr id="3" name="Grafik 2">
            <a:extLst>
              <a:ext uri="{FF2B5EF4-FFF2-40B4-BE49-F238E27FC236}">
                <a16:creationId xmlns:a16="http://schemas.microsoft.com/office/drawing/2014/main" id="{B38DCD09-9BF1-A139-3459-9F1542A894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667" y="450812"/>
            <a:ext cx="2474829" cy="17982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265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358</Words>
  <Application>Microsoft Office PowerPoint</Application>
  <PresentationFormat>Breitbild</PresentationFormat>
  <Paragraphs>24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Symbol</vt:lpstr>
      <vt:lpstr>Times New Roman</vt:lpstr>
      <vt:lpstr>Wingdings</vt:lpstr>
      <vt:lpstr>Wingdings 3</vt:lpstr>
      <vt:lpstr>Ion-Sitzungssaal</vt:lpstr>
      <vt:lpstr>Scheuer Traveling Services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25</cp:revision>
  <dcterms:created xsi:type="dcterms:W3CDTF">2022-08-16T08:59:41Z</dcterms:created>
  <dcterms:modified xsi:type="dcterms:W3CDTF">2023-08-18T07:11:53Z</dcterms:modified>
</cp:coreProperties>
</file>