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30.xml" ContentType="application/vnd.openxmlformats-officedocument.presentationml.slide+xml"/>
  <Override PartName="/ppt/slides/slide50.xml" ContentType="application/vnd.openxmlformats-officedocument.presentationml.slide+xml"/>
  <Override PartName="/ppt/slideLayouts/slideLayout20.xml" ContentType="application/vnd.openxmlformats-officedocument.presentationml.slideLayout+xml"/>
  <Override PartName="/ppt/slideMasters/slideMaster10.xml" ContentType="application/vnd.openxmlformats-officedocument.presentationml.slideMaster+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0" r:id="rId4"/>
    <p:sldId id="282" r:id="rId5"/>
    <p:sldId id="28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9D15A62-541A-4341-8E99-73233E3C5DD3}">
          <p14:sldIdLst>
            <p14:sldId id="256"/>
            <p14:sldId id="257"/>
          </p14:sldIdLst>
        </p14:section>
        <p14:section name="Tag 1-2: Pariser Norden" id="{1DB7418D-7514-41C0-AAD5-AD0B4A41A27A}">
          <p14:sldIdLst>
            <p14:sldId id="280"/>
            <p14:sldId id="282"/>
          </p14:sldIdLst>
        </p14:section>
        <p14:section name="Tag 2: Pariser Süden" id="{8435D3DA-D591-4447-8A88-5DD5801912DE}">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de-D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5104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8340966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F5738D-6FC0-721C-0553-64C0CEFD800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3F0E870-4D71-72FF-00EB-93B5541FD83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175E5F8-041B-E24D-FE3D-BAB7A6C0B3F0}"/>
              </a:ext>
            </a:extLst>
          </p:cNvPr>
          <p:cNvSpPr>
            <a:spLocks noGrp="1"/>
          </p:cNvSpPr>
          <p:nvPr>
            <p:ph type="dt" sz="half" idx="10"/>
          </p:nvPr>
        </p:nvSpPr>
        <p:spPr/>
        <p:txBody>
          <a:bodyPr/>
          <a:lstStyle/>
          <a:p>
            <a:fld id="{6590E03F-52DE-46A8-906C-6419B7285DBF}" type="datetimeFigureOut">
              <a:rPr lang="de-DE" smtClean="0"/>
              <a:t>20.01.2023</a:t>
            </a:fld>
            <a:endParaRPr lang="de-DE"/>
          </a:p>
        </p:txBody>
      </p:sp>
      <p:sp>
        <p:nvSpPr>
          <p:cNvPr id="5" name="Fußzeilenplatzhalter 4">
            <a:extLst>
              <a:ext uri="{FF2B5EF4-FFF2-40B4-BE49-F238E27FC236}">
                <a16:creationId xmlns:a16="http://schemas.microsoft.com/office/drawing/2014/main" id="{213A5557-2C1E-6D14-263C-FE3A0B9CC8B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C555C3-3905-BA08-7C59-3B20B7BBFCD5}"/>
              </a:ext>
            </a:extLst>
          </p:cNvPr>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50987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de-DE"/>
              <a:t>Mastertitelformat bearbeiten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54749070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697CECF-28C3-DA4F-B082-B9971DE2D0A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2634A2C-FE00-AAB7-015A-EDD0DD92A5F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0BE7C0F-AF13-6E28-3686-51B68759BAF3}"/>
              </a:ext>
            </a:extLst>
          </p:cNvPr>
          <p:cNvSpPr>
            <a:spLocks noGrp="1"/>
          </p:cNvSpPr>
          <p:nvPr>
            <p:ph type="dt" sz="half" idx="10"/>
          </p:nvPr>
        </p:nvSpPr>
        <p:spPr/>
        <p:txBody>
          <a:bodyPr/>
          <a:lstStyle/>
          <a:p>
            <a:fld id="{6590E03F-52DE-46A8-906C-6419B7285DBF}" type="datetimeFigureOut">
              <a:rPr lang="de-DE" smtClean="0"/>
              <a:t>20.01.2023</a:t>
            </a:fld>
            <a:endParaRPr lang="de-DE"/>
          </a:p>
        </p:txBody>
      </p:sp>
      <p:sp>
        <p:nvSpPr>
          <p:cNvPr id="5" name="Fußzeilenplatzhalter 4">
            <a:extLst>
              <a:ext uri="{FF2B5EF4-FFF2-40B4-BE49-F238E27FC236}">
                <a16:creationId xmlns:a16="http://schemas.microsoft.com/office/drawing/2014/main" id="{45A6A718-1BF4-FF1D-A494-9746DA72CF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543973-938B-6966-200F-8F446820FFAA}"/>
              </a:ext>
            </a:extLst>
          </p:cNvPr>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996622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de-DE"/>
              <a:t>Mastertitelformat bearbeiten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396300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999951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9118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a:xfrm>
            <a:off x="561111" y="6391838"/>
            <a:ext cx="3644282" cy="304801"/>
          </a:xfrm>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289251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964794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104535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F0637D-D31C-1A76-7891-9E30D92AA90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248192D-0FFD-D70A-46BE-75F4D487BA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D32234E-EF2B-DD8F-3BC6-944E4E4AD058}"/>
              </a:ext>
            </a:extLst>
          </p:cNvPr>
          <p:cNvSpPr>
            <a:spLocks noGrp="1"/>
          </p:cNvSpPr>
          <p:nvPr>
            <p:ph type="dt" sz="half" idx="10"/>
          </p:nvPr>
        </p:nvSpPr>
        <p:spPr/>
        <p:txBody>
          <a:bodyPr/>
          <a:lstStyle/>
          <a:p>
            <a:fld id="{6590E03F-52DE-46A8-906C-6419B7285DBF}" type="datetimeFigureOut">
              <a:rPr lang="de-DE" smtClean="0"/>
              <a:t>20.01.2023</a:t>
            </a:fld>
            <a:endParaRPr lang="de-DE"/>
          </a:p>
        </p:txBody>
      </p:sp>
      <p:sp>
        <p:nvSpPr>
          <p:cNvPr id="5" name="Fußzeilenplatzhalter 4">
            <a:extLst>
              <a:ext uri="{FF2B5EF4-FFF2-40B4-BE49-F238E27FC236}">
                <a16:creationId xmlns:a16="http://schemas.microsoft.com/office/drawing/2014/main" id="{045A0A62-5F1C-7368-2807-7958F6AC795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66E59-D652-7EED-E524-94A63D3BA413}"/>
              </a:ext>
            </a:extLst>
          </p:cNvPr>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6386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960686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F64B8B-637C-EE8A-F225-7A3496181AC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D2C69FC-C229-5BE5-F4A6-64A2523BB2A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3555481-9804-C7A6-0DB0-94CE51E4EEAB}"/>
              </a:ext>
            </a:extLst>
          </p:cNvPr>
          <p:cNvSpPr>
            <a:spLocks noGrp="1"/>
          </p:cNvSpPr>
          <p:nvPr>
            <p:ph type="dt" sz="half" idx="10"/>
          </p:nvPr>
        </p:nvSpPr>
        <p:spPr/>
        <p:txBody>
          <a:bodyPr/>
          <a:lstStyle/>
          <a:p>
            <a:fld id="{6590E03F-52DE-46A8-906C-6419B7285DBF}" type="datetimeFigureOut">
              <a:rPr lang="de-DE" smtClean="0"/>
              <a:t>20.01.2023</a:t>
            </a:fld>
            <a:endParaRPr lang="de-DE"/>
          </a:p>
        </p:txBody>
      </p:sp>
      <p:sp>
        <p:nvSpPr>
          <p:cNvPr id="5" name="Fußzeilenplatzhalter 4">
            <a:extLst>
              <a:ext uri="{FF2B5EF4-FFF2-40B4-BE49-F238E27FC236}">
                <a16:creationId xmlns:a16="http://schemas.microsoft.com/office/drawing/2014/main" id="{7D74477E-8B20-645C-C75B-E0AA28F55D9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B60B85D-98A2-277D-57AA-44CC2FDE3E35}"/>
              </a:ext>
            </a:extLst>
          </p:cNvPr>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08471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9840205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07F4A3-E11E-F990-5A7C-B68B4E34F77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5263ADF-1931-7483-E2D3-EAE3D22EAA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C8BB94-C6E0-F0EF-EFFE-178A26CC173E}"/>
              </a:ext>
            </a:extLst>
          </p:cNvPr>
          <p:cNvSpPr>
            <a:spLocks noGrp="1"/>
          </p:cNvSpPr>
          <p:nvPr>
            <p:ph type="dt" sz="half" idx="10"/>
          </p:nvPr>
        </p:nvSpPr>
        <p:spPr/>
        <p:txBody>
          <a:bodyPr/>
          <a:lstStyle/>
          <a:p>
            <a:fld id="{6590E03F-52DE-46A8-906C-6419B7285DBF}" type="datetimeFigureOut">
              <a:rPr lang="de-DE" smtClean="0"/>
              <a:t>20.01.2023</a:t>
            </a:fld>
            <a:endParaRPr lang="de-DE"/>
          </a:p>
        </p:txBody>
      </p:sp>
      <p:sp>
        <p:nvSpPr>
          <p:cNvPr id="5" name="Fußzeilenplatzhalter 4">
            <a:extLst>
              <a:ext uri="{FF2B5EF4-FFF2-40B4-BE49-F238E27FC236}">
                <a16:creationId xmlns:a16="http://schemas.microsoft.com/office/drawing/2014/main" id="{5A8B90E3-BA0C-65F5-A9D8-68D5AF2F07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A87AD1-2BE2-A324-9E56-12776136E13D}"/>
              </a:ext>
            </a:extLst>
          </p:cNvPr>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14679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3636552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03E845-5247-EC7E-6F59-D3232A9ED12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B57D27-0632-660A-980F-D56E43AE677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1A84138-E86E-02BE-63E2-91A6D1D1057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044787B-2489-2804-0B09-0B4BBD9BAED7}"/>
              </a:ext>
            </a:extLst>
          </p:cNvPr>
          <p:cNvSpPr>
            <a:spLocks noGrp="1"/>
          </p:cNvSpPr>
          <p:nvPr>
            <p:ph type="dt" sz="half" idx="10"/>
          </p:nvPr>
        </p:nvSpPr>
        <p:spPr/>
        <p:txBody>
          <a:bodyPr/>
          <a:lstStyle/>
          <a:p>
            <a:fld id="{6590E03F-52DE-46A8-906C-6419B7285DBF}" type="datetimeFigureOut">
              <a:rPr lang="de-DE" smtClean="0"/>
              <a:t>20.01.2023</a:t>
            </a:fld>
            <a:endParaRPr lang="de-DE"/>
          </a:p>
        </p:txBody>
      </p:sp>
      <p:sp>
        <p:nvSpPr>
          <p:cNvPr id="6" name="Fußzeilenplatzhalter 5">
            <a:extLst>
              <a:ext uri="{FF2B5EF4-FFF2-40B4-BE49-F238E27FC236}">
                <a16:creationId xmlns:a16="http://schemas.microsoft.com/office/drawing/2014/main" id="{F87EFF13-FB77-5E4F-D8A7-3543DC4AB8D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B6FFDF9-04F7-413E-77C1-6774E2850F46}"/>
              </a:ext>
            </a:extLst>
          </p:cNvPr>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31623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061046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E0367A-3EF8-9F3E-277E-48EF06EFAA5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3F983D6-CF68-42D7-1EC1-AF2401EA1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A994ADA-0794-E005-6A7B-E12A3BA6932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B424854-3FB1-7A83-B2F9-588C9D9F78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2F539EE-B7ED-AF62-7B86-139C9DFFF39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C84E396-F023-266A-A6C2-B113696D4E07}"/>
              </a:ext>
            </a:extLst>
          </p:cNvPr>
          <p:cNvSpPr>
            <a:spLocks noGrp="1"/>
          </p:cNvSpPr>
          <p:nvPr>
            <p:ph type="dt" sz="half" idx="10"/>
          </p:nvPr>
        </p:nvSpPr>
        <p:spPr/>
        <p:txBody>
          <a:bodyPr/>
          <a:lstStyle/>
          <a:p>
            <a:fld id="{6590E03F-52DE-46A8-906C-6419B7285DBF}" type="datetimeFigureOut">
              <a:rPr lang="de-DE" smtClean="0"/>
              <a:t>20.01.2023</a:t>
            </a:fld>
            <a:endParaRPr lang="de-DE"/>
          </a:p>
        </p:txBody>
      </p:sp>
      <p:sp>
        <p:nvSpPr>
          <p:cNvPr id="8" name="Fußzeilenplatzhalter 7">
            <a:extLst>
              <a:ext uri="{FF2B5EF4-FFF2-40B4-BE49-F238E27FC236}">
                <a16:creationId xmlns:a16="http://schemas.microsoft.com/office/drawing/2014/main" id="{8AC0B12E-4A3B-7A5B-25F2-F2EFBD0255A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E4AADFE-7B88-068F-EB37-2F2CF667CA7D}"/>
              </a:ext>
            </a:extLst>
          </p:cNvPr>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6373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9026499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7E1A2F-952C-9484-3DE6-017E490F57D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8E940AE-D57C-DBED-FA81-3A24ECCB546D}"/>
              </a:ext>
            </a:extLst>
          </p:cNvPr>
          <p:cNvSpPr>
            <a:spLocks noGrp="1"/>
          </p:cNvSpPr>
          <p:nvPr>
            <p:ph type="dt" sz="half" idx="10"/>
          </p:nvPr>
        </p:nvSpPr>
        <p:spPr/>
        <p:txBody>
          <a:bodyPr/>
          <a:lstStyle/>
          <a:p>
            <a:fld id="{6590E03F-52DE-46A8-906C-6419B7285DBF}" type="datetimeFigureOut">
              <a:rPr lang="de-DE" smtClean="0"/>
              <a:t>20.01.2023</a:t>
            </a:fld>
            <a:endParaRPr lang="de-DE"/>
          </a:p>
        </p:txBody>
      </p:sp>
      <p:sp>
        <p:nvSpPr>
          <p:cNvPr id="4" name="Fußzeilenplatzhalter 3">
            <a:extLst>
              <a:ext uri="{FF2B5EF4-FFF2-40B4-BE49-F238E27FC236}">
                <a16:creationId xmlns:a16="http://schemas.microsoft.com/office/drawing/2014/main" id="{C7DEEB66-C9F0-09C2-8FCF-0989E81E803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20F7141-3819-7D31-6E61-C6A730B4B5A7}"/>
              </a:ext>
            </a:extLst>
          </p:cNvPr>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3895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3" name="Footer Placeholder 2"/>
          <p:cNvSpPr>
            <a:spLocks noGrp="1"/>
          </p:cNvSpPr>
          <p:nvPr>
            <p:ph type="ftr" sz="quarter" idx="11"/>
          </p:nvPr>
        </p:nvSpPr>
        <p:spPr/>
        <p:txBody>
          <a:bodyPr/>
          <a:lstStyle/>
          <a:p>
            <a:endParaRPr lang="de-D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19411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7B94CF4-1464-C3E2-2535-5FD610C405C9}"/>
              </a:ext>
            </a:extLst>
          </p:cNvPr>
          <p:cNvSpPr>
            <a:spLocks noGrp="1"/>
          </p:cNvSpPr>
          <p:nvPr>
            <p:ph type="dt" sz="half" idx="10"/>
          </p:nvPr>
        </p:nvSpPr>
        <p:spPr/>
        <p:txBody>
          <a:bodyPr/>
          <a:lstStyle/>
          <a:p>
            <a:fld id="{6590E03F-52DE-46A8-906C-6419B7285DBF}" type="datetimeFigureOut">
              <a:rPr lang="de-DE" smtClean="0"/>
              <a:t>20.01.2023</a:t>
            </a:fld>
            <a:endParaRPr lang="de-DE"/>
          </a:p>
        </p:txBody>
      </p:sp>
      <p:sp>
        <p:nvSpPr>
          <p:cNvPr id="3" name="Fußzeilenplatzhalter 2">
            <a:extLst>
              <a:ext uri="{FF2B5EF4-FFF2-40B4-BE49-F238E27FC236}">
                <a16:creationId xmlns:a16="http://schemas.microsoft.com/office/drawing/2014/main" id="{4B8CCAB3-CBDD-75CE-767C-D70A4D9801E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223CBC0-9DC4-0674-BEB6-AA0836506E92}"/>
              </a:ext>
            </a:extLst>
          </p:cNvPr>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81333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893769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9CC0E-C6B3-C9AA-5C55-D5C977DCA75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4FEF57F-128C-7BC2-FE9B-EAF4ABC766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DBE481F-1923-5C42-2FF7-56F90643D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F552B8E-0B31-9664-F4B4-EF8DFBCE2B36}"/>
              </a:ext>
            </a:extLst>
          </p:cNvPr>
          <p:cNvSpPr>
            <a:spLocks noGrp="1"/>
          </p:cNvSpPr>
          <p:nvPr>
            <p:ph type="dt" sz="half" idx="10"/>
          </p:nvPr>
        </p:nvSpPr>
        <p:spPr/>
        <p:txBody>
          <a:bodyPr/>
          <a:lstStyle/>
          <a:p>
            <a:fld id="{6590E03F-52DE-46A8-906C-6419B7285DBF}" type="datetimeFigureOut">
              <a:rPr lang="de-DE" smtClean="0"/>
              <a:t>20.01.2023</a:t>
            </a:fld>
            <a:endParaRPr lang="de-DE"/>
          </a:p>
        </p:txBody>
      </p:sp>
      <p:sp>
        <p:nvSpPr>
          <p:cNvPr id="6" name="Fußzeilenplatzhalter 5">
            <a:extLst>
              <a:ext uri="{FF2B5EF4-FFF2-40B4-BE49-F238E27FC236}">
                <a16:creationId xmlns:a16="http://schemas.microsoft.com/office/drawing/2014/main" id="{9E6D40A0-73E3-0500-3D5A-74C5D24F771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2F53996-2CA1-E187-2373-9A6F136DB9EA}"/>
              </a:ext>
            </a:extLst>
          </p:cNvPr>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99238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de-DE"/>
              <a:t>Bild durch Klicken auf Symbol hinzufügen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6821745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ADFB6D-7EE1-98E1-0692-9A19BF6E06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CBF006F-2439-D7EE-1A56-F171C905A5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3698EC1-D30D-9A93-A843-270B0AFE9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2C7FC33-E01B-92DD-F7F2-4151B16A69D5}"/>
              </a:ext>
            </a:extLst>
          </p:cNvPr>
          <p:cNvSpPr>
            <a:spLocks noGrp="1"/>
          </p:cNvSpPr>
          <p:nvPr>
            <p:ph type="dt" sz="half" idx="10"/>
          </p:nvPr>
        </p:nvSpPr>
        <p:spPr/>
        <p:txBody>
          <a:bodyPr/>
          <a:lstStyle/>
          <a:p>
            <a:fld id="{6590E03F-52DE-46A8-906C-6419B7285DBF}" type="datetimeFigureOut">
              <a:rPr lang="de-DE" smtClean="0"/>
              <a:t>20.01.2023</a:t>
            </a:fld>
            <a:endParaRPr lang="de-DE"/>
          </a:p>
        </p:txBody>
      </p:sp>
      <p:sp>
        <p:nvSpPr>
          <p:cNvPr id="6" name="Fußzeilenplatzhalter 5">
            <a:extLst>
              <a:ext uri="{FF2B5EF4-FFF2-40B4-BE49-F238E27FC236}">
                <a16:creationId xmlns:a16="http://schemas.microsoft.com/office/drawing/2014/main" id="{D52A5EBD-B646-BF20-86D1-F311128E68E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681419A-0A24-A76D-1CFC-E20D51EE5D71}"/>
              </a:ext>
            </a:extLst>
          </p:cNvPr>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11916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8.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de-DE"/>
              <a:t>Mastertitelformat bearbeiten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de-D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1517457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A4405EB-67A5-7F9F-8447-60D562FC7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0D4F156-8AA5-FA51-5816-76B0EC68C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190963-6611-56B6-BC12-307263479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0E03F-52DE-46A8-906C-6419B7285DBF}" type="datetimeFigureOut">
              <a:rPr lang="de-DE" smtClean="0"/>
              <a:t>20.01.2023</a:t>
            </a:fld>
            <a:endParaRPr lang="de-DE"/>
          </a:p>
        </p:txBody>
      </p:sp>
      <p:sp>
        <p:nvSpPr>
          <p:cNvPr id="5" name="Fußzeilenplatzhalter 4">
            <a:extLst>
              <a:ext uri="{FF2B5EF4-FFF2-40B4-BE49-F238E27FC236}">
                <a16:creationId xmlns:a16="http://schemas.microsoft.com/office/drawing/2014/main" id="{B13A8841-D427-EBA5-DEED-DAA1B35A2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2E1EEEA-376A-2670-56A0-F6B90E4E7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2001002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50.xml"/><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slide" Target="slide30.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CED39FAD-7F53-DADF-C6D8-02AC06BDDFDE}"/>
              </a:ext>
            </a:extLst>
          </p:cNvPr>
          <p:cNvSpPr>
            <a:spLocks noGrp="1"/>
          </p:cNvSpPr>
          <p:nvPr>
            <p:ph type="ctrTitle"/>
          </p:nvPr>
        </p:nvSpPr>
        <p:spPr>
          <a:xfrm>
            <a:off x="1524000" y="2099733"/>
            <a:ext cx="8896880" cy="1185334"/>
          </a:xfrm>
        </p:spPr>
        <p:txBody>
          <a:bodyPr/>
          <a:lstStyle/>
          <a:p>
            <a:r>
              <a:rPr lang="de-DE" dirty="0"/>
              <a:t>Scheuer Traveling Services</a:t>
            </a:r>
          </a:p>
        </p:txBody>
      </p:sp>
      <p:pic>
        <p:nvPicPr>
          <p:cNvPr id="7" name="Grafik 6">
            <a:extLst>
              <a:ext uri="{FF2B5EF4-FFF2-40B4-BE49-F238E27FC236}">
                <a16:creationId xmlns:a16="http://schemas.microsoft.com/office/drawing/2014/main" id="{772C5C9A-809C-E3BA-B1DD-5A90B9C6727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3509963"/>
            <a:ext cx="8896880" cy="1611014"/>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63E87FFC-DE65-A516-2F67-261AB37CEF8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757602" y="890729"/>
            <a:ext cx="8120245" cy="4929594"/>
          </a:xfrm>
          <a:prstGeom prst="rect">
            <a:avLst/>
          </a:prstGeom>
        </p:spPr>
      </p:pic>
      <mc:AlternateContent xmlns:mc="http://schemas.openxmlformats.org/markup-compatibility/2006" xmlns:psez="http://schemas.microsoft.com/office/powerpoint/2016/sectionzoom">
        <mc:Choice Requires="psez">
          <p:graphicFrame>
            <p:nvGraphicFramePr>
              <p:cNvPr id="3" name="Abschnittszoom 2">
                <a:extLst>
                  <a:ext uri="{FF2B5EF4-FFF2-40B4-BE49-F238E27FC236}">
                    <a16:creationId xmlns:a16="http://schemas.microsoft.com/office/drawing/2014/main" id="{5F5708F0-CB3A-B413-4BA0-112FD154C479}"/>
                  </a:ext>
                </a:extLst>
              </p:cNvPr>
              <p:cNvGraphicFramePr>
                <a:graphicFrameLocks noChangeAspect="1"/>
              </p:cNvGraphicFramePr>
              <p:nvPr>
                <p:extLst>
                  <p:ext uri="{D42A27DB-BD31-4B8C-83A1-F6EECF244321}">
                    <p14:modId xmlns:p14="http://schemas.microsoft.com/office/powerpoint/2010/main" val="4195099231"/>
                  </p:ext>
                </p:extLst>
              </p:nvPr>
            </p:nvGraphicFramePr>
            <p:xfrm>
              <a:off x="4770925" y="466112"/>
              <a:ext cx="46800" cy="46800"/>
            </p:xfrm>
            <a:graphic>
              <a:graphicData uri="http://schemas.microsoft.com/office/powerpoint/2016/sectionzoom">
                <psez:sectionZm>
                  <psez:sectionZmObj sectionId="{1DB7418D-7514-41C0-AAD5-AD0B4A41A27A}">
                    <psez:zmPr id="{0502BAD2-3E06-413B-A487-4483FD681685}" imageType="cover" transitionDur="1000" showBg="0">
                      <p166:blipFill xmlns:p166="http://schemas.microsoft.com/office/powerpoint/2016/6/main">
                        <a:blip r:embed="rId3" cstate="screen">
                          <a:extLst>
                            <a:ext uri="{28A0092B-C50C-407E-A947-70E740481C1C}">
                              <a14:useLocalDpi xmlns:a14="http://schemas.microsoft.com/office/drawing/2010/main"/>
                            </a:ext>
                          </a:extLst>
                        </a:blip>
                        <a:stretch>
                          <a:fillRect/>
                        </a:stretch>
                      </p166:blipFill>
                      <p166:spPr xmlns:p166="http://schemas.microsoft.com/office/powerpoint/2016/6/main">
                        <a:xfrm>
                          <a:off x="0" y="0"/>
                          <a:ext cx="46800" cy="46800"/>
                        </a:xfrm>
                        <a:prstGeom prst="ellipse">
                          <a:avLst/>
                        </a:prstGeom>
                        <a:ln>
                          <a:noFill/>
                        </a:ln>
                        <a:effectLst>
                          <a:softEdge rad="112500"/>
                        </a:effectLst>
                      </p166:spPr>
                    </psez:zmPr>
                  </psez:sectionZmObj>
                </psez:sectionZm>
              </a:graphicData>
            </a:graphic>
          </p:graphicFrame>
        </mc:Choice>
        <mc:Fallback xmlns="">
          <p:pic>
            <p:nvPicPr>
              <p:cNvPr id="3" name="Abschnittszoom 2">
                <a:hlinkClick r:id="rId4" action="ppaction://hlinksldjump"/>
                <a:extLst>
                  <a:ext uri="{FF2B5EF4-FFF2-40B4-BE49-F238E27FC236}">
                    <a16:creationId xmlns:a16="http://schemas.microsoft.com/office/drawing/2014/main" id="{5F5708F0-CB3A-B413-4BA0-112FD154C479}"/>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4770925" y="466112"/>
                <a:ext cx="46800" cy="46800"/>
              </a:xfrm>
              <a:prstGeom prst="ellipse">
                <a:avLst/>
              </a:prstGeom>
              <a:ln>
                <a:noFill/>
              </a:ln>
              <a:effectLst>
                <a:softEdge rad="112500"/>
              </a:effectLst>
            </p:spPr>
          </p:pic>
        </mc:Fallback>
      </mc:AlternateContent>
      <mc:AlternateContent xmlns:mc="http://schemas.openxmlformats.org/markup-compatibility/2006" xmlns:psez="http://schemas.microsoft.com/office/powerpoint/2016/sectionzoom">
        <mc:Choice Requires="psez">
          <p:graphicFrame>
            <p:nvGraphicFramePr>
              <p:cNvPr id="5" name="Abschnittszoom 4">
                <a:extLst>
                  <a:ext uri="{FF2B5EF4-FFF2-40B4-BE49-F238E27FC236}">
                    <a16:creationId xmlns:a16="http://schemas.microsoft.com/office/drawing/2014/main" id="{7E3A1BDD-4DD9-9829-3A17-5322F46F9488}"/>
                  </a:ext>
                </a:extLst>
              </p:cNvPr>
              <p:cNvGraphicFramePr>
                <a:graphicFrameLocks noChangeAspect="1"/>
              </p:cNvGraphicFramePr>
              <p:nvPr>
                <p:extLst>
                  <p:ext uri="{D42A27DB-BD31-4B8C-83A1-F6EECF244321}">
                    <p14:modId xmlns:p14="http://schemas.microsoft.com/office/powerpoint/2010/main" val="3470718862"/>
                  </p:ext>
                </p:extLst>
              </p:nvPr>
            </p:nvGraphicFramePr>
            <p:xfrm>
              <a:off x="3431283" y="2061457"/>
              <a:ext cx="180000" cy="180000"/>
            </p:xfrm>
            <a:graphic>
              <a:graphicData uri="http://schemas.microsoft.com/office/powerpoint/2016/sectionzoom">
                <psez:sectionZm>
                  <psez:sectionZmObj sectionId="{8435D3DA-D591-4447-8A88-5DD5801912DE}">
                    <psez:zmPr id="{90DA0AD2-3BEA-4C7D-AAD6-564AD0DAA80C}" imageType="cover" transitionDur="1000">
                      <p166:blipFill xmlns:p166="http://schemas.microsoft.com/office/powerpoint/2016/6/main">
                        <a:blip r:embed="rId6" cstate="screen">
                          <a:extLst>
                            <a:ext uri="{28A0092B-C50C-407E-A947-70E740481C1C}">
                              <a14:useLocalDpi xmlns:a14="http://schemas.microsoft.com/office/drawing/2010/main"/>
                            </a:ext>
                          </a:extLst>
                        </a:blip>
                        <a:stretch>
                          <a:fillRect/>
                        </a:stretch>
                      </p166:blipFill>
                      <p166:spPr xmlns:p166="http://schemas.microsoft.com/office/powerpoint/2016/6/main">
                        <a:xfrm>
                          <a:off x="0" y="0"/>
                          <a:ext cx="180000" cy="180000"/>
                        </a:xfrm>
                        <a:prstGeom prst="ellipse">
                          <a:avLst/>
                        </a:prstGeom>
                        <a:ln>
                          <a:noFill/>
                        </a:ln>
                        <a:effectLst>
                          <a:softEdge rad="112500"/>
                        </a:effectLst>
                      </p166:spPr>
                    </psez:zmPr>
                  </psez:sectionZmObj>
                </psez:sectionZm>
              </a:graphicData>
            </a:graphic>
          </p:graphicFrame>
        </mc:Choice>
        <mc:Fallback xmlns="">
          <p:pic>
            <p:nvPicPr>
              <p:cNvPr id="5" name="Abschnittszoom 4">
                <a:hlinkClick r:id="rId7" action="ppaction://hlinksldjump"/>
                <a:extLst>
                  <a:ext uri="{FF2B5EF4-FFF2-40B4-BE49-F238E27FC236}">
                    <a16:creationId xmlns:a16="http://schemas.microsoft.com/office/drawing/2014/main" id="{7E3A1BDD-4DD9-9829-3A17-5322F46F9488}"/>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3431283" y="2061457"/>
                <a:ext cx="180000" cy="180000"/>
              </a:xfrm>
              <a:prstGeom prst="ellipse">
                <a:avLst/>
              </a:prstGeom>
              <a:ln>
                <a:noFill/>
              </a:ln>
              <a:effectLst>
                <a:softEdge rad="112500"/>
              </a:effectLst>
            </p:spPr>
          </p:pic>
        </mc:Fallback>
      </mc:AlternateContent>
    </p:spTree>
    <p:extLst>
      <p:ext uri="{BB962C8B-B14F-4D97-AF65-F5344CB8AC3E}">
        <p14:creationId xmlns:p14="http://schemas.microsoft.com/office/powerpoint/2010/main" val="196265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607166" y="443236"/>
            <a:ext cx="2946400" cy="20238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485140" y="2796452"/>
            <a:ext cx="7969626" cy="3849880"/>
          </a:xfrm>
        </p:spPr>
        <p:txBody>
          <a:bodyPr>
            <a:noAutofit/>
          </a:bodyPr>
          <a:lstStyle/>
          <a:p>
            <a:pPr marL="0" indent="0">
              <a:buNone/>
            </a:pPr>
            <a:r>
              <a:rPr lang="de-DE" sz="1000" b="1" dirty="0">
                <a:latin typeface="Times New Roman" panose="02020603050405020304" pitchFamily="18" charset="0"/>
                <a:cs typeface="Times New Roman" panose="02020603050405020304" pitchFamily="18" charset="0"/>
              </a:rPr>
              <a:t>Tageziele:</a:t>
            </a:r>
          </a:p>
          <a:p>
            <a:pPr>
              <a:buFontTx/>
              <a:buChar char="-"/>
            </a:pPr>
            <a:r>
              <a:rPr lang="de-DE" sz="1000" dirty="0">
                <a:latin typeface="Times New Roman" panose="02020603050405020304" pitchFamily="18" charset="0"/>
                <a:cs typeface="Times New Roman" panose="02020603050405020304" pitchFamily="18" charset="0"/>
              </a:rPr>
              <a:t>Basilika Sacré-Cœur (Römisch-katholische Wallfahrtskirche)</a:t>
            </a:r>
          </a:p>
          <a:p>
            <a:pPr>
              <a:buFontTx/>
              <a:buChar char="-"/>
            </a:pPr>
            <a:r>
              <a:rPr lang="de-DE" sz="1000" dirty="0">
                <a:latin typeface="Times New Roman" panose="02020603050405020304" pitchFamily="18" charset="0"/>
                <a:cs typeface="Times New Roman" panose="02020603050405020304" pitchFamily="18" charset="0"/>
              </a:rPr>
              <a:t>Montmartre (Sakralbau in Stahlbetonbauweise)</a:t>
            </a:r>
          </a:p>
          <a:p>
            <a:pPr>
              <a:buFontTx/>
              <a:buChar char="-"/>
            </a:pPr>
            <a:r>
              <a:rPr lang="de-DE" sz="1000" dirty="0">
                <a:latin typeface="Times New Roman" panose="02020603050405020304" pitchFamily="18" charset="0"/>
                <a:cs typeface="Times New Roman" panose="02020603050405020304" pitchFamily="18" charset="0"/>
              </a:rPr>
              <a:t>Opéra Garnier (Pariser Opernhaus aus dem 19. Jahrhundert)</a:t>
            </a:r>
          </a:p>
          <a:p>
            <a:pPr>
              <a:buFontTx/>
              <a:buChar char="-"/>
            </a:pPr>
            <a:r>
              <a:rPr lang="de-DE" sz="1000" dirty="0">
                <a:latin typeface="Times New Roman" panose="02020603050405020304" pitchFamily="18" charset="0"/>
                <a:cs typeface="Times New Roman" panose="02020603050405020304" pitchFamily="18" charset="0"/>
              </a:rPr>
              <a:t>Place de la Concorde (</a:t>
            </a:r>
            <a:r>
              <a:rPr lang="de-DE" sz="1000" dirty="0"/>
              <a:t>Ein ägyptischer Obelisk der um 13. Jahrhundert v. Chr. zur Zeit Ramses II. gefertigt wurde. Danach stand er bis 1831 im Tempel von Luxor. Seit 1836 steht er auf der Place de la Concorde in Paris und stellt eines der Monumente auf der </a:t>
            </a:r>
            <a:r>
              <a:rPr lang="de-DE" sz="1000" i="1" dirty="0"/>
              <a:t>Axe historique</a:t>
            </a:r>
            <a:r>
              <a:rPr lang="de-DE" sz="1000" dirty="0"/>
              <a:t> zwischen dem Louvre und der Grande Arche dar.</a:t>
            </a:r>
            <a:r>
              <a:rPr lang="de-DE" sz="1000" dirty="0">
                <a:latin typeface="Times New Roman" panose="02020603050405020304" pitchFamily="18" charset="0"/>
                <a:cs typeface="Times New Roman" panose="02020603050405020304" pitchFamily="18" charset="0"/>
              </a:rPr>
              <a:t>)</a:t>
            </a:r>
          </a:p>
          <a:p>
            <a:pPr>
              <a:buFontTx/>
              <a:buChar char="-"/>
            </a:pPr>
            <a:r>
              <a:rPr lang="de-DE" sz="1000" dirty="0">
                <a:latin typeface="Times New Roman" panose="02020603050405020304" pitchFamily="18" charset="0"/>
                <a:cs typeface="Times New Roman" panose="02020603050405020304" pitchFamily="18" charset="0"/>
              </a:rPr>
              <a:t>Louvre (Es ist das größte und meistbesuchte Kunstmuseum der Welt. Es befindet </a:t>
            </a:r>
            <a:r>
              <a:rPr lang="de-DE" sz="1000" dirty="0"/>
              <a:t>sich im historischen Louvre-Palast, der ehemaligen Residenz der französischen Könige, am rechten Ufer der Seine</a:t>
            </a:r>
            <a:r>
              <a:rPr lang="de-DE" sz="1000" dirty="0">
                <a:latin typeface="Times New Roman" panose="02020603050405020304" pitchFamily="18" charset="0"/>
                <a:cs typeface="Times New Roman" panose="02020603050405020304" pitchFamily="18" charset="0"/>
              </a:rPr>
              <a:t>)</a:t>
            </a:r>
          </a:p>
          <a:p>
            <a:pPr>
              <a:buFontTx/>
              <a:buChar char="-"/>
            </a:pPr>
            <a:r>
              <a:rPr lang="de-DE" sz="1000" dirty="0">
                <a:latin typeface="Times New Roman" panose="02020603050405020304" pitchFamily="18" charset="0"/>
                <a:cs typeface="Times New Roman" panose="02020603050405020304" pitchFamily="18" charset="0"/>
              </a:rPr>
              <a:t>Centre Georges Pompidou (S</a:t>
            </a:r>
            <a:r>
              <a:rPr lang="de-DE" sz="1000" dirty="0"/>
              <a:t>taatliches Kunst- und Kulturzentrum)</a:t>
            </a:r>
          </a:p>
          <a:p>
            <a:pPr>
              <a:buFontTx/>
              <a:buChar char="-"/>
            </a:pPr>
            <a:endParaRPr lang="de-DE" sz="1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000" dirty="0">
                <a:latin typeface="Times New Roman" panose="02020603050405020304" pitchFamily="18" charset="0"/>
                <a:cs typeface="Times New Roman" panose="02020603050405020304" pitchFamily="18" charset="0"/>
              </a:rPr>
              <a:t>6,6 km</a:t>
            </a:r>
          </a:p>
        </p:txBody>
      </p:sp>
      <p:pic>
        <p:nvPicPr>
          <p:cNvPr id="2" name="Grafik 1">
            <a:extLst>
              <a:ext uri="{FF2B5EF4-FFF2-40B4-BE49-F238E27FC236}">
                <a16:creationId xmlns:a16="http://schemas.microsoft.com/office/drawing/2014/main" id="{D7B75A80-7E3F-7EC7-0AAD-8A86FF6911C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454766" y="2796452"/>
            <a:ext cx="3256194" cy="2994748"/>
          </a:xfrm>
          <a:prstGeom prst="rect">
            <a:avLst/>
          </a:prstGeom>
        </p:spPr>
      </p:pic>
    </p:spTree>
    <p:extLst>
      <p:ext uri="{BB962C8B-B14F-4D97-AF65-F5344CB8AC3E}">
        <p14:creationId xmlns:p14="http://schemas.microsoft.com/office/powerpoint/2010/main" val="2570419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114E8E9-A2BB-8152-D48C-FB542D7543CB}"/>
              </a:ext>
            </a:extLst>
          </p:cNvPr>
          <p:cNvPicPr>
            <a:picLocks noChangeAspect="1"/>
          </p:cNvPicPr>
          <p:nvPr/>
        </p:nvPicPr>
        <p:blipFill>
          <a:blip r:embed="rId2">
            <a:extLst>
              <a:ext uri="{28A0092B-C50C-407E-A947-70E740481C1C}">
                <a14:useLocalDpi xmlns:a14="http://schemas.microsoft.com/office/drawing/2010/main" val="0"/>
              </a:ext>
            </a:extLst>
          </a:blip>
          <a:srcRect l="11721" r="11721"/>
          <a:stretch/>
        </p:blipFill>
        <p:spPr>
          <a:xfrm>
            <a:off x="2422128" y="740304"/>
            <a:ext cx="7347744" cy="50387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1394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141607" y="520558"/>
            <a:ext cx="2946400" cy="20238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485141" y="2796452"/>
            <a:ext cx="7021340" cy="3849880"/>
          </a:xfrm>
        </p:spPr>
        <p:txBody>
          <a:bodyPr>
            <a:noAutofit/>
          </a:bodyPr>
          <a:lstStyle/>
          <a:p>
            <a:pPr marL="0" indent="0">
              <a:buNone/>
            </a:pPr>
            <a:r>
              <a:rPr lang="de-DE" sz="1000" b="1" dirty="0">
                <a:latin typeface="Times New Roman" panose="02020603050405020304" pitchFamily="18" charset="0"/>
                <a:cs typeface="Times New Roman" panose="02020603050405020304" pitchFamily="18" charset="0"/>
              </a:rPr>
              <a:t>Tageziele:</a:t>
            </a:r>
          </a:p>
          <a:p>
            <a:pPr>
              <a:buFontTx/>
              <a:buChar char="-"/>
            </a:pPr>
            <a:r>
              <a:rPr lang="de-DE" sz="1000" dirty="0">
                <a:latin typeface="Times New Roman" panose="02020603050405020304" pitchFamily="18" charset="0"/>
                <a:cs typeface="Times New Roman" panose="02020603050405020304" pitchFamily="18" charset="0"/>
              </a:rPr>
              <a:t>Parc de Bercy (Zusammenfassung dreier Gärten von zusammen 14 Hektar)</a:t>
            </a:r>
          </a:p>
          <a:p>
            <a:pPr>
              <a:buFontTx/>
              <a:buChar char="-"/>
            </a:pPr>
            <a:r>
              <a:rPr lang="de-DE" sz="1000" dirty="0">
                <a:latin typeface="Times New Roman" panose="02020603050405020304" pitchFamily="18" charset="0"/>
                <a:cs typeface="Times New Roman" panose="02020603050405020304" pitchFamily="18" charset="0"/>
              </a:rPr>
              <a:t>Place de la Nation (Platz des Nationalfeiertags vom 14. Juli 1880)</a:t>
            </a:r>
          </a:p>
          <a:p>
            <a:pPr>
              <a:buFontTx/>
              <a:buChar char="-"/>
            </a:pPr>
            <a:r>
              <a:rPr lang="de-DE" sz="1000" dirty="0">
                <a:latin typeface="Times New Roman" panose="02020603050405020304" pitchFamily="18" charset="0"/>
                <a:cs typeface="Times New Roman" panose="02020603050405020304" pitchFamily="18" charset="0"/>
              </a:rPr>
              <a:t>Parc des Buttes-Chaumont (1867 zur Weltausstellung unter Napoleon III. eröffnet)</a:t>
            </a:r>
          </a:p>
          <a:p>
            <a:pPr>
              <a:buFontTx/>
              <a:buChar char="-"/>
            </a:pPr>
            <a:r>
              <a:rPr lang="de-DE" sz="1000" dirty="0">
                <a:latin typeface="Times New Roman" panose="02020603050405020304" pitchFamily="18" charset="0"/>
                <a:cs typeface="Times New Roman" panose="02020603050405020304" pitchFamily="18" charset="0"/>
              </a:rPr>
              <a:t>Bataclan (</a:t>
            </a:r>
            <a:r>
              <a:rPr lang="de-DE" sz="1000" dirty="0"/>
              <a:t>Vergnügungsetablissement und Konzertsaal im Stil orientalisierender Architektur</a:t>
            </a:r>
            <a:r>
              <a:rPr lang="de-DE" sz="1000" dirty="0">
                <a:latin typeface="Times New Roman" panose="02020603050405020304" pitchFamily="18" charset="0"/>
                <a:cs typeface="Times New Roman" panose="02020603050405020304" pitchFamily="18" charset="0"/>
              </a:rPr>
              <a:t>)</a:t>
            </a:r>
          </a:p>
          <a:p>
            <a:pPr>
              <a:buFontTx/>
              <a:buChar char="-"/>
            </a:pPr>
            <a:r>
              <a:rPr lang="de-DE" sz="1000" dirty="0">
                <a:latin typeface="Times New Roman" panose="02020603050405020304" pitchFamily="18" charset="0"/>
                <a:cs typeface="Times New Roman" panose="02020603050405020304" pitchFamily="18" charset="0"/>
              </a:rPr>
              <a:t>Place de la Bastille (Platz an dem die Französische Revolution vom 14. Juli 1789)</a:t>
            </a:r>
          </a:p>
          <a:p>
            <a:pPr>
              <a:buFontTx/>
              <a:buChar char="-"/>
            </a:pPr>
            <a:r>
              <a:rPr lang="fr-FR" sz="1000" dirty="0">
                <a:latin typeface="Times New Roman" panose="02020603050405020304" pitchFamily="18" charset="0"/>
                <a:cs typeface="Times New Roman" panose="02020603050405020304" pitchFamily="18" charset="0"/>
              </a:rPr>
              <a:t>Arc de Triomphe de l’Étoile (Wahrzeichen der Metropole mit Grab des unbekannten Soldaten)</a:t>
            </a:r>
            <a:endParaRPr lang="de-DE" sz="1000" dirty="0">
              <a:latin typeface="Times New Roman" panose="02020603050405020304" pitchFamily="18" charset="0"/>
              <a:cs typeface="Times New Roman" panose="02020603050405020304" pitchFamily="18" charset="0"/>
            </a:endParaRPr>
          </a:p>
          <a:p>
            <a:pPr>
              <a:buFontTx/>
              <a:buChar char="-"/>
            </a:pPr>
            <a:r>
              <a:rPr lang="de-DE" sz="1000" dirty="0">
                <a:latin typeface="Times New Roman" panose="02020603050405020304" pitchFamily="18" charset="0"/>
                <a:cs typeface="Times New Roman" panose="02020603050405020304" pitchFamily="18" charset="0"/>
              </a:rPr>
              <a:t>Jardin des Tuileries (Ehemaliger Barock-Schlosspark beim Louvre in Paris)</a:t>
            </a:r>
          </a:p>
          <a:p>
            <a:pPr>
              <a:buFontTx/>
              <a:buChar char="-"/>
            </a:pPr>
            <a:endParaRPr lang="de-DE" sz="1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000" dirty="0">
                <a:latin typeface="Times New Roman" panose="02020603050405020304" pitchFamily="18" charset="0"/>
                <a:cs typeface="Times New Roman" panose="02020603050405020304" pitchFamily="18" charset="0"/>
              </a:rPr>
              <a:t>18,3 km</a:t>
            </a:r>
          </a:p>
        </p:txBody>
      </p:sp>
      <p:pic>
        <p:nvPicPr>
          <p:cNvPr id="6" name="Grafik 5">
            <a:extLst>
              <a:ext uri="{FF2B5EF4-FFF2-40B4-BE49-F238E27FC236}">
                <a16:creationId xmlns:a16="http://schemas.microsoft.com/office/drawing/2014/main" id="{FA33EB72-3E8A-48EC-F12D-ADBB94D16C0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7506481" y="2796451"/>
            <a:ext cx="4216652" cy="2529081"/>
          </a:xfrm>
          <a:prstGeom prst="rect">
            <a:avLst/>
          </a:prstGeom>
        </p:spPr>
      </p:pic>
    </p:spTree>
    <p:extLst>
      <p:ext uri="{BB962C8B-B14F-4D97-AF65-F5344CB8AC3E}">
        <p14:creationId xmlns:p14="http://schemas.microsoft.com/office/powerpoint/2010/main" val="3855817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407401" y="434770"/>
            <a:ext cx="2946400" cy="20238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516467" y="2848810"/>
            <a:ext cx="7658006" cy="3433457"/>
          </a:xfrm>
        </p:spPr>
        <p:txBody>
          <a:bodyPr>
            <a:normAutofit lnSpcReduction="10000"/>
          </a:bodyPr>
          <a:lstStyle/>
          <a:p>
            <a:pPr marL="0" indent="0">
              <a:buNone/>
            </a:pPr>
            <a:r>
              <a:rPr lang="de-DE" sz="1000" b="1" dirty="0">
                <a:latin typeface="Times New Roman" panose="02020603050405020304" pitchFamily="18" charset="0"/>
                <a:cs typeface="Times New Roman" panose="02020603050405020304" pitchFamily="18" charset="0"/>
              </a:rPr>
              <a:t>Tageziele:</a:t>
            </a:r>
          </a:p>
          <a:p>
            <a:pPr marL="0" indent="0">
              <a:buNone/>
            </a:pPr>
            <a:r>
              <a:rPr lang="de-DE" sz="1000" dirty="0">
                <a:latin typeface="Times New Roman" panose="02020603050405020304" pitchFamily="18" charset="0"/>
                <a:cs typeface="Times New Roman" panose="02020603050405020304" pitchFamily="18" charset="0"/>
              </a:rPr>
              <a:t>Laut Absprache erfolgt diese Reise in zwei Teilen und der Nordteil ist ein Wochenende</a:t>
            </a:r>
          </a:p>
          <a:p>
            <a:pPr>
              <a:buFontTx/>
              <a:buChar char="-"/>
            </a:pPr>
            <a:r>
              <a:rPr lang="de-DE" sz="1000" dirty="0">
                <a:latin typeface="Times New Roman" panose="02020603050405020304" pitchFamily="18" charset="0"/>
                <a:cs typeface="Times New Roman" panose="02020603050405020304" pitchFamily="18" charset="0"/>
              </a:rPr>
              <a:t>Marais (Nobelviertel von Paris)</a:t>
            </a:r>
          </a:p>
          <a:p>
            <a:pPr>
              <a:buFontTx/>
              <a:buChar char="-"/>
            </a:pPr>
            <a:r>
              <a:rPr lang="de-DE" sz="1000" dirty="0">
                <a:latin typeface="Times New Roman" panose="02020603050405020304" pitchFamily="18" charset="0"/>
                <a:cs typeface="Times New Roman" panose="02020603050405020304" pitchFamily="18" charset="0"/>
              </a:rPr>
              <a:t>Kathedrale Notre-Dame de Paris (Wahrzeichen der Stadt Paris im gotischen Stil)</a:t>
            </a:r>
          </a:p>
          <a:p>
            <a:pPr>
              <a:buFontTx/>
              <a:buChar char="-"/>
            </a:pPr>
            <a:r>
              <a:rPr lang="de-DE" sz="1000" dirty="0">
                <a:latin typeface="Times New Roman" panose="02020603050405020304" pitchFamily="18" charset="0"/>
                <a:cs typeface="Times New Roman" panose="02020603050405020304" pitchFamily="18" charset="0"/>
              </a:rPr>
              <a:t>Sainte-Chapelle (Nachbau der sogenannten „Heiligen Kapelle“ aus Konstantinopel)</a:t>
            </a:r>
          </a:p>
          <a:p>
            <a:pPr>
              <a:buFontTx/>
              <a:buChar char="-"/>
            </a:pPr>
            <a:r>
              <a:rPr lang="de-DE" sz="1000" dirty="0">
                <a:latin typeface="Times New Roman" panose="02020603050405020304" pitchFamily="18" charset="0"/>
                <a:cs typeface="Times New Roman" panose="02020603050405020304" pitchFamily="18" charset="0"/>
              </a:rPr>
              <a:t>Pont Neuf (Älteste im Originalzustand erhaltene Brücke von Paris)</a:t>
            </a:r>
          </a:p>
          <a:p>
            <a:pPr>
              <a:buFontTx/>
              <a:buChar char="-"/>
            </a:pPr>
            <a:r>
              <a:rPr lang="de-DE" sz="1000" dirty="0">
                <a:latin typeface="Times New Roman" panose="02020603050405020304" pitchFamily="18" charset="0"/>
                <a:cs typeface="Times New Roman" panose="02020603050405020304" pitchFamily="18" charset="0"/>
              </a:rPr>
              <a:t>Palais du Luxembourg (Früheres Landschloss der Königinmutter)</a:t>
            </a:r>
          </a:p>
          <a:p>
            <a:pPr>
              <a:buFontTx/>
              <a:buChar char="-"/>
            </a:pPr>
            <a:r>
              <a:rPr lang="de-DE" sz="1000" dirty="0">
                <a:latin typeface="Times New Roman" panose="02020603050405020304" pitchFamily="18" charset="0"/>
                <a:cs typeface="Times New Roman" panose="02020603050405020304" pitchFamily="18" charset="0"/>
              </a:rPr>
              <a:t>Invalidendom (Seit 1840 zur Grabstätte für Kaiser Napoleon I.)</a:t>
            </a:r>
          </a:p>
          <a:p>
            <a:pPr>
              <a:buFontTx/>
              <a:buChar char="-"/>
            </a:pPr>
            <a:r>
              <a:rPr lang="de-DE" sz="1000" dirty="0">
                <a:latin typeface="Times New Roman" panose="02020603050405020304" pitchFamily="18" charset="0"/>
                <a:cs typeface="Times New Roman" panose="02020603050405020304" pitchFamily="18" charset="0"/>
              </a:rPr>
              <a:t>Eiffelturm (Monumentales Eingangsportal und Aussichtsturm für die Weltausstellung 1889)</a:t>
            </a:r>
          </a:p>
          <a:p>
            <a:pPr>
              <a:buFontTx/>
              <a:buChar char="-"/>
            </a:pPr>
            <a:r>
              <a:rPr lang="de-DE" sz="1000" dirty="0">
                <a:latin typeface="Times New Roman" panose="02020603050405020304" pitchFamily="18" charset="0"/>
                <a:cs typeface="Times New Roman" panose="02020603050405020304" pitchFamily="18" charset="0"/>
              </a:rPr>
              <a:t>Montparnasse (Einer der drei großen Friedhöfe von Paris von 1860)</a:t>
            </a:r>
          </a:p>
          <a:p>
            <a:pPr>
              <a:buFontTx/>
              <a:buChar char="-"/>
            </a:pPr>
            <a:r>
              <a:rPr lang="fr-FR" sz="1000" dirty="0">
                <a:latin typeface="Times New Roman" panose="02020603050405020304" pitchFamily="18" charset="0"/>
                <a:cs typeface="Times New Roman" panose="02020603050405020304" pitchFamily="18" charset="0"/>
              </a:rPr>
              <a:t>Katakomben von Paris (Eines der städtische Beinhäuser von Paris im ehemaligen Steinbruch)</a:t>
            </a:r>
          </a:p>
          <a:p>
            <a:pPr>
              <a:buFontTx/>
              <a:buChar char="-"/>
            </a:pPr>
            <a:endParaRPr lang="de-DE" sz="1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de-DE" sz="1000" dirty="0">
                <a:latin typeface="Times New Roman" panose="02020603050405020304" pitchFamily="18" charset="0"/>
                <a:cs typeface="Times New Roman" panose="02020603050405020304" pitchFamily="18" charset="0"/>
              </a:rPr>
              <a:t>12,3 km</a:t>
            </a:r>
          </a:p>
        </p:txBody>
      </p:sp>
      <p:pic>
        <p:nvPicPr>
          <p:cNvPr id="2" name="Grafik 1">
            <a:extLst>
              <a:ext uri="{FF2B5EF4-FFF2-40B4-BE49-F238E27FC236}">
                <a16:creationId xmlns:a16="http://schemas.microsoft.com/office/drawing/2014/main" id="{7D53BE5A-CF81-85E6-56D4-4450ED1B4B4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8174473" y="2848811"/>
            <a:ext cx="3557787" cy="2593200"/>
          </a:xfrm>
          <a:prstGeom prst="rect">
            <a:avLst/>
          </a:prstGeom>
        </p:spPr>
      </p:pic>
    </p:spTree>
    <p:extLst>
      <p:ext uri="{BB962C8B-B14F-4D97-AF65-F5344CB8AC3E}">
        <p14:creationId xmlns:p14="http://schemas.microsoft.com/office/powerpoint/2010/main" val="1024987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114E8E9-A2BB-8152-D48C-FB542D7543CB}"/>
              </a:ext>
            </a:extLst>
          </p:cNvPr>
          <p:cNvPicPr>
            <a:picLocks noChangeAspect="1"/>
          </p:cNvPicPr>
          <p:nvPr/>
        </p:nvPicPr>
        <p:blipFill>
          <a:blip r:embed="rId2">
            <a:extLst>
              <a:ext uri="{28A0092B-C50C-407E-A947-70E740481C1C}">
                <a14:useLocalDpi xmlns:a14="http://schemas.microsoft.com/office/drawing/2010/main" val="0"/>
              </a:ext>
            </a:extLst>
          </a:blip>
          <a:srcRect l="1422" r="1422"/>
          <a:stretch/>
        </p:blipFill>
        <p:spPr>
          <a:xfrm>
            <a:off x="2422128" y="740304"/>
            <a:ext cx="7347744" cy="50387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56336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Sitzungssaal">
  <a:themeElements>
    <a:clrScheme name="Ion-Sitzungssa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Benutzerdefiniert 1">
      <a:majorFont>
        <a:latin typeface="Times New Roman"/>
        <a:ea typeface=""/>
        <a:cs typeface=""/>
      </a:majorFont>
      <a:minorFont>
        <a:latin typeface="Times New Roman"/>
        <a:ea typeface=""/>
        <a:cs typeface=""/>
      </a:minorFont>
    </a:fontScheme>
    <a:fmtScheme name="Ion-Sitzungssa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10.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349</Words>
  <Application>Microsoft Office PowerPoint</Application>
  <PresentationFormat>Breitbild</PresentationFormat>
  <Paragraphs>33</Paragraphs>
  <Slides>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vt:i4>
      </vt:variant>
    </vt:vector>
  </HeadingPairs>
  <TitlesOfParts>
    <vt:vector size="11" baseType="lpstr">
      <vt:lpstr>Arial</vt:lpstr>
      <vt:lpstr>Courier New</vt:lpstr>
      <vt:lpstr>Times New Roman</vt:lpstr>
      <vt:lpstr>Wingdings</vt:lpstr>
      <vt:lpstr>Wingdings 3</vt:lpstr>
      <vt:lpstr>Ion-Sitzungssaal</vt:lpstr>
      <vt:lpstr>Scheuer Traveling Services</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21</cp:revision>
  <dcterms:created xsi:type="dcterms:W3CDTF">2022-08-16T08:59:41Z</dcterms:created>
  <dcterms:modified xsi:type="dcterms:W3CDTF">2023-07-25T08:48:09Z</dcterms:modified>
</cp:coreProperties>
</file>