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0" r:id="rId4"/>
    <p:sldId id="281"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D9D15A62-541A-4341-8E99-73233E3C5DD3}">
          <p14:sldIdLst>
            <p14:sldId id="256"/>
            <p14:sldId id="257"/>
            <p14:sldId id="280"/>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de-DE"/>
              <a:t>Mastertitelformat bearbeiten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de-DE"/>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051040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6590E03F-52DE-46A8-906C-6419B7285DBF}" type="datetimeFigureOut">
              <a:rPr lang="de-DE" smtClean="0"/>
              <a:t>25.07.2023</a:t>
            </a:fld>
            <a:endParaRPr lang="de-DE"/>
          </a:p>
        </p:txBody>
      </p:sp>
      <p:sp>
        <p:nvSpPr>
          <p:cNvPr id="6" name="Footer Placeholder 5"/>
          <p:cNvSpPr>
            <a:spLocks noGrp="1"/>
          </p:cNvSpPr>
          <p:nvPr>
            <p:ph type="ftr" sz="quarter" idx="11"/>
          </p:nvPr>
        </p:nvSpPr>
        <p:spPr/>
        <p:txBody>
          <a:bodyPr/>
          <a:lstStyle/>
          <a:p>
            <a:endParaRPr lang="de-D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834096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el und Beschriftung">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de-DE"/>
              <a:t>Mastertitelformat bearbeiten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2547490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Zitat mit Beschriftung">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de-DE"/>
              <a:t>Mastertitelformat bearbeiten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2396300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nskart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999951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de-DE"/>
              <a:t>Mastertitelformat bearbeiten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590E03F-52DE-46A8-906C-6419B7285DBF}" type="datetimeFigureOut">
              <a:rPr lang="de-DE" smtClean="0"/>
              <a:t>25.07.2023</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429118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de-DE"/>
              <a:t>Mastertitelformat bearbeiten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590E03F-52DE-46A8-906C-6419B7285DBF}" type="datetimeFigureOut">
              <a:rPr lang="de-DE" smtClean="0"/>
              <a:t>25.07.2023</a:t>
            </a:fld>
            <a:endParaRPr lang="de-DE"/>
          </a:p>
        </p:txBody>
      </p:sp>
      <p:sp>
        <p:nvSpPr>
          <p:cNvPr id="8" name="Footer Placeholder 7"/>
          <p:cNvSpPr>
            <a:spLocks noGrp="1"/>
          </p:cNvSpPr>
          <p:nvPr>
            <p:ph type="ftr" sz="quarter" idx="11"/>
          </p:nvPr>
        </p:nvSpPr>
        <p:spPr>
          <a:xfrm>
            <a:off x="561111" y="6391838"/>
            <a:ext cx="3644282" cy="304801"/>
          </a:xfrm>
        </p:spPr>
        <p:txBody>
          <a:bodyPr/>
          <a:lstStyle/>
          <a:p>
            <a:endParaRPr lang="de-DE"/>
          </a:p>
        </p:txBody>
      </p:sp>
      <p:sp>
        <p:nvSpPr>
          <p:cNvPr id="9" name="Slide Number Placeholder 8"/>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2289251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de-DE"/>
              <a:t>Mastertitelformat bearbeiten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964794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de-DE"/>
              <a:t>Mastertitelformat bearbeiten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2104535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960686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984020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6590E03F-52DE-46A8-906C-6419B7285DBF}" type="datetimeFigureOut">
              <a:rPr lang="de-DE" smtClean="0"/>
              <a:t>25.07.2023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363655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6590E03F-52DE-46A8-906C-6419B7285DBF}" type="datetimeFigureOut">
              <a:rPr lang="de-DE" smtClean="0"/>
              <a:t>25.07.2023</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20610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de-DE"/>
              <a:t>Mastertitelformat bearbeiten</a:t>
            </a:r>
            <a:endParaRPr lang="en-US" dirty="0"/>
          </a:p>
        </p:txBody>
      </p:sp>
      <p:sp>
        <p:nvSpPr>
          <p:cNvPr id="3" name="Date Placeholder 2"/>
          <p:cNvSpPr>
            <a:spLocks noGrp="1"/>
          </p:cNvSpPr>
          <p:nvPr>
            <p:ph type="dt" sz="half" idx="10"/>
          </p:nvPr>
        </p:nvSpPr>
        <p:spPr/>
        <p:txBody>
          <a:bodyPr/>
          <a:lstStyle/>
          <a:p>
            <a:fld id="{6590E03F-52DE-46A8-906C-6419B7285DBF}" type="datetimeFigureOut">
              <a:rPr lang="de-DE" smtClean="0"/>
              <a:t>25.07.2023</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902649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90E03F-52DE-46A8-906C-6419B7285DBF}" type="datetimeFigureOut">
              <a:rPr lang="de-DE" smtClean="0"/>
              <a:t>25.07.2023</a:t>
            </a:fld>
            <a:endParaRPr lang="de-DE"/>
          </a:p>
        </p:txBody>
      </p:sp>
      <p:sp>
        <p:nvSpPr>
          <p:cNvPr id="3" name="Footer Placeholder 2"/>
          <p:cNvSpPr>
            <a:spLocks noGrp="1"/>
          </p:cNvSpPr>
          <p:nvPr>
            <p:ph type="ftr" sz="quarter" idx="11"/>
          </p:nvPr>
        </p:nvSpPr>
        <p:spPr/>
        <p:txBody>
          <a:bodyPr/>
          <a:lstStyle/>
          <a:p>
            <a:endParaRPr lang="de-DE"/>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01941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6590E03F-52DE-46A8-906C-6419B7285DBF}" type="datetimeFigureOut">
              <a:rPr lang="de-DE" smtClean="0"/>
              <a:t>25.07.2023</a:t>
            </a:fld>
            <a:endParaRPr lang="de-DE"/>
          </a:p>
        </p:txBody>
      </p:sp>
      <p:sp>
        <p:nvSpPr>
          <p:cNvPr id="6" name="Footer Placeholder 5"/>
          <p:cNvSpPr>
            <a:spLocks noGrp="1"/>
          </p:cNvSpPr>
          <p:nvPr>
            <p:ph type="ftr" sz="quarter" idx="11"/>
          </p:nvPr>
        </p:nvSpPr>
        <p:spPr/>
        <p:txBody>
          <a:bodyPr/>
          <a:lstStyle/>
          <a:p>
            <a:endParaRPr lang="de-D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589376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de-DE"/>
              <a:t>Mastertitelformat bearbeiten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de-DE"/>
              <a:t>Bild durch Klicken auf Symbol hinzufügen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6590E03F-52DE-46A8-906C-6419B7285DBF}" type="datetimeFigureOut">
              <a:rPr lang="de-DE" smtClean="0"/>
              <a:t>25.07.2023</a:t>
            </a:fld>
            <a:endParaRPr lang="de-DE"/>
          </a:p>
        </p:txBody>
      </p:sp>
      <p:sp>
        <p:nvSpPr>
          <p:cNvPr id="6" name="Footer Placeholder 5"/>
          <p:cNvSpPr>
            <a:spLocks noGrp="1"/>
          </p:cNvSpPr>
          <p:nvPr>
            <p:ph type="ftr" sz="quarter" idx="11"/>
          </p:nvPr>
        </p:nvSpPr>
        <p:spPr/>
        <p:txBody>
          <a:bodyPr/>
          <a:lstStyle/>
          <a:p>
            <a:endParaRPr lang="de-D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568217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de-DE"/>
              <a:t>Mastertitelformat bearbeiten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590E03F-52DE-46A8-906C-6419B7285DBF}" type="datetimeFigureOut">
              <a:rPr lang="de-DE" smtClean="0"/>
              <a:t>25.07.2023</a:t>
            </a:fld>
            <a:endParaRPr lang="de-DE"/>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de-DE"/>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054F215-A480-4FEC-8255-02395190A29F}" type="slidenum">
              <a:rPr lang="de-DE" smtClean="0"/>
              <a:t>‹Nr.›</a:t>
            </a:fld>
            <a:endParaRPr lang="de-DE"/>
          </a:p>
        </p:txBody>
      </p:sp>
    </p:spTree>
    <p:extLst>
      <p:ext uri="{BB962C8B-B14F-4D97-AF65-F5344CB8AC3E}">
        <p14:creationId xmlns:p14="http://schemas.microsoft.com/office/powerpoint/2010/main" val="15174578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CED39FAD-7F53-DADF-C6D8-02AC06BDDFDE}"/>
              </a:ext>
            </a:extLst>
          </p:cNvPr>
          <p:cNvSpPr>
            <a:spLocks noGrp="1"/>
          </p:cNvSpPr>
          <p:nvPr>
            <p:ph type="ctrTitle"/>
          </p:nvPr>
        </p:nvSpPr>
        <p:spPr>
          <a:xfrm>
            <a:off x="1524000" y="2099733"/>
            <a:ext cx="8896880" cy="1185334"/>
          </a:xfrm>
        </p:spPr>
        <p:txBody>
          <a:bodyPr/>
          <a:lstStyle/>
          <a:p>
            <a:r>
              <a:rPr lang="de-DE" dirty="0"/>
              <a:t>Scheuer Traveling Services</a:t>
            </a:r>
          </a:p>
        </p:txBody>
      </p:sp>
      <p:pic>
        <p:nvPicPr>
          <p:cNvPr id="7" name="Grafik 6">
            <a:extLst>
              <a:ext uri="{FF2B5EF4-FFF2-40B4-BE49-F238E27FC236}">
                <a16:creationId xmlns:a16="http://schemas.microsoft.com/office/drawing/2014/main" id="{772C5C9A-809C-E3BA-B1DD-5A90B9C67271}"/>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24000" y="3509963"/>
            <a:ext cx="8896880" cy="1611014"/>
          </a:xfrm>
          <a:prstGeom prst="rect">
            <a:avLst/>
          </a:prstGeom>
        </p:spPr>
      </p:pic>
    </p:spTree>
    <p:extLst>
      <p:ext uri="{BB962C8B-B14F-4D97-AF65-F5344CB8AC3E}">
        <p14:creationId xmlns:p14="http://schemas.microsoft.com/office/powerpoint/2010/main" val="3138650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Grafik 14">
            <a:extLst>
              <a:ext uri="{FF2B5EF4-FFF2-40B4-BE49-F238E27FC236}">
                <a16:creationId xmlns:a16="http://schemas.microsoft.com/office/drawing/2014/main" id="{63E87FFC-DE65-A516-2F67-261AB37CEF8D}"/>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757602" y="992619"/>
            <a:ext cx="8120245" cy="4725814"/>
          </a:xfrm>
          <a:prstGeom prst="rect">
            <a:avLst/>
          </a:prstGeom>
        </p:spPr>
      </p:pic>
      <p:cxnSp>
        <p:nvCxnSpPr>
          <p:cNvPr id="38" name="Gerader Verbinder 37">
            <a:extLst>
              <a:ext uri="{FF2B5EF4-FFF2-40B4-BE49-F238E27FC236}">
                <a16:creationId xmlns:a16="http://schemas.microsoft.com/office/drawing/2014/main" id="{E9EE38A3-1753-3A29-38E8-A85105A142B0}"/>
              </a:ext>
            </a:extLst>
          </p:cNvPr>
          <p:cNvCxnSpPr>
            <a:cxnSpLocks/>
          </p:cNvCxnSpPr>
          <p:nvPr/>
        </p:nvCxnSpPr>
        <p:spPr>
          <a:xfrm flipH="1">
            <a:off x="6519333" y="3187429"/>
            <a:ext cx="333412" cy="37703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6" name="Gerader Verbinder 115">
            <a:extLst>
              <a:ext uri="{FF2B5EF4-FFF2-40B4-BE49-F238E27FC236}">
                <a16:creationId xmlns:a16="http://schemas.microsoft.com/office/drawing/2014/main" id="{7AF16AC3-FDEB-45BA-6A00-222585CB68AD}"/>
              </a:ext>
            </a:extLst>
          </p:cNvPr>
          <p:cNvCxnSpPr>
            <a:cxnSpLocks/>
          </p:cNvCxnSpPr>
          <p:nvPr/>
        </p:nvCxnSpPr>
        <p:spPr>
          <a:xfrm flipH="1" flipV="1">
            <a:off x="6193873" y="2872105"/>
            <a:ext cx="658872" cy="31532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CF220CDB-63B6-C6BD-C010-46A6B11A08C8}"/>
              </a:ext>
            </a:extLst>
          </p:cNvPr>
          <p:cNvCxnSpPr>
            <a:cxnSpLocks/>
          </p:cNvCxnSpPr>
          <p:nvPr/>
        </p:nvCxnSpPr>
        <p:spPr>
          <a:xfrm>
            <a:off x="9199369" y="3256388"/>
            <a:ext cx="219282"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67" name="Textfeld 66">
            <a:extLst>
              <a:ext uri="{FF2B5EF4-FFF2-40B4-BE49-F238E27FC236}">
                <a16:creationId xmlns:a16="http://schemas.microsoft.com/office/drawing/2014/main" id="{BE8D18B3-05F7-3ACA-F08F-AC1803A20C24}"/>
              </a:ext>
            </a:extLst>
          </p:cNvPr>
          <p:cNvSpPr txBox="1"/>
          <p:nvPr/>
        </p:nvSpPr>
        <p:spPr>
          <a:xfrm>
            <a:off x="9635778" y="3105090"/>
            <a:ext cx="1265985" cy="246221"/>
          </a:xfrm>
          <a:prstGeom prst="rect">
            <a:avLst/>
          </a:prstGeom>
          <a:noFill/>
        </p:spPr>
        <p:txBody>
          <a:bodyPr wrap="square" rtlCol="0">
            <a:spAutoFit/>
          </a:bodyPr>
          <a:lstStyle/>
          <a:p>
            <a:r>
              <a:rPr lang="de-DE" sz="1000" dirty="0">
                <a:latin typeface="Times New Roman" panose="02020603050405020304" pitchFamily="18" charset="0"/>
                <a:cs typeface="Times New Roman" panose="02020603050405020304" pitchFamily="18" charset="0"/>
              </a:rPr>
              <a:t>Hauptroute Prag</a:t>
            </a:r>
          </a:p>
        </p:txBody>
      </p:sp>
      <p:cxnSp>
        <p:nvCxnSpPr>
          <p:cNvPr id="4" name="Gerader Verbinder 3">
            <a:extLst>
              <a:ext uri="{FF2B5EF4-FFF2-40B4-BE49-F238E27FC236}">
                <a16:creationId xmlns:a16="http://schemas.microsoft.com/office/drawing/2014/main" id="{1220B85A-C7B1-B65C-4BAD-606C497E0870}"/>
              </a:ext>
            </a:extLst>
          </p:cNvPr>
          <p:cNvCxnSpPr>
            <a:cxnSpLocks/>
          </p:cNvCxnSpPr>
          <p:nvPr/>
        </p:nvCxnSpPr>
        <p:spPr>
          <a:xfrm flipH="1">
            <a:off x="6193873" y="1655767"/>
            <a:ext cx="469396" cy="121633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 name="Gerader Verbinder 5">
            <a:extLst>
              <a:ext uri="{FF2B5EF4-FFF2-40B4-BE49-F238E27FC236}">
                <a16:creationId xmlns:a16="http://schemas.microsoft.com/office/drawing/2014/main" id="{9A99EAA0-FFAA-1E47-C04F-1944786B2264}"/>
              </a:ext>
            </a:extLst>
          </p:cNvPr>
          <p:cNvCxnSpPr>
            <a:cxnSpLocks/>
          </p:cNvCxnSpPr>
          <p:nvPr/>
        </p:nvCxnSpPr>
        <p:spPr>
          <a:xfrm flipH="1">
            <a:off x="5528733" y="665433"/>
            <a:ext cx="1207742" cy="157602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Gerader Verbinder 6">
            <a:extLst>
              <a:ext uri="{FF2B5EF4-FFF2-40B4-BE49-F238E27FC236}">
                <a16:creationId xmlns:a16="http://schemas.microsoft.com/office/drawing/2014/main" id="{BA71AC92-7364-4580-E144-D2411216FF9B}"/>
              </a:ext>
            </a:extLst>
          </p:cNvPr>
          <p:cNvCxnSpPr>
            <a:cxnSpLocks/>
          </p:cNvCxnSpPr>
          <p:nvPr/>
        </p:nvCxnSpPr>
        <p:spPr>
          <a:xfrm flipV="1">
            <a:off x="5242024" y="2241457"/>
            <a:ext cx="286709" cy="98010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C63BD59D-8456-5C0A-94DF-0F9EF486FB48}"/>
              </a:ext>
            </a:extLst>
          </p:cNvPr>
          <p:cNvCxnSpPr>
            <a:cxnSpLocks/>
          </p:cNvCxnSpPr>
          <p:nvPr/>
        </p:nvCxnSpPr>
        <p:spPr>
          <a:xfrm>
            <a:off x="4060314" y="2937933"/>
            <a:ext cx="1166811" cy="283633"/>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BAD30F57-BB79-C3C6-F400-C242709DDED3}"/>
              </a:ext>
            </a:extLst>
          </p:cNvPr>
          <p:cNvCxnSpPr>
            <a:cxnSpLocks/>
          </p:cNvCxnSpPr>
          <p:nvPr/>
        </p:nvCxnSpPr>
        <p:spPr>
          <a:xfrm flipH="1">
            <a:off x="7518400" y="3564467"/>
            <a:ext cx="465667" cy="105207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34F1D65B-24B2-9081-1D40-5505C5D6B059}"/>
              </a:ext>
            </a:extLst>
          </p:cNvPr>
          <p:cNvCxnSpPr>
            <a:cxnSpLocks/>
          </p:cNvCxnSpPr>
          <p:nvPr/>
        </p:nvCxnSpPr>
        <p:spPr>
          <a:xfrm>
            <a:off x="6519333" y="3564467"/>
            <a:ext cx="999067" cy="105207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257CA9F1-FB17-A16E-1999-4DE07F4EB77D}"/>
              </a:ext>
            </a:extLst>
          </p:cNvPr>
          <p:cNvCxnSpPr>
            <a:cxnSpLocks/>
          </p:cNvCxnSpPr>
          <p:nvPr/>
        </p:nvCxnSpPr>
        <p:spPr>
          <a:xfrm flipH="1" flipV="1">
            <a:off x="3306781" y="2569262"/>
            <a:ext cx="753533" cy="36867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BBB186FF-26C5-33A2-53E1-FD9D79C48B3F}"/>
              </a:ext>
            </a:extLst>
          </p:cNvPr>
          <p:cNvCxnSpPr>
            <a:cxnSpLocks/>
          </p:cNvCxnSpPr>
          <p:nvPr/>
        </p:nvCxnSpPr>
        <p:spPr>
          <a:xfrm flipH="1" flipV="1">
            <a:off x="3191933" y="2429933"/>
            <a:ext cx="106381" cy="13932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95D11F94-7227-3E36-B2B2-A0B3DC5F8597}"/>
              </a:ext>
            </a:extLst>
          </p:cNvPr>
          <p:cNvSpPr txBox="1"/>
          <p:nvPr/>
        </p:nvSpPr>
        <p:spPr>
          <a:xfrm>
            <a:off x="9097980" y="2300570"/>
            <a:ext cx="2611420" cy="707886"/>
          </a:xfrm>
          <a:prstGeom prst="rect">
            <a:avLst/>
          </a:prstGeom>
          <a:noFill/>
        </p:spPr>
        <p:txBody>
          <a:bodyPr wrap="square" rtlCol="0">
            <a:spAutoFit/>
          </a:bodyPr>
          <a:lstStyle/>
          <a:p>
            <a:r>
              <a:rPr lang="de-DE" sz="1000" dirty="0">
                <a:latin typeface="Times New Roman" panose="02020603050405020304" pitchFamily="18" charset="0"/>
                <a:cs typeface="Times New Roman" panose="02020603050405020304" pitchFamily="18" charset="0"/>
              </a:rPr>
              <a:t>Prag ist ab April/Mai bis Oktober ein sehenswertes Ziel mit angenehmen Klima.</a:t>
            </a:r>
          </a:p>
          <a:p>
            <a:r>
              <a:rPr lang="de-DE" sz="1000" dirty="0">
                <a:latin typeface="Times New Roman" panose="02020603050405020304" pitchFamily="18" charset="0"/>
                <a:cs typeface="Times New Roman" panose="02020603050405020304" pitchFamily="18" charset="0"/>
              </a:rPr>
              <a:t>Empfehlenswert für eine Wochenendreise mit Variablen Tourverlauf</a:t>
            </a:r>
          </a:p>
        </p:txBody>
      </p:sp>
      <p:cxnSp>
        <p:nvCxnSpPr>
          <p:cNvPr id="34" name="Gerader Verbinder 33">
            <a:extLst>
              <a:ext uri="{FF2B5EF4-FFF2-40B4-BE49-F238E27FC236}">
                <a16:creationId xmlns:a16="http://schemas.microsoft.com/office/drawing/2014/main" id="{EB6BE03D-D716-5C20-D74B-B069AC65EEB1}"/>
              </a:ext>
            </a:extLst>
          </p:cNvPr>
          <p:cNvCxnSpPr>
            <a:cxnSpLocks/>
          </p:cNvCxnSpPr>
          <p:nvPr/>
        </p:nvCxnSpPr>
        <p:spPr>
          <a:xfrm flipH="1">
            <a:off x="1979001" y="2429933"/>
            <a:ext cx="1212932" cy="30157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F03B6E2D-8666-4116-F2AB-9B71D4EF4E0C}"/>
              </a:ext>
            </a:extLst>
          </p:cNvPr>
          <p:cNvCxnSpPr>
            <a:cxnSpLocks/>
          </p:cNvCxnSpPr>
          <p:nvPr/>
        </p:nvCxnSpPr>
        <p:spPr>
          <a:xfrm flipH="1" flipV="1">
            <a:off x="1979001" y="2731511"/>
            <a:ext cx="471222" cy="100294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Gerader Verbinder 45">
            <a:extLst>
              <a:ext uri="{FF2B5EF4-FFF2-40B4-BE49-F238E27FC236}">
                <a16:creationId xmlns:a16="http://schemas.microsoft.com/office/drawing/2014/main" id="{841EF4D3-EE02-334A-6E95-4A911B41E5F4}"/>
              </a:ext>
            </a:extLst>
          </p:cNvPr>
          <p:cNvCxnSpPr>
            <a:cxnSpLocks/>
          </p:cNvCxnSpPr>
          <p:nvPr/>
        </p:nvCxnSpPr>
        <p:spPr>
          <a:xfrm>
            <a:off x="2450223" y="3734457"/>
            <a:ext cx="1402110" cy="45231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Gerader Verbinder 49">
            <a:extLst>
              <a:ext uri="{FF2B5EF4-FFF2-40B4-BE49-F238E27FC236}">
                <a16:creationId xmlns:a16="http://schemas.microsoft.com/office/drawing/2014/main" id="{EC69C1DD-DCF2-CD9D-ED1A-E9B06F4CC28D}"/>
              </a:ext>
            </a:extLst>
          </p:cNvPr>
          <p:cNvCxnSpPr>
            <a:cxnSpLocks/>
          </p:cNvCxnSpPr>
          <p:nvPr/>
        </p:nvCxnSpPr>
        <p:spPr>
          <a:xfrm>
            <a:off x="3852333" y="4186771"/>
            <a:ext cx="14732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 name="Gerader Verbinder 52">
            <a:extLst>
              <a:ext uri="{FF2B5EF4-FFF2-40B4-BE49-F238E27FC236}">
                <a16:creationId xmlns:a16="http://schemas.microsoft.com/office/drawing/2014/main" id="{95C5CDE8-5DA5-91A3-F095-A0E987ABE217}"/>
              </a:ext>
            </a:extLst>
          </p:cNvPr>
          <p:cNvCxnSpPr>
            <a:cxnSpLocks/>
          </p:cNvCxnSpPr>
          <p:nvPr/>
        </p:nvCxnSpPr>
        <p:spPr>
          <a:xfrm flipH="1">
            <a:off x="5325533" y="3564467"/>
            <a:ext cx="1193800" cy="62230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8" name="Gerader Verbinder 57">
            <a:extLst>
              <a:ext uri="{FF2B5EF4-FFF2-40B4-BE49-F238E27FC236}">
                <a16:creationId xmlns:a16="http://schemas.microsoft.com/office/drawing/2014/main" id="{DD29E507-7955-044E-1CEA-F02A6BBB5D98}"/>
              </a:ext>
            </a:extLst>
          </p:cNvPr>
          <p:cNvCxnSpPr>
            <a:cxnSpLocks/>
          </p:cNvCxnSpPr>
          <p:nvPr/>
        </p:nvCxnSpPr>
        <p:spPr>
          <a:xfrm flipH="1">
            <a:off x="6686039" y="1566333"/>
            <a:ext cx="291380" cy="66956"/>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3" name="Gerader Verbinder 62">
            <a:extLst>
              <a:ext uri="{FF2B5EF4-FFF2-40B4-BE49-F238E27FC236}">
                <a16:creationId xmlns:a16="http://schemas.microsoft.com/office/drawing/2014/main" id="{8A7D2B46-DD40-BF55-4A0B-A80FEC70D580}"/>
              </a:ext>
            </a:extLst>
          </p:cNvPr>
          <p:cNvCxnSpPr>
            <a:cxnSpLocks/>
          </p:cNvCxnSpPr>
          <p:nvPr/>
        </p:nvCxnSpPr>
        <p:spPr>
          <a:xfrm>
            <a:off x="6768553" y="669751"/>
            <a:ext cx="250313" cy="88295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68" name="Textfeld 67">
            <a:extLst>
              <a:ext uri="{FF2B5EF4-FFF2-40B4-BE49-F238E27FC236}">
                <a16:creationId xmlns:a16="http://schemas.microsoft.com/office/drawing/2014/main" id="{C8B7CD00-ECB2-B16C-55F1-1B9C2D5C0641}"/>
              </a:ext>
            </a:extLst>
          </p:cNvPr>
          <p:cNvSpPr txBox="1"/>
          <p:nvPr/>
        </p:nvSpPr>
        <p:spPr>
          <a:xfrm>
            <a:off x="6878843" y="480579"/>
            <a:ext cx="1452357" cy="246221"/>
          </a:xfrm>
          <a:prstGeom prst="rect">
            <a:avLst/>
          </a:prstGeom>
          <a:solidFill>
            <a:schemeClr val="bg1"/>
          </a:solidFill>
        </p:spPr>
        <p:txBody>
          <a:bodyPr wrap="square" rtlCol="0">
            <a:spAutoFit/>
          </a:bodyPr>
          <a:lstStyle/>
          <a:p>
            <a:r>
              <a:rPr lang="de-DE" sz="1000" dirty="0">
                <a:latin typeface="Times New Roman" panose="02020603050405020304" pitchFamily="18" charset="0"/>
                <a:cs typeface="Times New Roman" panose="02020603050405020304" pitchFamily="18" charset="0"/>
              </a:rPr>
              <a:t>Prager Technikmuseum</a:t>
            </a:r>
          </a:p>
        </p:txBody>
      </p:sp>
    </p:spTree>
    <p:extLst>
      <p:ext uri="{BB962C8B-B14F-4D97-AF65-F5344CB8AC3E}">
        <p14:creationId xmlns:p14="http://schemas.microsoft.com/office/powerpoint/2010/main" val="1962653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C718F963-A8B4-B412-F7C7-FF476B1709B3}"/>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8883878" y="450813"/>
            <a:ext cx="2489976" cy="171031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485140" y="2296633"/>
            <a:ext cx="7965526" cy="4349700"/>
          </a:xfrm>
        </p:spPr>
        <p:txBody>
          <a:bodyPr>
            <a:noAutofit/>
          </a:bodyPr>
          <a:lstStyle/>
          <a:p>
            <a:pPr marL="0" indent="0">
              <a:buNone/>
            </a:pPr>
            <a:r>
              <a:rPr lang="de-DE" sz="1100" b="1" dirty="0">
                <a:latin typeface="Times New Roman" panose="02020603050405020304" pitchFamily="18" charset="0"/>
                <a:cs typeface="Times New Roman" panose="02020603050405020304" pitchFamily="18" charset="0"/>
              </a:rPr>
              <a:t>UNESCO 616: </a:t>
            </a:r>
            <a:r>
              <a:rPr lang="de-DE" sz="1000" b="1" dirty="0">
                <a:latin typeface="Times New Roman" panose="02020603050405020304" pitchFamily="18" charset="0"/>
                <a:cs typeface="Times New Roman" panose="02020603050405020304" pitchFamily="18" charset="0"/>
              </a:rPr>
              <a:t>Das Historische Zentrum von Praha (Prag) – Hauptroute: Teil 1 Der Osten</a:t>
            </a:r>
          </a:p>
          <a:p>
            <a:pPr>
              <a:buFontTx/>
              <a:buChar char="-"/>
            </a:pPr>
            <a:r>
              <a:rPr lang="de-DE" sz="1000" dirty="0">
                <a:latin typeface="Times New Roman" panose="02020603050405020304" pitchFamily="18" charset="0"/>
                <a:cs typeface="Times New Roman" panose="02020603050405020304" pitchFamily="18" charset="0"/>
              </a:rPr>
              <a:t>Prager Bahnhof (Der Bahnhof wurde im Jahr 1871 von der k.k. priv. Kaiser Franz-Josephs-Bahn (KFJB) als Endpunkt ihrer Strecke von Wien gebaut und hieß zunächst Prag Kaiser-Franz-Joseph-Bahnhof, tschechisch: Nádraží císaře Františka Josefa. )</a:t>
            </a:r>
          </a:p>
          <a:p>
            <a:pPr>
              <a:buFontTx/>
              <a:buChar char="-"/>
            </a:pPr>
            <a:r>
              <a:rPr lang="de-DE" sz="1000" dirty="0">
                <a:latin typeface="Times New Roman" panose="02020603050405020304" pitchFamily="18" charset="0"/>
                <a:cs typeface="Times New Roman" panose="02020603050405020304" pitchFamily="18" charset="0"/>
              </a:rPr>
              <a:t>Karolinum (Das Karolinum, Sitz der Karlsuniversität, ist eines der ältesten Wohnheime Mitteleuropas.)</a:t>
            </a:r>
          </a:p>
          <a:p>
            <a:pPr>
              <a:buFontTx/>
              <a:buChar char="-"/>
            </a:pPr>
            <a:r>
              <a:rPr lang="de-DE" sz="1000" dirty="0">
                <a:latin typeface="Times New Roman" panose="02020603050405020304" pitchFamily="18" charset="0"/>
                <a:cs typeface="Times New Roman" panose="02020603050405020304" pitchFamily="18" charset="0"/>
              </a:rPr>
              <a:t>Altstädter Ring (Der zentrale Marktplatz in der Prager Altstadt)</a:t>
            </a:r>
          </a:p>
          <a:p>
            <a:pPr>
              <a:buFontTx/>
              <a:buChar char="-"/>
            </a:pPr>
            <a:r>
              <a:rPr lang="de-DE" sz="1000" dirty="0">
                <a:latin typeface="Times New Roman" panose="02020603050405020304" pitchFamily="18" charset="0"/>
                <a:cs typeface="Times New Roman" panose="02020603050405020304" pitchFamily="18" charset="0"/>
              </a:rPr>
              <a:t>Nationalgalerie (Sie wurde 1796 gegründet und beherbergt Werke der Malerei, der Bildhauerei und der Grafik aus dem In- und Ausland.)</a:t>
            </a:r>
          </a:p>
          <a:p>
            <a:pPr>
              <a:buFontTx/>
              <a:buChar char="-"/>
            </a:pPr>
            <a:r>
              <a:rPr lang="de-DE" sz="1000" dirty="0">
                <a:latin typeface="Times New Roman" panose="02020603050405020304" pitchFamily="18" charset="0"/>
                <a:cs typeface="Times New Roman" panose="02020603050405020304" pitchFamily="18" charset="0"/>
              </a:rPr>
              <a:t>Nationales Technikmuseum (Das Technische Nationalmuseum in Prag ist die größte Einrichtung in der Tschechischen Republik, die sich mit der Bewahrung von Informationen und Artefakten im technischen und technologischen Bereich befasst.)</a:t>
            </a:r>
          </a:p>
          <a:p>
            <a:pPr>
              <a:buFontTx/>
              <a:buChar char="-"/>
            </a:pPr>
            <a:r>
              <a:rPr lang="de-DE" sz="1000" dirty="0">
                <a:latin typeface="Times New Roman" panose="02020603050405020304" pitchFamily="18" charset="0"/>
                <a:cs typeface="Times New Roman" panose="02020603050405020304" pitchFamily="18" charset="0"/>
              </a:rPr>
              <a:t>Jüdisches Quartier (Prächtige Synagogen, ein Friedhof aus dem 15. Jh. und spezialisierte Museen erzählen die jüdische Geschichte Prags.)</a:t>
            </a:r>
          </a:p>
          <a:p>
            <a:pPr>
              <a:buFontTx/>
              <a:buChar char="-"/>
            </a:pPr>
            <a:r>
              <a:rPr lang="de-DE" sz="1000" dirty="0">
                <a:latin typeface="Times New Roman" panose="02020603050405020304" pitchFamily="18" charset="0"/>
                <a:cs typeface="Times New Roman" panose="02020603050405020304" pitchFamily="18" charset="0"/>
              </a:rPr>
              <a:t>Rudolfinum (Tschechische Philharmonie)</a:t>
            </a:r>
          </a:p>
          <a:p>
            <a:pPr>
              <a:buFontTx/>
              <a:buChar char="-"/>
            </a:pPr>
            <a:r>
              <a:rPr lang="fr-FR" sz="1000" dirty="0">
                <a:latin typeface="Times New Roman" panose="02020603050405020304" pitchFamily="18" charset="0"/>
                <a:cs typeface="Times New Roman" panose="02020603050405020304" pitchFamily="18" charset="0"/>
              </a:rPr>
              <a:t>Nationalbibliothek (</a:t>
            </a:r>
            <a:r>
              <a:rPr lang="de-DE" sz="1000" dirty="0">
                <a:latin typeface="Times New Roman" panose="02020603050405020304" pitchFamily="18" charset="0"/>
                <a:cs typeface="Times New Roman" panose="02020603050405020304" pitchFamily="18" charset="0"/>
              </a:rPr>
              <a:t>Als die größte und eine der ältesten tschechischen Bibliotheken hat sie einen Bestand von über sieben Millionen Dokumenten mit einem jährlichen Zuwachs von etwa 88 Tausend Titeln.</a:t>
            </a:r>
            <a:r>
              <a:rPr lang="fr-FR" sz="1000" dirty="0">
                <a:latin typeface="Times New Roman" panose="02020603050405020304" pitchFamily="18" charset="0"/>
                <a:cs typeface="Times New Roman" panose="02020603050405020304" pitchFamily="18" charset="0"/>
              </a:rPr>
              <a:t>)</a:t>
            </a:r>
          </a:p>
          <a:p>
            <a:pPr>
              <a:buFontTx/>
              <a:buChar char="-"/>
            </a:pPr>
            <a:r>
              <a:rPr lang="de-DE" sz="1000" dirty="0">
                <a:latin typeface="Times New Roman" panose="02020603050405020304" pitchFamily="18" charset="0"/>
                <a:cs typeface="Times New Roman" panose="02020603050405020304" pitchFamily="18" charset="0"/>
              </a:rPr>
              <a:t>Nationalmuseum (Das älteste, größte und wohl auch bekannteste ist das Nationalmuseum (Národní muzeum) mit seinem weithin sichtbaren historischen Hauptgebäude an der südöstlichen Schmalseite des Wenzelsplatzes.)</a:t>
            </a:r>
            <a:endParaRPr lang="fr-FR" sz="1000" dirty="0">
              <a:latin typeface="Times New Roman" panose="02020603050405020304" pitchFamily="18" charset="0"/>
              <a:cs typeface="Times New Roman" panose="02020603050405020304" pitchFamily="18" charset="0"/>
            </a:endParaRPr>
          </a:p>
          <a:p>
            <a:pPr>
              <a:buFontTx/>
              <a:buChar char="-"/>
            </a:pPr>
            <a:r>
              <a:rPr lang="de-DE" sz="1000" dirty="0">
                <a:latin typeface="Times New Roman" panose="02020603050405020304" pitchFamily="18" charset="0"/>
                <a:cs typeface="Times New Roman" panose="02020603050405020304" pitchFamily="18" charset="0"/>
              </a:rPr>
              <a:t>Fernsehturm (Der Prager Fernsehturm ragt weit über die Dächer des Stadtteils Žižkov.)</a:t>
            </a:r>
          </a:p>
          <a:p>
            <a:pPr>
              <a:buFont typeface="Courier New" panose="02070309020205020404" pitchFamily="49" charset="0"/>
              <a:buChar char="o"/>
            </a:pPr>
            <a:r>
              <a:rPr lang="de-DE" sz="1000" dirty="0">
                <a:latin typeface="Times New Roman" panose="02020603050405020304" pitchFamily="18" charset="0"/>
                <a:cs typeface="Times New Roman" panose="02020603050405020304" pitchFamily="18" charset="0"/>
              </a:rPr>
              <a:t>Optional: Bis zum Abend kann man in der City flanieren und beim Sonnenuntergang die Moldau mit der Karlsbrücke, unterhalb der Prager Burg beobachten</a:t>
            </a:r>
          </a:p>
          <a:p>
            <a:pPr>
              <a:buFont typeface="Wingdings" panose="05000000000000000000" pitchFamily="2" charset="2"/>
              <a:buChar char="Ø"/>
            </a:pPr>
            <a:r>
              <a:rPr lang="de-DE" sz="1000" dirty="0">
                <a:latin typeface="Times New Roman" panose="02020603050405020304" pitchFamily="18" charset="0"/>
                <a:cs typeface="Times New Roman" panose="02020603050405020304" pitchFamily="18" charset="0"/>
              </a:rPr>
              <a:t>6,8 km</a:t>
            </a:r>
          </a:p>
        </p:txBody>
      </p:sp>
      <p:pic>
        <p:nvPicPr>
          <p:cNvPr id="2" name="Grafik 1">
            <a:extLst>
              <a:ext uri="{FF2B5EF4-FFF2-40B4-BE49-F238E27FC236}">
                <a16:creationId xmlns:a16="http://schemas.microsoft.com/office/drawing/2014/main" id="{404F9561-CE41-7BAC-04C3-CD3EE09135B1}"/>
              </a:ext>
            </a:extLst>
          </p:cNvPr>
          <p:cNvPicPr>
            <a:picLocks noChangeAspect="1"/>
          </p:cNvPicPr>
          <p:nvPr/>
        </p:nvPicPr>
        <p:blipFill>
          <a:blip r:embed="rId3">
            <a:extLst>
              <a:ext uri="{28A0092B-C50C-407E-A947-70E740481C1C}">
                <a14:useLocalDpi xmlns:a14="http://schemas.microsoft.com/office/drawing/2010/main"/>
              </a:ext>
            </a:extLst>
          </a:blip>
          <a:srcRect/>
          <a:stretch/>
        </p:blipFill>
        <p:spPr>
          <a:xfrm>
            <a:off x="8450666" y="2445512"/>
            <a:ext cx="3256194" cy="1966976"/>
          </a:xfrm>
          <a:prstGeom prst="rect">
            <a:avLst/>
          </a:prstGeom>
        </p:spPr>
      </p:pic>
    </p:spTree>
    <p:extLst>
      <p:ext uri="{BB962C8B-B14F-4D97-AF65-F5344CB8AC3E}">
        <p14:creationId xmlns:p14="http://schemas.microsoft.com/office/powerpoint/2010/main" val="25704190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C718F963-A8B4-B412-F7C7-FF476B1709B3}"/>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8784445" y="660400"/>
            <a:ext cx="2543956" cy="17473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491066" y="2296633"/>
            <a:ext cx="7916335" cy="4249519"/>
          </a:xfrm>
        </p:spPr>
        <p:txBody>
          <a:bodyPr>
            <a:normAutofit/>
          </a:bodyPr>
          <a:lstStyle/>
          <a:p>
            <a:pPr marL="0" indent="0">
              <a:buNone/>
            </a:pPr>
            <a:r>
              <a:rPr lang="de-DE" sz="1100" b="1" dirty="0">
                <a:latin typeface="Times New Roman" panose="02020603050405020304" pitchFamily="18" charset="0"/>
                <a:cs typeface="Times New Roman" panose="02020603050405020304" pitchFamily="18" charset="0"/>
              </a:rPr>
              <a:t>UNESCO 616: </a:t>
            </a:r>
            <a:r>
              <a:rPr lang="de-DE" sz="1000" b="1" dirty="0">
                <a:latin typeface="Times New Roman" panose="02020603050405020304" pitchFamily="18" charset="0"/>
                <a:cs typeface="Times New Roman" panose="02020603050405020304" pitchFamily="18" charset="0"/>
              </a:rPr>
              <a:t>Das Historische Zentrum von Praha (Prag) – Hauptroute: Teil 2 Der Westen</a:t>
            </a:r>
          </a:p>
          <a:p>
            <a:pPr marL="0" indent="0">
              <a:buNone/>
            </a:pPr>
            <a:r>
              <a:rPr lang="de-DE" sz="1000" b="1" dirty="0">
                <a:latin typeface="Times New Roman" panose="02020603050405020304" pitchFamily="18" charset="0"/>
                <a:cs typeface="Times New Roman" panose="02020603050405020304" pitchFamily="18" charset="0"/>
              </a:rPr>
              <a:t>Tageziele:</a:t>
            </a:r>
          </a:p>
          <a:p>
            <a:pPr>
              <a:buFontTx/>
              <a:buChar char="-"/>
            </a:pPr>
            <a:r>
              <a:rPr lang="de-DE" sz="1000" dirty="0">
                <a:latin typeface="Times New Roman" panose="02020603050405020304" pitchFamily="18" charset="0"/>
                <a:cs typeface="Times New Roman" panose="02020603050405020304" pitchFamily="18" charset="0"/>
              </a:rPr>
              <a:t>Karlsbrücke (Sie ist die älteste erhaltene Brücke über den nordwärts fließenden Fluss Moldau und eine der ältesten Steinbrücken Europas. Die Brücke erhielt ihren heutigen Namen nach Kaiser Karl IV. erst im Jahr 1870, sie gilt als Wahrzeichen der Stadt und gehört zu den Nationalen Kulturdenkmälern. Über die Brücke führte der Krönungsweg der böhmischen Könige.)</a:t>
            </a:r>
          </a:p>
          <a:p>
            <a:pPr>
              <a:buFontTx/>
              <a:buChar char="-"/>
            </a:pPr>
            <a:r>
              <a:rPr lang="de-DE" sz="1000" dirty="0">
                <a:latin typeface="Times New Roman" panose="02020603050405020304" pitchFamily="18" charset="0"/>
                <a:cs typeface="Times New Roman" panose="02020603050405020304" pitchFamily="18" charset="0"/>
              </a:rPr>
              <a:t>Vojan Park (Friedvoller Stadtpark mit Pfauen sowie Spazierwegen zwischen Rasenflächen, Gärten und Obstbäumen)</a:t>
            </a:r>
          </a:p>
          <a:p>
            <a:pPr>
              <a:buFontTx/>
              <a:buChar char="-"/>
            </a:pPr>
            <a:r>
              <a:rPr lang="de-DE" sz="1000" dirty="0">
                <a:latin typeface="Times New Roman" panose="02020603050405020304" pitchFamily="18" charset="0"/>
                <a:cs typeface="Times New Roman" panose="02020603050405020304" pitchFamily="18" charset="0"/>
              </a:rPr>
              <a:t>St. Nikolaus – Kirche (Die St.-Nikolaus-Kirche steht zusammen mit dem angrenzenden ehemaligen Jesuitenkolleg in der Mitte des Kleinseitner Rings in der tschechischen Hauptstadt Prag. Das monumentale Gebäude zählt zu den bedeutendsten barocken Kirchenbauten Europas.)</a:t>
            </a:r>
          </a:p>
          <a:p>
            <a:pPr>
              <a:buFontTx/>
              <a:buChar char="-"/>
            </a:pPr>
            <a:r>
              <a:rPr lang="de-DE" sz="1000" dirty="0">
                <a:latin typeface="Times New Roman" panose="02020603050405020304" pitchFamily="18" charset="0"/>
                <a:cs typeface="Times New Roman" panose="02020603050405020304" pitchFamily="18" charset="0"/>
              </a:rPr>
              <a:t>Prager Burg (Die Burganlage wurde im 9. Jahrhundert gegründet und hat seither ihr Aussehen stark verändert: Generationen von Baumeistern verschiedener Baustile waren daran beteiligt, die einzelnen Etappen der Geschichte hinterließen ihre Spuren. Sie war Residenz der Könige von Böhmen, zweier Kaiser des Heiligen Römischen Reiches und der Präsidenten der Tschechoslowakei. Heute ist sie Sitz des Präsidenten von Tschechien. Inmitten der Prager Burg befindet sich der Veitsdom.)</a:t>
            </a:r>
          </a:p>
          <a:p>
            <a:pPr>
              <a:buFontTx/>
              <a:buChar char="-"/>
            </a:pPr>
            <a:r>
              <a:rPr lang="de-DE" sz="1000" dirty="0">
                <a:latin typeface="Times New Roman" panose="02020603050405020304" pitchFamily="18" charset="0"/>
                <a:cs typeface="Times New Roman" panose="02020603050405020304" pitchFamily="18" charset="0"/>
              </a:rPr>
              <a:t>Strahovsky Kloster (Abtei des Prämonstratenser-Ordens mit opulenter barocker Ausstattung, Bibliothek und weiteren Klosterräumen.)</a:t>
            </a:r>
          </a:p>
          <a:p>
            <a:pPr>
              <a:buFontTx/>
              <a:buChar char="-"/>
            </a:pPr>
            <a:r>
              <a:rPr lang="de-DE" sz="1000" dirty="0">
                <a:latin typeface="Times New Roman" panose="02020603050405020304" pitchFamily="18" charset="0"/>
                <a:cs typeface="Times New Roman" panose="02020603050405020304" pitchFamily="18" charset="0"/>
              </a:rPr>
              <a:t>Petrin Gardens (An einem Hang gelegener Garten mit Rosen und Obstbäumen sowie Standseilbahn und Aussichtsturm)</a:t>
            </a:r>
          </a:p>
          <a:p>
            <a:pPr>
              <a:buFont typeface="Courier New" panose="02070309020205020404" pitchFamily="49" charset="0"/>
              <a:buChar char="o"/>
            </a:pPr>
            <a:r>
              <a:rPr lang="fr-FR" sz="1000" dirty="0">
                <a:latin typeface="Times New Roman" panose="02020603050405020304" pitchFamily="18" charset="0"/>
                <a:cs typeface="Times New Roman" panose="02020603050405020304" pitchFamily="18" charset="0"/>
              </a:rPr>
              <a:t>Optional: Stelecky Island mit einer Bootstour verbinden und die Rundreise im Anschluss beenden.</a:t>
            </a:r>
            <a:endParaRPr lang="de-DE" sz="1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000" dirty="0">
                <a:latin typeface="Times New Roman" panose="02020603050405020304" pitchFamily="18" charset="0"/>
                <a:cs typeface="Times New Roman" panose="02020603050405020304" pitchFamily="18" charset="0"/>
              </a:rPr>
              <a:t>4,9 km</a:t>
            </a:r>
          </a:p>
        </p:txBody>
      </p:sp>
      <p:pic>
        <p:nvPicPr>
          <p:cNvPr id="2" name="Grafik 1">
            <a:extLst>
              <a:ext uri="{FF2B5EF4-FFF2-40B4-BE49-F238E27FC236}">
                <a16:creationId xmlns:a16="http://schemas.microsoft.com/office/drawing/2014/main" id="{953851DE-2864-2302-7928-DC547AF2AE13}"/>
              </a:ext>
            </a:extLst>
          </p:cNvPr>
          <p:cNvPicPr>
            <a:picLocks noChangeAspect="1"/>
          </p:cNvPicPr>
          <p:nvPr/>
        </p:nvPicPr>
        <p:blipFill>
          <a:blip r:embed="rId3">
            <a:extLst>
              <a:ext uri="{28A0092B-C50C-407E-A947-70E740481C1C}">
                <a14:useLocalDpi xmlns:a14="http://schemas.microsoft.com/office/drawing/2010/main"/>
              </a:ext>
            </a:extLst>
          </a:blip>
          <a:srcRect/>
          <a:stretch/>
        </p:blipFill>
        <p:spPr>
          <a:xfrm>
            <a:off x="8450666" y="2572782"/>
            <a:ext cx="3256194" cy="1891693"/>
          </a:xfrm>
          <a:prstGeom prst="rect">
            <a:avLst/>
          </a:prstGeom>
        </p:spPr>
      </p:pic>
    </p:spTree>
    <p:extLst>
      <p:ext uri="{BB962C8B-B14F-4D97-AF65-F5344CB8AC3E}">
        <p14:creationId xmlns:p14="http://schemas.microsoft.com/office/powerpoint/2010/main" val="10249878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Sitzungssaal">
  <a:themeElements>
    <a:clrScheme name="Ion-Sitzungssaal">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Benutzerdefiniert 1">
      <a:majorFont>
        <a:latin typeface="Times New Roman"/>
        <a:ea typeface=""/>
        <a:cs typeface=""/>
      </a:majorFont>
      <a:minorFont>
        <a:latin typeface="Times New Roman"/>
        <a:ea typeface=""/>
        <a:cs typeface=""/>
      </a:minorFont>
    </a:fontScheme>
    <a:fmtScheme name="Ion-Sitzungssaal">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564</Words>
  <Application>Microsoft Office PowerPoint</Application>
  <PresentationFormat>Breitbild</PresentationFormat>
  <Paragraphs>28</Paragraphs>
  <Slides>4</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4</vt:i4>
      </vt:variant>
    </vt:vector>
  </HeadingPairs>
  <TitlesOfParts>
    <vt:vector size="10" baseType="lpstr">
      <vt:lpstr>Arial</vt:lpstr>
      <vt:lpstr>Courier New</vt:lpstr>
      <vt:lpstr>Times New Roman</vt:lpstr>
      <vt:lpstr>Wingdings</vt:lpstr>
      <vt:lpstr>Wingdings 3</vt:lpstr>
      <vt:lpstr>Ion-Sitzungssaal</vt:lpstr>
      <vt:lpstr>Scheuer Traveling Services</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Scheuer Traveling Services</dc:title>
  <dc:creator>Frank-Peter Scheuer</dc:creator>
  <cp:lastModifiedBy>Frank-Peter Scheuer</cp:lastModifiedBy>
  <cp:revision>21</cp:revision>
  <dcterms:created xsi:type="dcterms:W3CDTF">2022-08-16T08:59:41Z</dcterms:created>
  <dcterms:modified xsi:type="dcterms:W3CDTF">2023-07-25T08:48:44Z</dcterms:modified>
</cp:coreProperties>
</file>