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D9D15A62-541A-4341-8E99-73233E3C5DD3}">
          <p14:sldIdLst>
            <p14:sldId id="256"/>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de-DE"/>
              <a:t>Mastertitelformat bearbeiten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de-DE"/>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759565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4207466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und Beschriftung">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de-DE"/>
              <a:t>Mastertitelformat bearbeiten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4210353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Zitat mit Beschriftung">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de-DE"/>
              <a:t>Mastertitelformat bearbeiten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859110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nskar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227353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de-DE"/>
              <a:t>Mastertitelformat bearbeiten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90E03F-52DE-46A8-906C-6419B7285DBF}" type="datetimeFigureOut">
              <a:rPr lang="de-DE" smtClean="0"/>
              <a:t>25.07.2023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207931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de-DE"/>
              <a:t>Mastertitelformat bearbeiten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90E03F-52DE-46A8-906C-6419B7285DBF}" type="datetimeFigureOut">
              <a:rPr lang="de-DE" smtClean="0"/>
              <a:t>25.07.2023</a:t>
            </a:fld>
            <a:endParaRPr lang="de-DE"/>
          </a:p>
        </p:txBody>
      </p:sp>
      <p:sp>
        <p:nvSpPr>
          <p:cNvPr id="8" name="Footer Placeholder 7"/>
          <p:cNvSpPr>
            <a:spLocks noGrp="1"/>
          </p:cNvSpPr>
          <p:nvPr>
            <p:ph type="ftr" sz="quarter" idx="11"/>
          </p:nvPr>
        </p:nvSpPr>
        <p:spPr>
          <a:xfrm>
            <a:off x="561111" y="6391838"/>
            <a:ext cx="3644282" cy="304801"/>
          </a:xfrm>
        </p:spPr>
        <p:txBody>
          <a:bodyPr/>
          <a:lstStyle/>
          <a:p>
            <a:endParaRPr lang="de-DE"/>
          </a:p>
        </p:txBody>
      </p:sp>
      <p:sp>
        <p:nvSpPr>
          <p:cNvPr id="9" name="Slide Number Placeholder 8"/>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187357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599142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674756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4001282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11400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738470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6590E03F-52DE-46A8-906C-6419B7285DBF}" type="datetimeFigureOut">
              <a:rPr lang="de-DE" smtClean="0"/>
              <a:t>25.07.2023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599426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de-DE"/>
              <a:t>Mastertitelformat bearbeiten</a:t>
            </a:r>
            <a:endParaRPr lang="en-US" dirty="0"/>
          </a:p>
        </p:txBody>
      </p:sp>
      <p:sp>
        <p:nvSpPr>
          <p:cNvPr id="3" name="Date Placeholder 2"/>
          <p:cNvSpPr>
            <a:spLocks noGrp="1"/>
          </p:cNvSpPr>
          <p:nvPr>
            <p:ph type="dt" sz="half" idx="10"/>
          </p:nvPr>
        </p:nvSpPr>
        <p:spPr/>
        <p:txBody>
          <a:bodyPr/>
          <a:lstStyle/>
          <a:p>
            <a:fld id="{6590E03F-52DE-46A8-906C-6419B7285DBF}" type="datetimeFigureOut">
              <a:rPr lang="de-DE" smtClean="0"/>
              <a:t>25.07.2023</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12554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0E03F-52DE-46A8-906C-6419B7285DBF}" type="datetimeFigureOut">
              <a:rPr lang="de-DE" smtClean="0"/>
              <a:t>25.07.2023</a:t>
            </a:fld>
            <a:endParaRPr lang="de-DE"/>
          </a:p>
        </p:txBody>
      </p:sp>
      <p:sp>
        <p:nvSpPr>
          <p:cNvPr id="3" name="Footer Placeholder 2"/>
          <p:cNvSpPr>
            <a:spLocks noGrp="1"/>
          </p:cNvSpPr>
          <p:nvPr>
            <p:ph type="ftr" sz="quarter" idx="11"/>
          </p:nvPr>
        </p:nvSpPr>
        <p:spPr/>
        <p:txBody>
          <a:bodyPr/>
          <a:lstStyle/>
          <a:p>
            <a:endParaRPr lang="de-DE"/>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543290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016124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de-DE"/>
              <a:t>Mastertitelformat bearbeiten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de-DE"/>
              <a:t>Bild durch Klicken auf Symbol hinzufügen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194295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de-DE"/>
              <a:t>Mastertitelformat bearbeiten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590E03F-52DE-46A8-906C-6419B7285DBF}" type="datetimeFigureOut">
              <a:rPr lang="de-DE" smtClean="0"/>
              <a:t>25.07.2023</a:t>
            </a:fld>
            <a:endParaRPr lang="de-DE"/>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de-DE"/>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054F215-A480-4FEC-8255-02395190A29F}" type="slidenum">
              <a:rPr lang="de-DE" smtClean="0"/>
              <a:t>‹Nr.›</a:t>
            </a:fld>
            <a:endParaRPr lang="de-DE"/>
          </a:p>
        </p:txBody>
      </p:sp>
    </p:spTree>
    <p:extLst>
      <p:ext uri="{BB962C8B-B14F-4D97-AF65-F5344CB8AC3E}">
        <p14:creationId xmlns:p14="http://schemas.microsoft.com/office/powerpoint/2010/main" val="31055237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CED39FAD-7F53-DADF-C6D8-02AC06BDDFDE}"/>
              </a:ext>
            </a:extLst>
          </p:cNvPr>
          <p:cNvSpPr>
            <a:spLocks noGrp="1"/>
          </p:cNvSpPr>
          <p:nvPr>
            <p:ph type="ctrTitle"/>
          </p:nvPr>
        </p:nvSpPr>
        <p:spPr>
          <a:xfrm>
            <a:off x="1524000" y="2099733"/>
            <a:ext cx="8896880" cy="1185334"/>
          </a:xfrm>
        </p:spPr>
        <p:txBody>
          <a:bodyPr/>
          <a:lstStyle/>
          <a:p>
            <a:r>
              <a:rPr lang="de-DE" dirty="0"/>
              <a:t>Scheuer Traveling Services</a:t>
            </a:r>
          </a:p>
        </p:txBody>
      </p:sp>
      <p:pic>
        <p:nvPicPr>
          <p:cNvPr id="7" name="Grafik 6">
            <a:extLst>
              <a:ext uri="{FF2B5EF4-FFF2-40B4-BE49-F238E27FC236}">
                <a16:creationId xmlns:a16="http://schemas.microsoft.com/office/drawing/2014/main" id="{772C5C9A-809C-E3BA-B1DD-5A90B9C67271}"/>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24000" y="3509963"/>
            <a:ext cx="8896880" cy="1611014"/>
          </a:xfrm>
          <a:prstGeom prst="rect">
            <a:avLst/>
          </a:prstGeom>
        </p:spPr>
      </p:pic>
    </p:spTree>
    <p:extLst>
      <p:ext uri="{BB962C8B-B14F-4D97-AF65-F5344CB8AC3E}">
        <p14:creationId xmlns:p14="http://schemas.microsoft.com/office/powerpoint/2010/main" val="3138650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63E87FFC-DE65-A516-2F67-261AB37CEF8D}"/>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480036" y="2249080"/>
            <a:ext cx="2567963" cy="4419108"/>
          </a:xfrm>
          <a:prstGeom prst="rect">
            <a:avLst/>
          </a:prstGeom>
        </p:spPr>
      </p:pic>
      <p:sp>
        <p:nvSpPr>
          <p:cNvPr id="35" name="Textfeld 34">
            <a:extLst>
              <a:ext uri="{FF2B5EF4-FFF2-40B4-BE49-F238E27FC236}">
                <a16:creationId xmlns:a16="http://schemas.microsoft.com/office/drawing/2014/main" id="{C0327971-7B9A-2C5A-9177-02A051B92886}"/>
              </a:ext>
            </a:extLst>
          </p:cNvPr>
          <p:cNvSpPr txBox="1"/>
          <p:nvPr/>
        </p:nvSpPr>
        <p:spPr>
          <a:xfrm>
            <a:off x="3039532" y="2249079"/>
            <a:ext cx="8663964" cy="3462486"/>
          </a:xfrm>
          <a:prstGeom prst="rect">
            <a:avLst/>
          </a:prstGeom>
          <a:noFill/>
        </p:spPr>
        <p:txBody>
          <a:bodyPr wrap="square" rtlCol="0">
            <a:spAutoFit/>
          </a:bodyPr>
          <a:lstStyle/>
          <a:p>
            <a:r>
              <a:rPr lang="de-DE" sz="1300" dirty="0">
                <a:latin typeface="Times New Roman" panose="02020603050405020304" pitchFamily="18" charset="0"/>
                <a:cs typeface="Times New Roman" panose="02020603050405020304" pitchFamily="18" charset="0"/>
              </a:rPr>
              <a:t>Die Geschichte der Stadt wurde von zahlreichen Ethnien und Kulturen mit unterschiedlicher Gewichtung geprägt, wie Kelten, Römern, Germanen, Awaren, Deutschen, Magyaren, Juden und Slowaken.</a:t>
            </a:r>
          </a:p>
          <a:p>
            <a:r>
              <a:rPr lang="de-DE" sz="1300" b="1" i="1" dirty="0">
                <a:latin typeface="Times New Roman" panose="02020603050405020304" pitchFamily="18" charset="0"/>
                <a:cs typeface="Times New Roman" panose="02020603050405020304" pitchFamily="18" charset="0"/>
              </a:rPr>
              <a:t>Mobilität</a:t>
            </a:r>
          </a:p>
          <a:p>
            <a:pPr marL="171450" indent="-171450">
              <a:buFont typeface="Wingdings" panose="05000000000000000000" pitchFamily="2" charset="2"/>
              <a:buChar char="v"/>
            </a:pPr>
            <a:r>
              <a:rPr lang="de-DE" sz="1200" dirty="0">
                <a:latin typeface="Times New Roman" panose="02020603050405020304" pitchFamily="18" charset="0"/>
                <a:cs typeface="Times New Roman" panose="02020603050405020304" pitchFamily="18" charset="0"/>
              </a:rPr>
              <a:t>Mit der Bratislava Card können im gewählten Zeitraum neben dem freien bzw. ermäßigten Eintritt in eine Reihe von Museen sämtliche innerstädtische Linien sowie sämtliche Regionallinien in allen Zonen des Verkehrsverbunds Bratislava gratis benützt werden.</a:t>
            </a:r>
          </a:p>
          <a:p>
            <a:r>
              <a:rPr lang="de-DE" sz="1200" b="1" i="1" dirty="0">
                <a:latin typeface="Times New Roman" panose="02020603050405020304" pitchFamily="18" charset="0"/>
                <a:cs typeface="Times New Roman" panose="02020603050405020304" pitchFamily="18" charset="0"/>
              </a:rPr>
              <a:t>Sehenswürdigkeiten</a:t>
            </a:r>
          </a:p>
          <a:p>
            <a:pPr marL="171450" indent="-171450">
              <a:buFont typeface="Symbol" panose="05050102010706020507" pitchFamily="18" charset="2"/>
              <a:buChar char="-"/>
            </a:pPr>
            <a:r>
              <a:rPr lang="de-DE" sz="1200" b="1" dirty="0">
                <a:latin typeface="Times New Roman" panose="02020603050405020304" pitchFamily="18" charset="0"/>
                <a:cs typeface="Times New Roman" panose="02020603050405020304" pitchFamily="18" charset="0"/>
              </a:rPr>
              <a:t>Hauptbahnhof</a:t>
            </a:r>
            <a:r>
              <a:rPr lang="de-DE" sz="1200" dirty="0">
                <a:latin typeface="Times New Roman" panose="02020603050405020304" pitchFamily="18" charset="0"/>
                <a:cs typeface="Times New Roman" panose="02020603050405020304" pitchFamily="18" charset="0"/>
              </a:rPr>
              <a:t>: Vom Hauptbahnhof kann man leicht zu Fuß in die knapp einen Kilometer entfernte Innenstadt gelangen. Am Hauptbahnhof kommt tagsüber stündlich ein Regionalexpress-Zug aus Wien Hauptbahnhof (über Stadlau, Marchegg) an, sowie die meisten Regional- und Fernzüge (z. B. Budapest, Brünn, Prag, Košice).</a:t>
            </a:r>
          </a:p>
          <a:p>
            <a:pPr marL="171450" indent="-171450">
              <a:buFont typeface="Symbol" panose="05050102010706020507" pitchFamily="18" charset="2"/>
              <a:buChar char="-"/>
            </a:pPr>
            <a:r>
              <a:rPr lang="de-DE" sz="1200" b="1" dirty="0">
                <a:latin typeface="Times New Roman" panose="02020603050405020304" pitchFamily="18" charset="0"/>
                <a:cs typeface="Times New Roman" panose="02020603050405020304" pitchFamily="18" charset="0"/>
              </a:rPr>
              <a:t>Michaelertor</a:t>
            </a:r>
            <a:r>
              <a:rPr lang="de-DE" sz="1200" dirty="0">
                <a:latin typeface="Times New Roman" panose="02020603050405020304" pitchFamily="18" charset="0"/>
                <a:cs typeface="Times New Roman" panose="02020603050405020304" pitchFamily="18" charset="0"/>
              </a:rPr>
              <a:t>: Das einzige noch erhaltene Stadttor, bekrönt von einem 51 m hohen Turm. Daneben befindet sich das angeblich „schmalste Haus Mitteleuropas“ 2,30 m breit.</a:t>
            </a:r>
          </a:p>
          <a:p>
            <a:pPr marL="171450" indent="-171450">
              <a:buFont typeface="Symbol" panose="05050102010706020507" pitchFamily="18" charset="2"/>
              <a:buChar char="-"/>
            </a:pPr>
            <a:r>
              <a:rPr lang="de-DE" sz="1200" b="1" dirty="0">
                <a:latin typeface="Times New Roman" panose="02020603050405020304" pitchFamily="18" charset="0"/>
                <a:cs typeface="Times New Roman" panose="02020603050405020304" pitchFamily="18" charset="0"/>
              </a:rPr>
              <a:t>Martinsdom</a:t>
            </a:r>
            <a:r>
              <a:rPr lang="de-DE" sz="1200" dirty="0">
                <a:latin typeface="Times New Roman" panose="02020603050405020304" pitchFamily="18" charset="0"/>
                <a:cs typeface="Times New Roman" panose="02020603050405020304" pitchFamily="18" charset="0"/>
              </a:rPr>
              <a:t>: Er war die Krönungskirche der ungarischen Könige. Die Rokkokofassade des „Hauses zum Guten Hirten“ in der Židovská ul., ggü. dem Martinsdom ist schön renoviert und nett anzusehen. </a:t>
            </a:r>
          </a:p>
          <a:p>
            <a:pPr marL="171450" indent="-171450">
              <a:buFont typeface="Symbol" panose="05050102010706020507" pitchFamily="18" charset="2"/>
              <a:buChar char="-"/>
            </a:pPr>
            <a:r>
              <a:rPr lang="de-DE" sz="1200" b="1" dirty="0">
                <a:latin typeface="Times New Roman" panose="02020603050405020304" pitchFamily="18" charset="0"/>
                <a:cs typeface="Times New Roman" panose="02020603050405020304" pitchFamily="18" charset="0"/>
              </a:rPr>
              <a:t>Burg Bratislava</a:t>
            </a:r>
            <a:r>
              <a:rPr lang="de-DE" sz="1200" dirty="0">
                <a:latin typeface="Times New Roman" panose="02020603050405020304" pitchFamily="18" charset="0"/>
                <a:cs typeface="Times New Roman" panose="02020603050405020304" pitchFamily="18" charset="0"/>
              </a:rPr>
              <a:t>: Sie steht unübersehbar auf einem 85 m hohen Berg im Westen der Altstadt. Vom Vorplatz hat man einen guten Blick auf die Stadt. Unterhalb befindet sich ein Stück renovierte Stadtmauer.</a:t>
            </a:r>
          </a:p>
          <a:p>
            <a:pPr marL="171450" indent="-171450">
              <a:buFont typeface="Symbol" panose="05050102010706020507" pitchFamily="18" charset="2"/>
              <a:buChar char="-"/>
            </a:pPr>
            <a:r>
              <a:rPr lang="de-DE" sz="1200" b="1" dirty="0">
                <a:latin typeface="Times New Roman" panose="02020603050405020304" pitchFamily="18" charset="0"/>
                <a:cs typeface="Times New Roman" panose="02020603050405020304" pitchFamily="18" charset="0"/>
              </a:rPr>
              <a:t>Brücke des Slowakischen Nationalaufstandes </a:t>
            </a:r>
            <a:r>
              <a:rPr lang="de-DE" sz="1200" dirty="0">
                <a:latin typeface="Times New Roman" panose="02020603050405020304" pitchFamily="18" charset="0"/>
                <a:cs typeface="Times New Roman" panose="02020603050405020304" pitchFamily="18" charset="0"/>
              </a:rPr>
              <a:t>(Most SNP)</a:t>
            </a:r>
          </a:p>
          <a:p>
            <a:r>
              <a:rPr lang="de-DE" sz="1200" b="1" i="1" dirty="0">
                <a:latin typeface="Times New Roman" panose="02020603050405020304" pitchFamily="18" charset="0"/>
                <a:cs typeface="Times New Roman" panose="02020603050405020304" pitchFamily="18" charset="0"/>
              </a:rPr>
              <a:t>Alternative</a:t>
            </a:r>
          </a:p>
          <a:p>
            <a:pPr marL="171450" indent="-171450">
              <a:buFont typeface="Courier New" panose="02070309020205020404" pitchFamily="49" charset="0"/>
              <a:buChar char="o"/>
            </a:pPr>
            <a:r>
              <a:rPr lang="de-DE" sz="1200" dirty="0">
                <a:latin typeface="Times New Roman" panose="02020603050405020304" pitchFamily="18" charset="0"/>
                <a:cs typeface="Times New Roman" panose="02020603050405020304" pitchFamily="18" charset="0"/>
              </a:rPr>
              <a:t>Es besteht die Möglichkeit das Ziel mit einer Donauflussfahrt zu verbinden.</a:t>
            </a:r>
          </a:p>
        </p:txBody>
      </p:sp>
      <p:pic>
        <p:nvPicPr>
          <p:cNvPr id="2" name="Grafik 1">
            <a:extLst>
              <a:ext uri="{FF2B5EF4-FFF2-40B4-BE49-F238E27FC236}">
                <a16:creationId xmlns:a16="http://schemas.microsoft.com/office/drawing/2014/main" id="{D28D3CDB-BC60-6952-EAB4-BC8933D930C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883878" y="450813"/>
            <a:ext cx="2489976" cy="17103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9626530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Sitzungssaal">
  <a:themeElements>
    <a:clrScheme name="Ion-Sitzungssaal">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Benutzerdefiniert 1">
      <a:majorFont>
        <a:latin typeface="Times New Roman"/>
        <a:ea typeface=""/>
        <a:cs typeface=""/>
      </a:majorFont>
      <a:minorFont>
        <a:latin typeface="Times New Roman"/>
        <a:ea typeface=""/>
        <a:cs typeface=""/>
      </a:minorFont>
    </a:fontScheme>
    <a:fmtScheme name="Ion-Sitzungssaal">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250</Words>
  <Application>Microsoft Office PowerPoint</Application>
  <PresentationFormat>Breitbild</PresentationFormat>
  <Paragraphs>12</Paragraphs>
  <Slides>2</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vt:i4>
      </vt:variant>
    </vt:vector>
  </HeadingPairs>
  <TitlesOfParts>
    <vt:vector size="9" baseType="lpstr">
      <vt:lpstr>Arial</vt:lpstr>
      <vt:lpstr>Courier New</vt:lpstr>
      <vt:lpstr>Symbol</vt:lpstr>
      <vt:lpstr>Times New Roman</vt:lpstr>
      <vt:lpstr>Wingdings</vt:lpstr>
      <vt:lpstr>Wingdings 3</vt:lpstr>
      <vt:lpstr>Ion-Sitzungssaal</vt:lpstr>
      <vt:lpstr>Scheuer Traveling Services</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Scheuer Traveling Services</dc:title>
  <dc:creator>Frank-Peter Scheuer</dc:creator>
  <cp:lastModifiedBy>Frank-Peter Scheuer</cp:lastModifiedBy>
  <cp:revision>20</cp:revision>
  <dcterms:created xsi:type="dcterms:W3CDTF">2022-08-16T08:59:41Z</dcterms:created>
  <dcterms:modified xsi:type="dcterms:W3CDTF">2023-07-25T08:49:19Z</dcterms:modified>
</cp:coreProperties>
</file>