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3" r:id="rId3"/>
    <p:sldId id="278" r:id="rId4"/>
    <p:sldId id="276" r:id="rId5"/>
    <p:sldId id="277" r:id="rId6"/>
    <p:sldId id="271" r:id="rId7"/>
    <p:sldId id="272" r:id="rId8"/>
    <p:sldId id="273" r:id="rId9"/>
    <p:sldId id="275" r:id="rId10"/>
    <p:sldId id="266" r:id="rId11"/>
    <p:sldId id="268" r:id="rId12"/>
    <p:sldId id="269" r:id="rId13"/>
    <p:sldId id="267" r:id="rId14"/>
    <p:sldId id="270" r:id="rId15"/>
    <p:sldId id="274" r:id="rId16"/>
  </p:sldIdLst>
  <p:sldSz cx="9144000" cy="6858000" type="screen4x3"/>
  <p:notesSz cx="99060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07" y="-1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864" y="-41"/>
      </p:cViewPr>
      <p:guideLst>
        <p:guide orient="horz" pos="2140"/>
        <p:guide pos="312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A0D3-DCF7-4169-8FCB-D23367016A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0024-4880-4419-A6E6-6EC7ED7594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3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4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0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3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3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7E36-8A6B-444B-978C-43311335963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26" y="2724060"/>
            <a:ext cx="8505944" cy="1470025"/>
          </a:xfrm>
        </p:spPr>
        <p:txBody>
          <a:bodyPr>
            <a:normAutofit/>
          </a:bodyPr>
          <a:lstStyle/>
          <a:p>
            <a:r>
              <a:rPr lang="de-DE" dirty="0" smtClean="0"/>
              <a:t>Paris Meeting Goals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Peter </a:t>
            </a:r>
            <a:r>
              <a:rPr lang="de-DE" sz="2000" dirty="0" err="1" smtClean="0"/>
              <a:t>Wittenburg</a:t>
            </a:r>
            <a:endParaRPr lang="de-DE" sz="2000" dirty="0" smtClean="0"/>
          </a:p>
          <a:p>
            <a:r>
              <a:rPr lang="de-DE" sz="2000" dirty="0" smtClean="0"/>
              <a:t>Max Planck Computing &amp; Data Facility</a:t>
            </a:r>
            <a:endParaRPr lang="en-GB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67505"/>
            <a:ext cx="4161155" cy="143637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636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0" y="116632"/>
            <a:ext cx="7920881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Framework </a:t>
            </a:r>
            <a:r>
              <a:rPr lang="de-DE" sz="3600" dirty="0" err="1" smtClean="0"/>
              <a:t>for</a:t>
            </a:r>
            <a:r>
              <a:rPr lang="de-DE" sz="3600" dirty="0" smtClean="0"/>
              <a:t> DO </a:t>
            </a:r>
            <a:r>
              <a:rPr lang="de-DE" sz="3600" dirty="0" err="1" smtClean="0"/>
              <a:t>services</a:t>
            </a:r>
            <a:r>
              <a:rPr lang="de-DE" sz="3600" dirty="0" smtClean="0"/>
              <a:t> </a:t>
            </a:r>
            <a:r>
              <a:rPr lang="de-DE" sz="3600" dirty="0" err="1" smtClean="0"/>
              <a:t>and</a:t>
            </a:r>
            <a:r>
              <a:rPr lang="de-DE" sz="3600" dirty="0" smtClean="0"/>
              <a:t> </a:t>
            </a:r>
            <a:r>
              <a:rPr lang="de-DE" sz="3600" dirty="0" err="1" smtClean="0"/>
              <a:t>RDA</a:t>
            </a:r>
            <a:r>
              <a:rPr lang="de-DE" sz="3600" dirty="0" smtClean="0"/>
              <a:t> </a:t>
            </a:r>
            <a:r>
              <a:rPr lang="de-DE" sz="3600" dirty="0" err="1" smtClean="0"/>
              <a:t>DFT</a:t>
            </a:r>
            <a:r>
              <a:rPr lang="de-DE" sz="3600" dirty="0" smtClean="0"/>
              <a:t> 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1540" y="12237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853825"/>
            <a:ext cx="4095455" cy="288032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1853825"/>
            <a:ext cx="3870430" cy="2880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725" y="946756"/>
            <a:ext cx="9079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Kahn &amp; </a:t>
            </a:r>
            <a:r>
              <a:rPr lang="de-DE" sz="2000" b="1" dirty="0" err="1" smtClean="0"/>
              <a:t>Wilensky</a:t>
            </a:r>
            <a:r>
              <a:rPr lang="de-DE" sz="2000" dirty="0" smtClean="0"/>
              <a:t>: </a:t>
            </a:r>
            <a:r>
              <a:rPr lang="en-GB" sz="2000" dirty="0" smtClean="0"/>
              <a:t>DO is </a:t>
            </a:r>
            <a:r>
              <a:rPr lang="en-GB" sz="2000" dirty="0"/>
              <a:t>an instance of an abstract data type that has two </a:t>
            </a:r>
            <a:endParaRPr lang="en-GB" sz="2000" dirty="0" smtClean="0"/>
          </a:p>
          <a:p>
            <a:r>
              <a:rPr lang="en-GB" sz="2000" dirty="0" smtClean="0"/>
              <a:t>components</a:t>
            </a:r>
            <a:r>
              <a:rPr lang="en-GB" sz="2000" dirty="0"/>
              <a:t>, data and key-metadata. The data is </a:t>
            </a:r>
            <a:r>
              <a:rPr lang="en-GB" sz="2000" dirty="0" smtClean="0"/>
              <a:t>typed. </a:t>
            </a:r>
            <a:r>
              <a:rPr lang="en-GB" sz="2000" dirty="0"/>
              <a:t>The key-metadata includes </a:t>
            </a:r>
            <a:endParaRPr lang="en-GB" sz="2000" dirty="0" smtClean="0"/>
          </a:p>
          <a:p>
            <a:r>
              <a:rPr lang="en-GB" sz="2000" dirty="0" smtClean="0"/>
              <a:t>a handle.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78164" y="4869160"/>
            <a:ext cx="88043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DFT</a:t>
            </a:r>
            <a:r>
              <a:rPr lang="de-DE" sz="2000" dirty="0" smtClean="0"/>
              <a:t>: a </a:t>
            </a:r>
            <a:r>
              <a:rPr lang="en-GB" sz="2000" dirty="0" smtClean="0"/>
              <a:t>DO has a structured bit sequence stored in some repositories, is assigned a </a:t>
            </a:r>
          </a:p>
          <a:p>
            <a:r>
              <a:rPr lang="en-GB" sz="2000" dirty="0" err="1" smtClean="0"/>
              <a:t>PID</a:t>
            </a:r>
            <a:r>
              <a:rPr lang="en-GB" sz="2000" dirty="0" smtClean="0"/>
              <a:t> and is described by metadata. </a:t>
            </a:r>
            <a:r>
              <a:rPr lang="en-GB" sz="2000" dirty="0" err="1" smtClean="0"/>
              <a:t>DOs</a:t>
            </a:r>
            <a:r>
              <a:rPr lang="en-GB" sz="2000" dirty="0" smtClean="0"/>
              <a:t> can be aggregated to collections which are also DO. Metadata descriptions are </a:t>
            </a:r>
            <a:r>
              <a:rPr lang="en-GB" sz="2000" dirty="0" err="1" smtClean="0"/>
              <a:t>DOs</a:t>
            </a:r>
            <a:r>
              <a:rPr lang="en-GB" sz="2000" dirty="0" smtClean="0"/>
              <a:t>. </a:t>
            </a:r>
          </a:p>
          <a:p>
            <a:r>
              <a:rPr lang="de-DE" sz="2000" dirty="0" smtClean="0"/>
              <a:t>The </a:t>
            </a:r>
            <a:r>
              <a:rPr lang="de-DE" sz="2000" dirty="0" err="1" smtClean="0"/>
              <a:t>DO‘s</a:t>
            </a:r>
            <a:r>
              <a:rPr lang="de-DE" sz="2000" dirty="0" smtClean="0"/>
              <a:t> </a:t>
            </a:r>
            <a:r>
              <a:rPr lang="de-DE" sz="2000" dirty="0" err="1" smtClean="0"/>
              <a:t>PID</a:t>
            </a:r>
            <a:r>
              <a:rPr lang="de-DE" sz="2000" dirty="0" smtClean="0"/>
              <a:t> </a:t>
            </a:r>
            <a:r>
              <a:rPr lang="de-DE" sz="2000" dirty="0" err="1" smtClean="0"/>
              <a:t>Record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resolved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essential </a:t>
            </a:r>
            <a:r>
              <a:rPr lang="de-DE" sz="2000" dirty="0" err="1" smtClean="0"/>
              <a:t>attributes</a:t>
            </a:r>
            <a:r>
              <a:rPr lang="de-DE" sz="2000" dirty="0" smtClean="0"/>
              <a:t> </a:t>
            </a:r>
            <a:r>
              <a:rPr lang="de-DE" sz="2000" dirty="0" err="1" smtClean="0"/>
              <a:t>enabling</a:t>
            </a:r>
            <a:r>
              <a:rPr lang="de-DE" sz="2000" dirty="0" smtClean="0"/>
              <a:t> human/</a:t>
            </a:r>
            <a:r>
              <a:rPr lang="de-DE" sz="2000" dirty="0" err="1" smtClean="0"/>
              <a:t>machine</a:t>
            </a:r>
            <a:r>
              <a:rPr lang="de-DE" sz="2000" dirty="0" smtClean="0"/>
              <a:t> </a:t>
            </a:r>
            <a:r>
              <a:rPr lang="de-DE" sz="2000" dirty="0" err="1" smtClean="0"/>
              <a:t>actions</a:t>
            </a:r>
            <a:r>
              <a:rPr lang="de-DE" sz="2000" dirty="0" smtClean="0"/>
              <a:t>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703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6867764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RDA</a:t>
            </a:r>
            <a:r>
              <a:rPr lang="de-DE" sz="3600" dirty="0" smtClean="0"/>
              <a:t> </a:t>
            </a:r>
            <a:r>
              <a:rPr lang="de-DE" sz="3600" dirty="0" err="1" smtClean="0"/>
              <a:t>Activities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1540" y="12237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0830" y="1050471"/>
            <a:ext cx="89559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Digital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abstract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concrete</a:t>
            </a:r>
            <a:r>
              <a:rPr lang="de-DE" sz="2400" dirty="0" smtClean="0"/>
              <a:t> </a:t>
            </a:r>
            <a:r>
              <a:rPr lang="de-DE" sz="2400" dirty="0" err="1" smtClean="0"/>
              <a:t>content</a:t>
            </a:r>
            <a:r>
              <a:rPr lang="de-DE" sz="2400" dirty="0" smtClean="0"/>
              <a:t> at DO </a:t>
            </a:r>
            <a:r>
              <a:rPr lang="de-DE" sz="2400" dirty="0" err="1" smtClean="0"/>
              <a:t>management</a:t>
            </a:r>
            <a:r>
              <a:rPr lang="de-DE" sz="2400" dirty="0" smtClean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lvl="1"/>
            <a:r>
              <a:rPr lang="de-DE" sz="2400" dirty="0" smtClean="0"/>
              <a:t>    (</a:t>
            </a:r>
            <a:r>
              <a:rPr lang="de-DE" sz="2400" dirty="0" err="1" smtClean="0"/>
              <a:t>data</a:t>
            </a:r>
            <a:r>
              <a:rPr lang="de-DE" sz="2400" dirty="0" smtClean="0"/>
              <a:t>, </a:t>
            </a:r>
            <a:r>
              <a:rPr lang="de-DE" sz="2400" dirty="0" err="1" smtClean="0"/>
              <a:t>software</a:t>
            </a:r>
            <a:r>
              <a:rPr lang="de-DE" sz="2400" dirty="0" smtClean="0"/>
              <a:t>, </a:t>
            </a:r>
            <a:r>
              <a:rPr lang="de-DE" sz="2400" dirty="0" err="1" smtClean="0"/>
              <a:t>metadata</a:t>
            </a:r>
            <a:r>
              <a:rPr lang="de-DE" sz="2400" dirty="0" smtClean="0"/>
              <a:t>, </a:t>
            </a:r>
            <a:r>
              <a:rPr lang="de-DE" sz="2400" dirty="0" err="1" smtClean="0"/>
              <a:t>assertions</a:t>
            </a:r>
            <a:r>
              <a:rPr lang="de-DE" sz="2400" dirty="0" smtClean="0"/>
              <a:t>, etc.)</a:t>
            </a: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offer</a:t>
            </a:r>
            <a:r>
              <a:rPr lang="de-DE" sz="2400" dirty="0" smtClean="0"/>
              <a:t> </a:t>
            </a:r>
            <a:r>
              <a:rPr lang="de-DE" sz="2400" dirty="0" err="1" smtClean="0"/>
              <a:t>stable</a:t>
            </a:r>
            <a:r>
              <a:rPr lang="de-DE" sz="2400" dirty="0" smtClean="0"/>
              <a:t> </a:t>
            </a:r>
            <a:r>
              <a:rPr lang="de-DE" sz="2400" dirty="0" err="1" smtClean="0"/>
              <a:t>binding</a:t>
            </a:r>
            <a:r>
              <a:rPr lang="de-DE" sz="2400" dirty="0" smtClean="0"/>
              <a:t> </a:t>
            </a:r>
            <a:r>
              <a:rPr lang="de-DE" sz="2400" dirty="0" err="1" smtClean="0"/>
              <a:t>through</a:t>
            </a:r>
            <a:r>
              <a:rPr lang="de-DE" sz="2400" dirty="0" smtClean="0"/>
              <a:t> </a:t>
            </a:r>
            <a:r>
              <a:rPr lang="de-DE" sz="2400" dirty="0" err="1" smtClean="0"/>
              <a:t>PID</a:t>
            </a:r>
            <a:r>
              <a:rPr lang="de-DE" sz="2400" dirty="0" smtClean="0"/>
              <a:t> </a:t>
            </a:r>
            <a:r>
              <a:rPr lang="de-DE" sz="2400" dirty="0" err="1" smtClean="0"/>
              <a:t>record</a:t>
            </a:r>
            <a:r>
              <a:rPr lang="de-DE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Data Type Registry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offer</a:t>
            </a:r>
            <a:r>
              <a:rPr lang="de-DE" sz="2400" dirty="0" smtClean="0"/>
              <a:t> </a:t>
            </a:r>
            <a:r>
              <a:rPr lang="de-DE" sz="2400" dirty="0" err="1" smtClean="0"/>
              <a:t>options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define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register</a:t>
            </a:r>
            <a:r>
              <a:rPr lang="de-DE" sz="2400" dirty="0" smtClean="0"/>
              <a:t> </a:t>
            </a:r>
            <a:r>
              <a:rPr lang="de-DE" sz="2400" dirty="0" err="1" smtClean="0"/>
              <a:t>types</a:t>
            </a:r>
            <a:endParaRPr lang="de-DE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offer</a:t>
            </a:r>
            <a:r>
              <a:rPr lang="de-DE" sz="2400" dirty="0" smtClean="0"/>
              <a:t> </a:t>
            </a:r>
            <a:r>
              <a:rPr lang="de-DE" sz="2400" dirty="0" err="1" smtClean="0"/>
              <a:t>options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link </a:t>
            </a:r>
            <a:r>
              <a:rPr lang="de-DE" sz="2400" dirty="0" err="1" smtClean="0"/>
              <a:t>types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operations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Kernel Attribute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definition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a </a:t>
            </a:r>
            <a:r>
              <a:rPr lang="de-DE" sz="2400" dirty="0" err="1" smtClean="0"/>
              <a:t>core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kernel</a:t>
            </a:r>
            <a:r>
              <a:rPr lang="de-DE" sz="2400" dirty="0" smtClean="0"/>
              <a:t> </a:t>
            </a:r>
            <a:r>
              <a:rPr lang="de-DE" sz="2400" dirty="0" err="1" smtClean="0"/>
              <a:t>attributes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Collection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definition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construction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collections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 smtClean="0"/>
              <a:t>Metadata</a:t>
            </a:r>
            <a:r>
              <a:rPr lang="de-DE" sz="2400" b="1" dirty="0" smtClean="0"/>
              <a:t>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working</a:t>
            </a:r>
            <a:r>
              <a:rPr lang="de-DE" sz="2400" dirty="0" smtClean="0"/>
              <a:t> </a:t>
            </a:r>
            <a:r>
              <a:rPr lang="de-DE" sz="2400" dirty="0" err="1" smtClean="0"/>
              <a:t>hard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structure</a:t>
            </a:r>
            <a:r>
              <a:rPr lang="de-DE" sz="2400" dirty="0" smtClean="0"/>
              <a:t> </a:t>
            </a:r>
            <a:r>
              <a:rPr lang="de-DE" sz="2400" dirty="0" err="1" smtClean="0"/>
              <a:t>metadata</a:t>
            </a:r>
            <a:r>
              <a:rPr lang="de-DE" sz="2400" dirty="0" smtClean="0"/>
              <a:t> </a:t>
            </a:r>
            <a:r>
              <a:rPr lang="de-DE" sz="2400" dirty="0" err="1" smtClean="0"/>
              <a:t>domain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 smtClean="0"/>
              <a:t>Practical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Policy</a:t>
            </a:r>
            <a:r>
              <a:rPr lang="de-DE" sz="2400" b="1" dirty="0" smtClean="0"/>
              <a:t>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handbook</a:t>
            </a:r>
            <a:r>
              <a:rPr lang="de-DE" sz="2400" dirty="0" smtClean="0"/>
              <a:t> </a:t>
            </a:r>
            <a:r>
              <a:rPr lang="de-DE" sz="2400" dirty="0" err="1" smtClean="0"/>
              <a:t>full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micro</a:t>
            </a:r>
            <a:r>
              <a:rPr lang="de-DE" sz="2400" dirty="0" smtClean="0"/>
              <a:t> </a:t>
            </a:r>
            <a:r>
              <a:rPr lang="de-DE" sz="2400" dirty="0" err="1" smtClean="0"/>
              <a:t>procedures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703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6867764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Advancements</a:t>
            </a:r>
            <a:r>
              <a:rPr lang="de-DE" sz="3600" dirty="0" smtClean="0"/>
              <a:t> at </a:t>
            </a:r>
            <a:r>
              <a:rPr lang="de-DE" sz="3600" dirty="0" err="1" smtClean="0"/>
              <a:t>CNRI</a:t>
            </a:r>
            <a:r>
              <a:rPr lang="de-DE" sz="3600" dirty="0" smtClean="0"/>
              <a:t> &amp; </a:t>
            </a:r>
            <a:r>
              <a:rPr lang="de-DE" sz="3600" dirty="0" err="1" smtClean="0"/>
              <a:t>DONA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1540" y="12237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6525" y="1131422"/>
            <a:ext cx="8775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improved</a:t>
            </a:r>
            <a:r>
              <a:rPr lang="de-DE" sz="2400" dirty="0" smtClean="0"/>
              <a:t> </a:t>
            </a:r>
            <a:r>
              <a:rPr lang="de-DE" sz="2400" dirty="0" err="1" smtClean="0"/>
              <a:t>specification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DO </a:t>
            </a:r>
            <a:r>
              <a:rPr lang="de-DE" sz="2400" dirty="0" err="1" smtClean="0"/>
              <a:t>Architecture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DOIP</a:t>
            </a:r>
            <a:r>
              <a:rPr lang="de-DE" sz="2400" dirty="0" smtClean="0"/>
              <a:t> </a:t>
            </a:r>
            <a:r>
              <a:rPr lang="de-DE" sz="2400" dirty="0" err="1" smtClean="0"/>
              <a:t>V2.0</a:t>
            </a:r>
            <a:r>
              <a:rPr lang="de-DE" sz="2400" dirty="0" smtClean="0"/>
              <a:t> </a:t>
            </a:r>
            <a:r>
              <a:rPr lang="de-DE" sz="2400" dirty="0" err="1" smtClean="0"/>
              <a:t>specifying</a:t>
            </a:r>
            <a:r>
              <a:rPr lang="de-DE" sz="2400" dirty="0" smtClean="0"/>
              <a:t> </a:t>
            </a:r>
            <a:r>
              <a:rPr lang="de-DE" sz="2400" dirty="0" err="1" smtClean="0"/>
              <a:t>unified</a:t>
            </a:r>
            <a:r>
              <a:rPr lang="de-DE" sz="2400" dirty="0" smtClean="0"/>
              <a:t> </a:t>
            </a:r>
            <a:r>
              <a:rPr lang="de-DE" sz="2400" dirty="0" err="1" smtClean="0"/>
              <a:t>client</a:t>
            </a:r>
            <a:r>
              <a:rPr lang="de-DE" sz="2400" dirty="0" smtClean="0"/>
              <a:t> – DO Server </a:t>
            </a:r>
            <a:r>
              <a:rPr lang="de-DE" sz="2400" dirty="0" err="1" smtClean="0"/>
              <a:t>interaction</a:t>
            </a:r>
            <a:r>
              <a:rPr lang="de-DE" sz="24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DOIP</a:t>
            </a:r>
            <a:r>
              <a:rPr lang="de-DE" sz="2400" dirty="0" smtClean="0"/>
              <a:t> </a:t>
            </a:r>
            <a:r>
              <a:rPr lang="de-DE" sz="2400" dirty="0" err="1" smtClean="0"/>
              <a:t>V2.0</a:t>
            </a:r>
            <a:r>
              <a:rPr lang="de-DE" sz="2400" dirty="0" smtClean="0"/>
              <a:t>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CORDRA</a:t>
            </a:r>
            <a:r>
              <a:rPr lang="de-DE" sz="2400" dirty="0"/>
              <a:t> DO Server Reference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course</a:t>
            </a:r>
            <a:r>
              <a:rPr lang="de-DE" sz="2400" dirty="0" smtClean="0"/>
              <a:t>: </a:t>
            </a:r>
            <a:r>
              <a:rPr lang="de-DE" sz="2400" dirty="0" err="1" smtClean="0"/>
              <a:t>consolidation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Global Handle Resolution System</a:t>
            </a:r>
            <a:endParaRPr lang="de-DE" sz="2400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04" y="2120460"/>
            <a:ext cx="4995556" cy="26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6867764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Recent</a:t>
            </a:r>
            <a:r>
              <a:rPr lang="de-DE" sz="3600" dirty="0" smtClean="0"/>
              <a:t> Steps </a:t>
            </a:r>
            <a:r>
              <a:rPr lang="de-DE" sz="3600" dirty="0" err="1" smtClean="0"/>
              <a:t>from</a:t>
            </a:r>
            <a:r>
              <a:rPr lang="de-DE" sz="3600" dirty="0" smtClean="0"/>
              <a:t> DO </a:t>
            </a:r>
            <a:r>
              <a:rPr lang="de-DE" sz="3600" dirty="0" err="1" smtClean="0"/>
              <a:t>to</a:t>
            </a:r>
            <a:r>
              <a:rPr lang="de-DE" sz="3600" dirty="0" smtClean="0"/>
              <a:t> FAIR DO 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1540" y="12237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82" y="2458832"/>
            <a:ext cx="5337020" cy="3243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6975" y="1493785"/>
            <a:ext cx="3730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Term „FAIR Digital </a:t>
            </a:r>
            <a:r>
              <a:rPr lang="de-DE" sz="2400" b="1" dirty="0" err="1" smtClean="0"/>
              <a:t>Object</a:t>
            </a:r>
            <a:r>
              <a:rPr lang="de-DE" sz="2400" b="1" dirty="0" smtClean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discussing</a:t>
            </a:r>
            <a:r>
              <a:rPr lang="de-DE" sz="2000" dirty="0" smtClean="0"/>
              <a:t> FAIR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DOs</a:t>
            </a: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1133745"/>
            <a:ext cx="3484714" cy="4869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61507" y="5991776"/>
            <a:ext cx="1544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November 2018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9703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/>
          <p:cNvSpPr/>
          <p:nvPr/>
        </p:nvSpPr>
        <p:spPr>
          <a:xfrm>
            <a:off x="1196625" y="4909622"/>
            <a:ext cx="6030670" cy="185041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8427336" cy="781001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dirty="0" err="1" smtClean="0"/>
              <a:t>Ongoing</a:t>
            </a:r>
            <a:r>
              <a:rPr lang="de-DE" sz="3600" dirty="0" smtClean="0"/>
              <a:t> </a:t>
            </a:r>
            <a:r>
              <a:rPr lang="de-DE" sz="3600" dirty="0" err="1" smtClean="0"/>
              <a:t>Discussions</a:t>
            </a:r>
            <a:r>
              <a:rPr lang="de-DE" sz="3600" dirty="0" smtClean="0"/>
              <a:t> </a:t>
            </a:r>
            <a:r>
              <a:rPr lang="de-DE" sz="3600" dirty="0" err="1" smtClean="0"/>
              <a:t>about</a:t>
            </a:r>
            <a:r>
              <a:rPr lang="de-DE" sz="3600" dirty="0" smtClean="0"/>
              <a:t> FAIR Support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DOs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1540" y="12237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51326" y="953829"/>
            <a:ext cx="87381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papers</a:t>
            </a:r>
            <a:r>
              <a:rPr lang="de-DE" sz="2400" dirty="0"/>
              <a:t> </a:t>
            </a:r>
            <a:endParaRPr lang="de-DE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Wittenburg</a:t>
            </a:r>
            <a:r>
              <a:rPr lang="de-DE" dirty="0" smtClean="0"/>
              <a:t> (</a:t>
            </a:r>
            <a:r>
              <a:rPr lang="de-DE" dirty="0" err="1" smtClean="0"/>
              <a:t>DAMDID</a:t>
            </a:r>
            <a:r>
              <a:rPr lang="de-DE" dirty="0" smtClean="0"/>
              <a:t>, Okt 2018)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Schultes &amp; </a:t>
            </a:r>
            <a:r>
              <a:rPr lang="de-DE" dirty="0" err="1" smtClean="0"/>
              <a:t>Wittenburg</a:t>
            </a:r>
            <a:r>
              <a:rPr lang="de-DE" dirty="0" smtClean="0"/>
              <a:t> (not </a:t>
            </a:r>
            <a:r>
              <a:rPr lang="de-DE" dirty="0" err="1" smtClean="0"/>
              <a:t>finished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      „</a:t>
            </a:r>
            <a:r>
              <a:rPr lang="de-DE" dirty="0" err="1" smtClean="0"/>
              <a:t>GOing</a:t>
            </a:r>
            <a:r>
              <a:rPr lang="de-DE" dirty="0" smtClean="0"/>
              <a:t> FAIR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FAIR“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Strawn</a:t>
            </a:r>
            <a:r>
              <a:rPr lang="de-DE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GEDE</a:t>
            </a:r>
            <a:r>
              <a:rPr lang="de-DE" sz="2000" dirty="0" smtClean="0"/>
              <a:t> DO </a:t>
            </a:r>
            <a:r>
              <a:rPr lang="de-DE" sz="2000" dirty="0" err="1" smtClean="0"/>
              <a:t>discussions</a:t>
            </a:r>
            <a:r>
              <a:rPr lang="de-DE" sz="2000" dirty="0" smtClean="0"/>
              <a:t> (150 </a:t>
            </a:r>
            <a:r>
              <a:rPr lang="de-DE" sz="2000" dirty="0" err="1" smtClean="0"/>
              <a:t>RI</a:t>
            </a:r>
            <a:r>
              <a:rPr lang="de-DE" sz="2000" dirty="0" smtClean="0"/>
              <a:t> </a:t>
            </a:r>
            <a:r>
              <a:rPr lang="de-DE" sz="2000" dirty="0" err="1" smtClean="0"/>
              <a:t>experts</a:t>
            </a:r>
            <a:r>
              <a:rPr lang="de-DE" sz="2000" dirty="0" smtClean="0"/>
              <a:t>) </a:t>
            </a:r>
          </a:p>
          <a:p>
            <a:pPr lvl="1"/>
            <a:endParaRPr lang="de-DE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summary</a:t>
            </a:r>
            <a:endParaRPr lang="de-DE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basic</a:t>
            </a:r>
            <a:r>
              <a:rPr lang="de-DE" sz="2000" dirty="0" smtClean="0"/>
              <a:t> FAIR </a:t>
            </a:r>
            <a:r>
              <a:rPr lang="de-DE" sz="2000" dirty="0" err="1" smtClean="0"/>
              <a:t>Principle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endParaRPr lang="de-DE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resolution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structured</a:t>
            </a:r>
            <a:r>
              <a:rPr lang="de-DE" sz="2000" dirty="0" smtClean="0"/>
              <a:t> </a:t>
            </a:r>
            <a:r>
              <a:rPr lang="de-DE" sz="2000" dirty="0" err="1" smtClean="0"/>
              <a:t>record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semantics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attributes</a:t>
            </a:r>
            <a:r>
              <a:rPr lang="de-DE" sz="2000" dirty="0" smtClean="0"/>
              <a:t> but not </a:t>
            </a:r>
            <a:r>
              <a:rPr lang="de-DE" sz="2000" dirty="0" err="1" smtClean="0"/>
              <a:t>mandatory</a:t>
            </a:r>
            <a:endParaRPr lang="de-DE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metadata</a:t>
            </a:r>
            <a:r>
              <a:rPr lang="de-DE" sz="2000" dirty="0" smtClean="0"/>
              <a:t> </a:t>
            </a:r>
            <a:r>
              <a:rPr lang="de-DE" sz="2000" dirty="0" err="1" smtClean="0"/>
              <a:t>binding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required</a:t>
            </a:r>
            <a:r>
              <a:rPr lang="de-DE" sz="2000" dirty="0" smtClean="0"/>
              <a:t> but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statement</a:t>
            </a:r>
            <a:r>
              <a:rPr lang="de-DE" sz="2000" dirty="0" smtClean="0"/>
              <a:t> </a:t>
            </a:r>
            <a:r>
              <a:rPr lang="de-DE" sz="2000" dirty="0" err="1" smtClean="0"/>
              <a:t>about</a:t>
            </a:r>
            <a:r>
              <a:rPr lang="de-DE" sz="2000" dirty="0" smtClean="0"/>
              <a:t> </a:t>
            </a:r>
            <a:r>
              <a:rPr lang="de-DE" sz="2000" dirty="0" err="1" smtClean="0"/>
              <a:t>metadata</a:t>
            </a:r>
            <a:endParaRPr lang="de-DE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collection</a:t>
            </a:r>
            <a:r>
              <a:rPr lang="de-DE" sz="2000" dirty="0" smtClean="0"/>
              <a:t> </a:t>
            </a:r>
            <a:r>
              <a:rPr lang="de-DE" sz="2000" dirty="0" err="1" smtClean="0"/>
              <a:t>inclusion</a:t>
            </a:r>
            <a:r>
              <a:rPr lang="de-DE" sz="2000" dirty="0" smtClean="0"/>
              <a:t> but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statement</a:t>
            </a:r>
            <a:r>
              <a:rPr lang="de-DE" sz="2000" dirty="0" smtClean="0"/>
              <a:t> </a:t>
            </a:r>
            <a:r>
              <a:rPr lang="de-DE" sz="2000" dirty="0" err="1" smtClean="0"/>
              <a:t>about</a:t>
            </a:r>
            <a:r>
              <a:rPr lang="de-DE" sz="2000" dirty="0" smtClean="0"/>
              <a:t> „</a:t>
            </a:r>
            <a:r>
              <a:rPr lang="de-DE" sz="2000" dirty="0" err="1" smtClean="0"/>
              <a:t>construction</a:t>
            </a:r>
            <a:r>
              <a:rPr lang="de-DE" sz="2000" dirty="0" smtClean="0"/>
              <a:t>“ </a:t>
            </a:r>
            <a:endParaRPr lang="de-DE" sz="2000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50" y="818710"/>
            <a:ext cx="2655295" cy="1710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1918" y="533056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Collection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7133" y="5113629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C00000"/>
                </a:solidFill>
              </a:rPr>
              <a:t>Metadata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6308" y="5988097"/>
            <a:ext cx="18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Kernel Attributes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7256" y="55985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C00000"/>
                </a:solidFill>
              </a:rPr>
              <a:t>DFT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040" y="60056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PP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7523" y="5413866"/>
            <a:ext cx="57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C00000"/>
                </a:solidFill>
              </a:rPr>
              <a:t>DTR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8495" y="5436794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Cloudy</a:t>
            </a:r>
            <a:endParaRPr lang="de-DE" b="1" dirty="0" smtClean="0"/>
          </a:p>
          <a:p>
            <a:pPr algn="ctr"/>
            <a:r>
              <a:rPr lang="de-DE" b="1" dirty="0" err="1" smtClean="0"/>
              <a:t>RDA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703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8427336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Missing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1540" y="12237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9315" y="1223755"/>
            <a:ext cx="81675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need</a:t>
            </a:r>
            <a:r>
              <a:rPr lang="de-DE" sz="2400" dirty="0" smtClean="0"/>
              <a:t> </a:t>
            </a:r>
            <a:r>
              <a:rPr lang="de-DE" sz="2400" dirty="0" err="1" smtClean="0"/>
              <a:t>steps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integrate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extend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meet</a:t>
            </a:r>
            <a:r>
              <a:rPr lang="de-DE" sz="2400" dirty="0" smtClean="0"/>
              <a:t> FAIR </a:t>
            </a:r>
            <a:r>
              <a:rPr lang="de-DE" sz="2400" dirty="0" err="1" smtClean="0"/>
              <a:t>Indicators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need</a:t>
            </a:r>
            <a:r>
              <a:rPr lang="de-DE" sz="2400" dirty="0" smtClean="0"/>
              <a:t> an </a:t>
            </a:r>
            <a:r>
              <a:rPr lang="de-DE" sz="2400" dirty="0" err="1" smtClean="0"/>
              <a:t>agreed</a:t>
            </a:r>
            <a:r>
              <a:rPr lang="de-DE" sz="2400" dirty="0" smtClean="0"/>
              <a:t> Framework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FDO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next</a:t>
            </a:r>
            <a:r>
              <a:rPr lang="de-DE" sz="2400" dirty="0" smtClean="0"/>
              <a:t> </a:t>
            </a:r>
            <a:r>
              <a:rPr lang="de-DE" sz="2400" dirty="0" err="1" smtClean="0"/>
              <a:t>step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need</a:t>
            </a:r>
            <a:r>
              <a:rPr lang="de-DE" sz="2400" dirty="0" smtClean="0"/>
              <a:t> an </a:t>
            </a:r>
            <a:r>
              <a:rPr lang="de-DE" sz="2400" dirty="0" err="1" smtClean="0"/>
              <a:t>authority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FDO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Luiz</a:t>
            </a:r>
            <a:r>
              <a:rPr lang="de-DE" sz="2400" dirty="0" smtClean="0"/>
              <a:t> will </a:t>
            </a:r>
            <a:r>
              <a:rPr lang="de-DE" sz="2400" dirty="0" err="1" smtClean="0"/>
              <a:t>go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detail</a:t>
            </a:r>
            <a:endParaRPr lang="de-DE" sz="24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01670" y="3470524"/>
            <a:ext cx="5282970" cy="2950529"/>
            <a:chOff x="1601670" y="3470524"/>
            <a:chExt cx="5282970" cy="2950529"/>
          </a:xfrm>
        </p:grpSpPr>
        <p:grpSp>
          <p:nvGrpSpPr>
            <p:cNvPr id="19" name="Group 18"/>
            <p:cNvGrpSpPr/>
            <p:nvPr/>
          </p:nvGrpSpPr>
          <p:grpSpPr>
            <a:xfrm>
              <a:off x="1826695" y="3617768"/>
              <a:ext cx="4624062" cy="2601035"/>
              <a:chOff x="1826695" y="3617768"/>
              <a:chExt cx="4624062" cy="2601035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26695" y="3617768"/>
                <a:ext cx="4624062" cy="2601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5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6876" y="3879050"/>
                <a:ext cx="1530170" cy="975624"/>
              </a:xfrm>
              <a:prstGeom prst="rect">
                <a:avLst/>
              </a:prstGeom>
            </p:spPr>
          </p:pic>
          <p:sp>
            <p:nvSpPr>
              <p:cNvPr id="17" name="Freeform 16"/>
              <p:cNvSpPr/>
              <p:nvPr/>
            </p:nvSpPr>
            <p:spPr>
              <a:xfrm rot="1077378">
                <a:off x="3809906" y="4801297"/>
                <a:ext cx="166561" cy="45719"/>
              </a:xfrm>
              <a:custGeom>
                <a:avLst/>
                <a:gdLst>
                  <a:gd name="connsiteX0" fmla="*/ 0 w 201930"/>
                  <a:gd name="connsiteY0" fmla="*/ 11852 h 11852"/>
                  <a:gd name="connsiteX1" fmla="*/ 140970 w 201930"/>
                  <a:gd name="connsiteY1" fmla="*/ 4232 h 11852"/>
                  <a:gd name="connsiteX2" fmla="*/ 156210 w 201930"/>
                  <a:gd name="connsiteY2" fmla="*/ 422 h 11852"/>
                  <a:gd name="connsiteX3" fmla="*/ 201930 w 201930"/>
                  <a:gd name="connsiteY3" fmla="*/ 422 h 1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930" h="11852">
                    <a:moveTo>
                      <a:pt x="0" y="11852"/>
                    </a:moveTo>
                    <a:lnTo>
                      <a:pt x="140970" y="4232"/>
                    </a:lnTo>
                    <a:cubicBezTo>
                      <a:pt x="146192" y="3850"/>
                      <a:pt x="150984" y="749"/>
                      <a:pt x="156210" y="422"/>
                    </a:cubicBezTo>
                    <a:cubicBezTo>
                      <a:pt x="171420" y="-529"/>
                      <a:pt x="186690" y="422"/>
                      <a:pt x="201930" y="42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604260" y="4823460"/>
                <a:ext cx="220980" cy="129540"/>
              </a:xfrm>
              <a:custGeom>
                <a:avLst/>
                <a:gdLst>
                  <a:gd name="connsiteX0" fmla="*/ 220980 w 220980"/>
                  <a:gd name="connsiteY0" fmla="*/ 0 h 129540"/>
                  <a:gd name="connsiteX1" fmla="*/ 198120 w 220980"/>
                  <a:gd name="connsiteY1" fmla="*/ 3810 h 129540"/>
                  <a:gd name="connsiteX2" fmla="*/ 186690 w 220980"/>
                  <a:gd name="connsiteY2" fmla="*/ 11430 h 129540"/>
                  <a:gd name="connsiteX3" fmla="*/ 171450 w 220980"/>
                  <a:gd name="connsiteY3" fmla="*/ 15240 h 129540"/>
                  <a:gd name="connsiteX4" fmla="*/ 144780 w 220980"/>
                  <a:gd name="connsiteY4" fmla="*/ 26670 h 129540"/>
                  <a:gd name="connsiteX5" fmla="*/ 129540 w 220980"/>
                  <a:gd name="connsiteY5" fmla="*/ 34290 h 129540"/>
                  <a:gd name="connsiteX6" fmla="*/ 106680 w 220980"/>
                  <a:gd name="connsiteY6" fmla="*/ 41910 h 129540"/>
                  <a:gd name="connsiteX7" fmla="*/ 91440 w 220980"/>
                  <a:gd name="connsiteY7" fmla="*/ 60960 h 129540"/>
                  <a:gd name="connsiteX8" fmla="*/ 83820 w 220980"/>
                  <a:gd name="connsiteY8" fmla="*/ 72390 h 129540"/>
                  <a:gd name="connsiteX9" fmla="*/ 76200 w 220980"/>
                  <a:gd name="connsiteY9" fmla="*/ 87630 h 129540"/>
                  <a:gd name="connsiteX10" fmla="*/ 64770 w 220980"/>
                  <a:gd name="connsiteY10" fmla="*/ 91440 h 129540"/>
                  <a:gd name="connsiteX11" fmla="*/ 41910 w 220980"/>
                  <a:gd name="connsiteY11" fmla="*/ 102870 h 129540"/>
                  <a:gd name="connsiteX12" fmla="*/ 38100 w 220980"/>
                  <a:gd name="connsiteY12" fmla="*/ 114300 h 129540"/>
                  <a:gd name="connsiteX13" fmla="*/ 26670 w 220980"/>
                  <a:gd name="connsiteY13" fmla="*/ 118110 h 129540"/>
                  <a:gd name="connsiteX14" fmla="*/ 15240 w 220980"/>
                  <a:gd name="connsiteY14" fmla="*/ 125730 h 129540"/>
                  <a:gd name="connsiteX15" fmla="*/ 0 w 220980"/>
                  <a:gd name="connsiteY15" fmla="*/ 129540 h 129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980" h="129540">
                    <a:moveTo>
                      <a:pt x="220980" y="0"/>
                    </a:moveTo>
                    <a:cubicBezTo>
                      <a:pt x="213360" y="1270"/>
                      <a:pt x="205449" y="1367"/>
                      <a:pt x="198120" y="3810"/>
                    </a:cubicBezTo>
                    <a:cubicBezTo>
                      <a:pt x="193776" y="5258"/>
                      <a:pt x="190899" y="9626"/>
                      <a:pt x="186690" y="11430"/>
                    </a:cubicBezTo>
                    <a:cubicBezTo>
                      <a:pt x="181877" y="13493"/>
                      <a:pt x="176530" y="13970"/>
                      <a:pt x="171450" y="15240"/>
                    </a:cubicBezTo>
                    <a:cubicBezTo>
                      <a:pt x="148287" y="30682"/>
                      <a:pt x="172898" y="16126"/>
                      <a:pt x="144780" y="26670"/>
                    </a:cubicBezTo>
                    <a:cubicBezTo>
                      <a:pt x="139462" y="28664"/>
                      <a:pt x="134813" y="32181"/>
                      <a:pt x="129540" y="34290"/>
                    </a:cubicBezTo>
                    <a:cubicBezTo>
                      <a:pt x="122082" y="37273"/>
                      <a:pt x="106680" y="41910"/>
                      <a:pt x="106680" y="41910"/>
                    </a:cubicBezTo>
                    <a:cubicBezTo>
                      <a:pt x="99263" y="64162"/>
                      <a:pt x="108674" y="43726"/>
                      <a:pt x="91440" y="60960"/>
                    </a:cubicBezTo>
                    <a:cubicBezTo>
                      <a:pt x="88202" y="64198"/>
                      <a:pt x="86092" y="68414"/>
                      <a:pt x="83820" y="72390"/>
                    </a:cubicBezTo>
                    <a:cubicBezTo>
                      <a:pt x="81002" y="77321"/>
                      <a:pt x="80216" y="83614"/>
                      <a:pt x="76200" y="87630"/>
                    </a:cubicBezTo>
                    <a:cubicBezTo>
                      <a:pt x="73360" y="90470"/>
                      <a:pt x="68362" y="89644"/>
                      <a:pt x="64770" y="91440"/>
                    </a:cubicBezTo>
                    <a:cubicBezTo>
                      <a:pt x="35227" y="106212"/>
                      <a:pt x="70640" y="93293"/>
                      <a:pt x="41910" y="102870"/>
                    </a:cubicBezTo>
                    <a:cubicBezTo>
                      <a:pt x="40640" y="106680"/>
                      <a:pt x="40940" y="111460"/>
                      <a:pt x="38100" y="114300"/>
                    </a:cubicBezTo>
                    <a:cubicBezTo>
                      <a:pt x="35260" y="117140"/>
                      <a:pt x="30262" y="116314"/>
                      <a:pt x="26670" y="118110"/>
                    </a:cubicBezTo>
                    <a:cubicBezTo>
                      <a:pt x="22574" y="120158"/>
                      <a:pt x="19449" y="123926"/>
                      <a:pt x="15240" y="125730"/>
                    </a:cubicBezTo>
                    <a:cubicBezTo>
                      <a:pt x="10427" y="127793"/>
                      <a:pt x="0" y="129540"/>
                      <a:pt x="0" y="12954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601670" y="3470524"/>
              <a:ext cx="5130570" cy="228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4070" y="6192547"/>
              <a:ext cx="5130570" cy="228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346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Goals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51520" y="905137"/>
            <a:ext cx="8775975" cy="5445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de-DE" sz="3600" dirty="0" err="1" smtClean="0"/>
              <a:t>Discuss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FDO</a:t>
            </a:r>
            <a:r>
              <a:rPr lang="de-DE" sz="3600" dirty="0" smtClean="0"/>
              <a:t> Framework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de-DE" sz="2400" dirty="0" err="1" smtClean="0"/>
              <a:t>defining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requirements</a:t>
            </a:r>
            <a:r>
              <a:rPr lang="de-DE" sz="2400" dirty="0" smtClean="0"/>
              <a:t>, </a:t>
            </a:r>
            <a:r>
              <a:rPr lang="de-DE" sz="2400" dirty="0" err="1" smtClean="0"/>
              <a:t>enabling</a:t>
            </a:r>
            <a:r>
              <a:rPr lang="de-DE" sz="2400" dirty="0" smtClean="0"/>
              <a:t> implementations 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endParaRPr lang="de-DE" sz="10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de-DE" sz="3600" dirty="0" err="1" smtClean="0"/>
              <a:t>Come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an </a:t>
            </a:r>
            <a:r>
              <a:rPr lang="de-DE" sz="3600" dirty="0" err="1" smtClean="0"/>
              <a:t>agreed</a:t>
            </a:r>
            <a:r>
              <a:rPr lang="de-DE" sz="3600" dirty="0" smtClean="0"/>
              <a:t> </a:t>
            </a:r>
            <a:r>
              <a:rPr lang="de-DE" sz="3600" dirty="0" err="1" smtClean="0"/>
              <a:t>Declaration</a:t>
            </a:r>
            <a:endParaRPr lang="de-DE" sz="3600" dirty="0" smtClean="0"/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de-DE" sz="2400" dirty="0" smtClean="0"/>
              <a:t>send </a:t>
            </a:r>
            <a:r>
              <a:rPr lang="de-DE" sz="2400" dirty="0" err="1" smtClean="0"/>
              <a:t>this</a:t>
            </a:r>
            <a:r>
              <a:rPr lang="de-DE" sz="2400" dirty="0" smtClean="0"/>
              <a:t> </a:t>
            </a:r>
            <a:r>
              <a:rPr lang="de-DE" sz="2400" dirty="0" err="1" smtClean="0"/>
              <a:t>declaration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DOers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send a </a:t>
            </a:r>
            <a:r>
              <a:rPr lang="de-DE" sz="2400" dirty="0" err="1" smtClean="0"/>
              <a:t>signal</a:t>
            </a:r>
            <a:endParaRPr lang="de-DE" sz="2400" dirty="0" smtClean="0"/>
          </a:p>
          <a:p>
            <a:pPr marL="1200150" lvl="1" indent="-742950">
              <a:buFont typeface="Arial" panose="020B0604020202020204" pitchFamily="34" charset="0"/>
              <a:buChar char="•"/>
            </a:pPr>
            <a:endParaRPr lang="de-DE" sz="10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de-DE" sz="3600" dirty="0" err="1" smtClean="0"/>
              <a:t>Probably</a:t>
            </a:r>
            <a:r>
              <a:rPr lang="de-DE" sz="3600" dirty="0" smtClean="0"/>
              <a:t> </a:t>
            </a:r>
            <a:r>
              <a:rPr lang="de-DE" sz="3600" dirty="0" err="1" smtClean="0"/>
              <a:t>need</a:t>
            </a:r>
            <a:r>
              <a:rPr lang="de-DE" sz="3600" dirty="0" smtClean="0"/>
              <a:t> </a:t>
            </a:r>
            <a:r>
              <a:rPr lang="de-DE" sz="3600" dirty="0" err="1" smtClean="0"/>
              <a:t>two</a:t>
            </a:r>
            <a:r>
              <a:rPr lang="de-DE" sz="3600" dirty="0" smtClean="0"/>
              <a:t> </a:t>
            </a:r>
            <a:r>
              <a:rPr lang="de-DE" sz="3600" dirty="0" err="1" smtClean="0"/>
              <a:t>groups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act</a:t>
            </a:r>
            <a:endParaRPr lang="de-DE" sz="3600" dirty="0"/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de-DE" sz="2400" dirty="0" smtClean="0"/>
              <a:t>a </a:t>
            </a:r>
            <a:r>
              <a:rPr lang="de-DE" sz="2400" dirty="0" err="1" smtClean="0"/>
              <a:t>Steering</a:t>
            </a:r>
            <a:r>
              <a:rPr lang="de-DE" sz="2400" dirty="0" smtClean="0"/>
              <a:t> Group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pace</a:t>
            </a:r>
            <a:r>
              <a:rPr lang="de-DE" sz="2400" dirty="0" smtClean="0"/>
              <a:t> </a:t>
            </a:r>
            <a:r>
              <a:rPr lang="de-DE" sz="2400" dirty="0" err="1" smtClean="0"/>
              <a:t>maker</a:t>
            </a:r>
            <a:r>
              <a:rPr lang="de-DE" sz="2400" dirty="0" smtClean="0"/>
              <a:t> </a:t>
            </a:r>
            <a:r>
              <a:rPr lang="de-DE" sz="2400" dirty="0" err="1" smtClean="0"/>
              <a:t>towards</a:t>
            </a:r>
            <a:r>
              <a:rPr lang="de-DE" sz="2400" dirty="0" smtClean="0"/>
              <a:t> „</a:t>
            </a:r>
            <a:r>
              <a:rPr lang="de-DE" sz="2400" dirty="0" err="1" smtClean="0"/>
              <a:t>operationalisation</a:t>
            </a:r>
            <a:r>
              <a:rPr lang="de-DE" sz="2400" dirty="0" smtClean="0"/>
              <a:t>“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de-DE" sz="2400" dirty="0" smtClean="0"/>
              <a:t>a Technology Group </a:t>
            </a:r>
            <a:r>
              <a:rPr lang="de-DE" sz="2400" dirty="0" err="1" smtClean="0"/>
              <a:t>to</a:t>
            </a:r>
            <a:r>
              <a:rPr lang="de-DE" sz="2400" dirty="0" smtClean="0"/>
              <a:t> push </a:t>
            </a:r>
            <a:r>
              <a:rPr lang="de-DE" sz="2400" dirty="0" err="1" smtClean="0"/>
              <a:t>specifications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launch</a:t>
            </a:r>
            <a:r>
              <a:rPr lang="en-GB" sz="2400" dirty="0" smtClean="0"/>
              <a:t> RDA activities about further details to be discussed</a:t>
            </a:r>
          </a:p>
          <a:p>
            <a:pPr lvl="1"/>
            <a:r>
              <a:rPr lang="de-DE" sz="2400" dirty="0"/>
              <a:t>	 </a:t>
            </a:r>
            <a:r>
              <a:rPr lang="de-DE" sz="2400" dirty="0" smtClean="0"/>
              <a:t>   (type </a:t>
            </a:r>
            <a:r>
              <a:rPr lang="de-DE" sz="2400" dirty="0" err="1" smtClean="0"/>
              <a:t>registry</a:t>
            </a:r>
            <a:r>
              <a:rPr lang="de-DE" sz="2400" dirty="0" smtClean="0"/>
              <a:t> -&gt; type </a:t>
            </a:r>
            <a:r>
              <a:rPr lang="de-DE" sz="2400" dirty="0" err="1" smtClean="0"/>
              <a:t>ontology</a:t>
            </a:r>
            <a:r>
              <a:rPr lang="de-DE" sz="2400" dirty="0" smtClean="0"/>
              <a:t>)</a:t>
            </a:r>
            <a:endParaRPr lang="en-GB" sz="2400" dirty="0" smtClean="0"/>
          </a:p>
          <a:p>
            <a:pPr marL="1200150" lvl="1" indent="-7429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lvl="1"/>
            <a:r>
              <a:rPr lang="de-DE" sz="2400" dirty="0" smtClean="0">
                <a:solidFill>
                  <a:srgbClr val="FF0000"/>
                </a:solidFill>
              </a:rPr>
              <a:t>(</a:t>
            </a:r>
            <a:r>
              <a:rPr lang="de-DE" sz="2400" dirty="0" err="1" smtClean="0">
                <a:solidFill>
                  <a:srgbClr val="FF0000"/>
                </a:solidFill>
              </a:rPr>
              <a:t>should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</a:rPr>
              <a:t>install</a:t>
            </a:r>
            <a:r>
              <a:rPr lang="de-DE" sz="2400" dirty="0" smtClean="0">
                <a:solidFill>
                  <a:srgbClr val="FF0000"/>
                </a:solidFill>
              </a:rPr>
              <a:t> a </a:t>
            </a:r>
            <a:r>
              <a:rPr lang="de-DE" sz="2400" dirty="0" err="1" smtClean="0">
                <a:solidFill>
                  <a:srgbClr val="FF0000"/>
                </a:solidFill>
              </a:rPr>
              <a:t>small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</a:rPr>
              <a:t>kickoff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</a:rPr>
              <a:t>group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</a:rPr>
              <a:t>to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</a:rPr>
              <a:t>work</a:t>
            </a:r>
            <a:r>
              <a:rPr lang="de-DE" sz="2400" dirty="0" smtClean="0">
                <a:solidFill>
                  <a:srgbClr val="FF0000"/>
                </a:solidFill>
              </a:rPr>
              <a:t> out </a:t>
            </a:r>
            <a:r>
              <a:rPr lang="de-DE" sz="2400" dirty="0" err="1" smtClean="0">
                <a:solidFill>
                  <a:srgbClr val="FF0000"/>
                </a:solidFill>
              </a:rPr>
              <a:t>suggestions</a:t>
            </a:r>
            <a:r>
              <a:rPr lang="de-DE" sz="24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1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736281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Agenda (</a:t>
            </a:r>
            <a:r>
              <a:rPr lang="de-DE" sz="3600" dirty="0" err="1" smtClean="0"/>
              <a:t>please</a:t>
            </a:r>
            <a:r>
              <a:rPr lang="de-DE" sz="3600" dirty="0" smtClean="0"/>
              <a:t>, stick </a:t>
            </a:r>
            <a:r>
              <a:rPr lang="de-DE" sz="3600" dirty="0" err="1" smtClean="0"/>
              <a:t>to</a:t>
            </a:r>
            <a:r>
              <a:rPr lang="de-DE" sz="3600" dirty="0" smtClean="0"/>
              <a:t> time </a:t>
            </a:r>
            <a:r>
              <a:rPr lang="de-DE" sz="3600" dirty="0" err="1" smtClean="0"/>
              <a:t>slots</a:t>
            </a:r>
            <a:r>
              <a:rPr lang="de-DE" sz="3600" smtClean="0"/>
              <a:t>)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51520" y="905137"/>
            <a:ext cx="8775975" cy="5764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 smtClean="0"/>
              <a:t>13.10 	</a:t>
            </a:r>
            <a:r>
              <a:rPr lang="de-DE" sz="2400" dirty="0" err="1" smtClean="0"/>
              <a:t>Introduction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FAIR DO (</a:t>
            </a:r>
            <a:r>
              <a:rPr lang="de-DE" sz="2400" dirty="0" smtClean="0">
                <a:solidFill>
                  <a:srgbClr val="FF0000"/>
                </a:solidFill>
              </a:rPr>
              <a:t>Carlo</a:t>
            </a:r>
            <a:r>
              <a:rPr lang="de-DE" sz="2400" dirty="0" smtClean="0"/>
              <a:t>: Peter, </a:t>
            </a:r>
            <a:r>
              <a:rPr lang="de-DE" sz="2400" dirty="0" err="1" smtClean="0"/>
              <a:t>Luiz</a:t>
            </a:r>
            <a:r>
              <a:rPr lang="de-DE" sz="2400" dirty="0" smtClean="0"/>
              <a:t>)</a:t>
            </a:r>
          </a:p>
          <a:p>
            <a:pPr algn="l"/>
            <a:r>
              <a:rPr lang="de-DE" sz="2400" dirty="0" smtClean="0"/>
              <a:t>13.45 	Views </a:t>
            </a:r>
            <a:r>
              <a:rPr lang="de-DE" sz="2400" dirty="0" err="1" smtClean="0"/>
              <a:t>from</a:t>
            </a:r>
            <a:r>
              <a:rPr lang="de-DE" sz="2400" dirty="0" smtClean="0"/>
              <a:t> Community </a:t>
            </a:r>
            <a:r>
              <a:rPr lang="de-DE" sz="2400" dirty="0" err="1" smtClean="0"/>
              <a:t>Experts</a:t>
            </a:r>
            <a:r>
              <a:rPr lang="de-DE" sz="2400" dirty="0" smtClean="0"/>
              <a:t> (</a:t>
            </a:r>
            <a:r>
              <a:rPr lang="de-DE" sz="2400" dirty="0" smtClean="0">
                <a:solidFill>
                  <a:srgbClr val="FF0000"/>
                </a:solidFill>
              </a:rPr>
              <a:t>Francoise</a:t>
            </a:r>
            <a:r>
              <a:rPr lang="de-DE" sz="2400" dirty="0" smtClean="0"/>
              <a:t>: Dimitris, Tobias, </a:t>
            </a:r>
          </a:p>
          <a:p>
            <a:pPr algn="l"/>
            <a:r>
              <a:rPr lang="de-DE" sz="2400" dirty="0"/>
              <a:t>	</a:t>
            </a:r>
            <a:r>
              <a:rPr lang="de-DE" sz="2400" dirty="0" err="1" smtClean="0"/>
              <a:t>Koenraad</a:t>
            </a:r>
            <a:r>
              <a:rPr lang="de-DE" sz="2400" dirty="0" smtClean="0"/>
              <a:t>, (Massimo), </a:t>
            </a:r>
            <a:r>
              <a:rPr lang="de-DE" sz="2400" dirty="0" err="1" smtClean="0"/>
              <a:t>Barend</a:t>
            </a:r>
            <a:r>
              <a:rPr lang="de-DE" sz="2400" dirty="0" smtClean="0"/>
              <a:t>, Roberto)</a:t>
            </a:r>
          </a:p>
          <a:p>
            <a:pPr algn="l"/>
            <a:r>
              <a:rPr lang="de-DE" sz="2400" dirty="0" smtClean="0"/>
              <a:t>16.00	Coffee Break</a:t>
            </a:r>
          </a:p>
          <a:p>
            <a:pPr algn="l"/>
            <a:r>
              <a:rPr lang="de-DE" sz="2400" dirty="0" smtClean="0"/>
              <a:t>16.30	Further </a:t>
            </a:r>
            <a:r>
              <a:rPr lang="de-DE" sz="2400" dirty="0" err="1" smtClean="0"/>
              <a:t>views</a:t>
            </a:r>
            <a:r>
              <a:rPr lang="de-DE" sz="2400" dirty="0" smtClean="0"/>
              <a:t> on </a:t>
            </a:r>
            <a:r>
              <a:rPr lang="de-DE" sz="2400" dirty="0" err="1" smtClean="0"/>
              <a:t>FDO</a:t>
            </a:r>
            <a:r>
              <a:rPr lang="de-DE" sz="2400" dirty="0" smtClean="0"/>
              <a:t> (</a:t>
            </a:r>
            <a:r>
              <a:rPr lang="de-DE" sz="2400" dirty="0" smtClean="0">
                <a:solidFill>
                  <a:srgbClr val="FF0000"/>
                </a:solidFill>
              </a:rPr>
              <a:t>Bob</a:t>
            </a:r>
            <a:r>
              <a:rPr lang="de-DE" sz="2400" dirty="0" smtClean="0"/>
              <a:t>: Edit, Carlo, Larry </a:t>
            </a:r>
            <a:r>
              <a:rPr lang="de-DE" sz="2400" dirty="0" err="1" smtClean="0"/>
              <a:t>summarising</a:t>
            </a:r>
            <a:r>
              <a:rPr lang="de-DE" sz="2400" dirty="0" smtClean="0"/>
              <a:t>)</a:t>
            </a:r>
          </a:p>
          <a:p>
            <a:pPr algn="l"/>
            <a:r>
              <a:rPr lang="de-DE" sz="2400" dirty="0" smtClean="0"/>
              <a:t>19.30	Joint Dinner</a:t>
            </a:r>
          </a:p>
          <a:p>
            <a:pPr algn="l"/>
            <a:endParaRPr lang="de-DE" sz="2400" dirty="0"/>
          </a:p>
          <a:p>
            <a:pPr algn="l"/>
            <a:r>
              <a:rPr lang="de-DE" sz="2400" dirty="0" smtClean="0"/>
              <a:t>9.00	Views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Technologists</a:t>
            </a:r>
            <a:r>
              <a:rPr lang="de-DE" sz="2400" dirty="0" smtClean="0"/>
              <a:t> (</a:t>
            </a:r>
            <a:r>
              <a:rPr lang="de-DE" sz="2400" dirty="0" smtClean="0">
                <a:solidFill>
                  <a:srgbClr val="FF0000"/>
                </a:solidFill>
              </a:rPr>
              <a:t>Erik</a:t>
            </a:r>
            <a:r>
              <a:rPr lang="de-DE" sz="2400" dirty="0" smtClean="0"/>
              <a:t>: Christophe, Jonathan, Ray, </a:t>
            </a:r>
          </a:p>
          <a:p>
            <a:pPr algn="l"/>
            <a:r>
              <a:rPr lang="de-DE" sz="2400" dirty="0"/>
              <a:t>	</a:t>
            </a:r>
            <a:r>
              <a:rPr lang="de-DE" sz="2400" dirty="0" smtClean="0"/>
              <a:t>Tian </a:t>
            </a:r>
            <a:r>
              <a:rPr lang="de-DE" sz="2400" dirty="0" err="1" smtClean="0"/>
              <a:t>Ye</a:t>
            </a:r>
            <a:r>
              <a:rPr lang="de-DE" sz="2400" dirty="0" smtClean="0"/>
              <a:t>, Klaas, Mark)</a:t>
            </a:r>
          </a:p>
          <a:p>
            <a:pPr algn="l"/>
            <a:r>
              <a:rPr lang="de-DE" sz="2400" dirty="0" smtClean="0"/>
              <a:t>10.00	Coffee Break</a:t>
            </a:r>
          </a:p>
          <a:p>
            <a:pPr algn="l"/>
            <a:r>
              <a:rPr lang="de-DE" sz="2400" dirty="0" smtClean="0"/>
              <a:t>10.30	Comments on Agreement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Governance</a:t>
            </a:r>
            <a:r>
              <a:rPr lang="de-DE" sz="2400" dirty="0" smtClean="0"/>
              <a:t> </a:t>
            </a:r>
            <a:r>
              <a:rPr lang="de-DE" sz="2400" dirty="0" err="1" smtClean="0"/>
              <a:t>Structure</a:t>
            </a:r>
            <a:r>
              <a:rPr lang="de-DE" sz="2400" dirty="0" smtClean="0"/>
              <a:t> (</a:t>
            </a:r>
            <a:r>
              <a:rPr lang="de-DE" sz="2400" dirty="0" smtClean="0">
                <a:solidFill>
                  <a:srgbClr val="FF0000"/>
                </a:solidFill>
              </a:rPr>
              <a:t>Jean </a:t>
            </a:r>
          </a:p>
          <a:p>
            <a:pPr algn="l"/>
            <a:r>
              <a:rPr lang="de-DE" sz="2400" dirty="0">
                <a:solidFill>
                  <a:srgbClr val="FF0000"/>
                </a:solidFill>
              </a:rPr>
              <a:t>	</a:t>
            </a:r>
            <a:r>
              <a:rPr lang="de-DE" sz="2400" dirty="0" smtClean="0">
                <a:solidFill>
                  <a:srgbClr val="FF0000"/>
                </a:solidFill>
              </a:rPr>
              <a:t>Francois</a:t>
            </a:r>
            <a:r>
              <a:rPr lang="de-DE" sz="2400" dirty="0" smtClean="0"/>
              <a:t>: </a:t>
            </a:r>
            <a:r>
              <a:rPr lang="de-DE" sz="2400" dirty="0" err="1" smtClean="0"/>
              <a:t>intros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Barend</a:t>
            </a:r>
            <a:r>
              <a:rPr lang="de-DE" sz="2400" dirty="0" smtClean="0"/>
              <a:t> &amp; Rob, </a:t>
            </a:r>
            <a:r>
              <a:rPr lang="de-DE" sz="2400" dirty="0" err="1" smtClean="0"/>
              <a:t>comments</a:t>
            </a:r>
            <a:r>
              <a:rPr lang="de-DE" sz="2400" dirty="0" smtClean="0"/>
              <a:t>: Edit, Mark, </a:t>
            </a:r>
          </a:p>
          <a:p>
            <a:pPr algn="l"/>
            <a:r>
              <a:rPr lang="de-DE" sz="2400" dirty="0"/>
              <a:t>	</a:t>
            </a:r>
            <a:r>
              <a:rPr lang="de-DE" sz="2400" dirty="0" smtClean="0"/>
              <a:t>Beth, Michel)</a:t>
            </a:r>
          </a:p>
          <a:p>
            <a:pPr algn="l"/>
            <a:r>
              <a:rPr lang="de-DE" sz="2400" dirty="0" smtClean="0"/>
              <a:t>11.45	</a:t>
            </a:r>
            <a:r>
              <a:rPr lang="de-DE" sz="2400" dirty="0" err="1" smtClean="0"/>
              <a:t>Conclusions</a:t>
            </a:r>
            <a:r>
              <a:rPr lang="de-DE" sz="2400" dirty="0" smtClean="0"/>
              <a:t> (</a:t>
            </a:r>
            <a:r>
              <a:rPr lang="de-DE" sz="2400" dirty="0" smtClean="0">
                <a:solidFill>
                  <a:srgbClr val="FF0000"/>
                </a:solidFill>
              </a:rPr>
              <a:t>George</a:t>
            </a:r>
            <a:r>
              <a:rPr lang="de-DE" sz="2400" dirty="0" smtClean="0"/>
              <a:t>)</a:t>
            </a:r>
          </a:p>
          <a:p>
            <a:pPr algn="l"/>
            <a:r>
              <a:rPr lang="de-DE" sz="2400" dirty="0" smtClean="0"/>
              <a:t>13.00	Lunch/end</a:t>
            </a:r>
          </a:p>
        </p:txBody>
      </p:sp>
    </p:spTree>
    <p:extLst>
      <p:ext uri="{BB962C8B-B14F-4D97-AF65-F5344CB8AC3E}">
        <p14:creationId xmlns:p14="http://schemas.microsoft.com/office/powerpoint/2010/main" val="4722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26" y="2724060"/>
            <a:ext cx="8505944" cy="1470025"/>
          </a:xfrm>
        </p:spPr>
        <p:txBody>
          <a:bodyPr>
            <a:normAutofit/>
          </a:bodyPr>
          <a:lstStyle/>
          <a:p>
            <a:r>
              <a:rPr lang="de-DE" dirty="0" err="1" smtClean="0"/>
              <a:t>From</a:t>
            </a:r>
            <a:r>
              <a:rPr lang="de-DE" dirty="0" smtClean="0"/>
              <a:t> Kahn Papers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RDA</a:t>
            </a:r>
            <a:r>
              <a:rPr lang="de-DE" dirty="0" smtClean="0"/>
              <a:t> </a:t>
            </a:r>
            <a:r>
              <a:rPr lang="de-DE" dirty="0" err="1" smtClean="0"/>
              <a:t>DFT</a:t>
            </a:r>
            <a:r>
              <a:rPr lang="de-DE" dirty="0" smtClean="0"/>
              <a:t> Model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Peter </a:t>
            </a:r>
            <a:r>
              <a:rPr lang="de-DE" sz="2000" dirty="0" err="1" smtClean="0"/>
              <a:t>Wittenburg</a:t>
            </a:r>
            <a:endParaRPr lang="de-DE" sz="2000" dirty="0" smtClean="0"/>
          </a:p>
          <a:p>
            <a:r>
              <a:rPr lang="de-DE" sz="2000" dirty="0" smtClean="0"/>
              <a:t>Max Planck Computing &amp; Data Facility</a:t>
            </a:r>
            <a:endParaRPr lang="en-GB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67505"/>
            <a:ext cx="4161155" cy="143637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18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Looking</a:t>
            </a:r>
            <a:r>
              <a:rPr lang="de-DE" sz="3600" dirty="0" smtClean="0"/>
              <a:t> back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C00000"/>
                </a:solidFill>
              </a:rPr>
              <a:t>„simple“, </a:t>
            </a:r>
            <a:r>
              <a:rPr lang="de-DE" b="1" dirty="0" err="1" smtClean="0">
                <a:solidFill>
                  <a:srgbClr val="C00000"/>
                </a:solidFill>
              </a:rPr>
              <a:t>few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types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technologically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SMTP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etc.  </a:t>
            </a:r>
          </a:p>
        </p:txBody>
      </p: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82/85</a:t>
            </a:r>
            <a:endParaRPr lang="en-GB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complex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many</a:t>
            </a:r>
            <a:r>
              <a:rPr lang="de-DE" b="1" dirty="0" smtClean="0">
                <a:solidFill>
                  <a:srgbClr val="C00000"/>
                </a:solidFill>
              </a:rPr>
              <a:t> different </a:t>
            </a:r>
            <a:r>
              <a:rPr lang="de-DE" b="1" dirty="0" err="1" smtClean="0">
                <a:solidFill>
                  <a:srgbClr val="C00000"/>
                </a:solidFill>
              </a:rPr>
              <a:t>types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scientifically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driven</a:t>
            </a:r>
            <a:r>
              <a:rPr lang="de-DE" b="1" dirty="0" smtClean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some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Looking</a:t>
            </a:r>
            <a:r>
              <a:rPr lang="de-DE" sz="3600" dirty="0" smtClean="0"/>
              <a:t> back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C00000"/>
                </a:solidFill>
              </a:rPr>
              <a:t>„simple“, </a:t>
            </a:r>
            <a:r>
              <a:rPr lang="de-DE" b="1" dirty="0" err="1" smtClean="0">
                <a:solidFill>
                  <a:srgbClr val="C00000"/>
                </a:solidFill>
              </a:rPr>
              <a:t>few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types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technologically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SMTP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HTML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URI</a:t>
            </a:r>
          </a:p>
        </p:txBody>
      </p: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82/85</a:t>
            </a:r>
            <a:endParaRPr lang="en-GB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complex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many</a:t>
            </a:r>
            <a:r>
              <a:rPr lang="de-DE" b="1" dirty="0" smtClean="0">
                <a:solidFill>
                  <a:srgbClr val="C00000"/>
                </a:solidFill>
              </a:rPr>
              <a:t> different </a:t>
            </a:r>
            <a:r>
              <a:rPr lang="de-DE" b="1" dirty="0" err="1" smtClean="0">
                <a:solidFill>
                  <a:srgbClr val="C00000"/>
                </a:solidFill>
              </a:rPr>
              <a:t>types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scientifically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driven</a:t>
            </a:r>
            <a:r>
              <a:rPr lang="de-DE" b="1" dirty="0" smtClean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many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some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Looking</a:t>
            </a:r>
            <a:r>
              <a:rPr lang="de-DE" sz="3600" dirty="0" smtClean="0"/>
              <a:t> back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C00000"/>
                </a:solidFill>
              </a:rPr>
              <a:t>„simple“, </a:t>
            </a:r>
            <a:r>
              <a:rPr lang="de-DE" b="1" dirty="0" err="1" smtClean="0">
                <a:solidFill>
                  <a:srgbClr val="C00000"/>
                </a:solidFill>
              </a:rPr>
              <a:t>few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types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technologically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SMTP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HTML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5006" y="1893366"/>
            <a:ext cx="125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Publishers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DOI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866" y="937464"/>
            <a:ext cx="1380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„large“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repositories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</p:cNvCxnSpPr>
          <p:nvPr/>
        </p:nvCxnSpPr>
        <p:spPr>
          <a:xfrm flipV="1">
            <a:off x="3954085" y="1760045"/>
            <a:ext cx="2103080" cy="21190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92/96</a:t>
            </a:r>
            <a:endParaRPr lang="en-GB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261772" y="2183666"/>
            <a:ext cx="78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</a:t>
            </a:r>
            <a:r>
              <a:rPr lang="de-DE" sz="1600" b="1" dirty="0" smtClean="0"/>
              <a:t>2/12</a:t>
            </a:r>
            <a:endParaRPr lang="en-GB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7296488" y="959703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</a:t>
            </a:r>
            <a:r>
              <a:rPr lang="de-DE" sz="1600" b="1" dirty="0" smtClean="0"/>
              <a:t>2</a:t>
            </a:r>
            <a:endParaRPr lang="en-GB" sz="1600" b="1" dirty="0"/>
          </a:p>
        </p:txBody>
      </p:sp>
      <p:cxnSp>
        <p:nvCxnSpPr>
          <p:cNvPr id="36" name="Straight Arrow Connector 35"/>
          <p:cNvCxnSpPr>
            <a:endCxn id="14" idx="1"/>
          </p:cNvCxnSpPr>
          <p:nvPr/>
        </p:nvCxnSpPr>
        <p:spPr>
          <a:xfrm flipV="1">
            <a:off x="7002270" y="1260630"/>
            <a:ext cx="767596" cy="4260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1"/>
          </p:cNvCxnSpPr>
          <p:nvPr/>
        </p:nvCxnSpPr>
        <p:spPr>
          <a:xfrm>
            <a:off x="7002270" y="1760045"/>
            <a:ext cx="832736" cy="456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complex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many</a:t>
            </a:r>
            <a:r>
              <a:rPr lang="de-DE" b="1" dirty="0" smtClean="0">
                <a:solidFill>
                  <a:srgbClr val="C00000"/>
                </a:solidFill>
              </a:rPr>
              <a:t> different </a:t>
            </a:r>
            <a:r>
              <a:rPr lang="de-DE" b="1" dirty="0" err="1" smtClean="0">
                <a:solidFill>
                  <a:srgbClr val="C00000"/>
                </a:solidFill>
              </a:rPr>
              <a:t>types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scientifically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driven</a:t>
            </a:r>
            <a:r>
              <a:rPr lang="de-DE" b="1" dirty="0" smtClean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many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some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967155" y="724339"/>
            <a:ext cx="1384627" cy="139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Looking</a:t>
            </a:r>
            <a:r>
              <a:rPr lang="de-DE" sz="3600" dirty="0" smtClean="0"/>
              <a:t> back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C00000"/>
                </a:solidFill>
              </a:rPr>
              <a:t>„simple“, </a:t>
            </a:r>
            <a:r>
              <a:rPr lang="de-DE" b="1" dirty="0" err="1" smtClean="0">
                <a:solidFill>
                  <a:srgbClr val="C00000"/>
                </a:solidFill>
              </a:rPr>
              <a:t>few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types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technologically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SMTP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HTML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945" y="2183666"/>
            <a:ext cx="201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 Framework for </a:t>
            </a:r>
            <a:endParaRPr lang="en-GB" b="1" dirty="0" smtClean="0">
              <a:solidFill>
                <a:schemeClr val="accent1"/>
              </a:solidFill>
            </a:endParaRPr>
          </a:p>
          <a:p>
            <a:pPr algn="ctr"/>
            <a:r>
              <a:rPr lang="en-GB" b="1" dirty="0" smtClean="0">
                <a:solidFill>
                  <a:schemeClr val="accent1"/>
                </a:solidFill>
              </a:rPr>
              <a:t>Distributed </a:t>
            </a:r>
            <a:r>
              <a:rPr lang="en-GB" b="1" dirty="0">
                <a:solidFill>
                  <a:schemeClr val="accent1"/>
                </a:solidFill>
              </a:rPr>
              <a:t>Digital </a:t>
            </a:r>
            <a:endParaRPr lang="en-GB" b="1" dirty="0" smtClean="0">
              <a:solidFill>
                <a:schemeClr val="accent1"/>
              </a:solidFill>
            </a:endParaRPr>
          </a:p>
          <a:p>
            <a:pPr algn="ctr"/>
            <a:r>
              <a:rPr lang="en-GB" b="1" dirty="0" smtClean="0">
                <a:solidFill>
                  <a:schemeClr val="accent1"/>
                </a:solidFill>
              </a:rPr>
              <a:t>Object Services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(Kahn &amp; </a:t>
            </a:r>
            <a:r>
              <a:rPr lang="de-DE" b="1" dirty="0" err="1" smtClean="0">
                <a:solidFill>
                  <a:schemeClr val="accent1"/>
                </a:solidFill>
              </a:rPr>
              <a:t>Wilensky</a:t>
            </a:r>
            <a:r>
              <a:rPr lang="de-DE" b="1" dirty="0" smtClean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5006" y="1893366"/>
            <a:ext cx="125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Publishers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DOI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866" y="937464"/>
            <a:ext cx="1380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„large“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repositories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881" y="728700"/>
            <a:ext cx="13846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DO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Architecture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0" idx="2"/>
          </p:cNvCxnSpPr>
          <p:nvPr/>
        </p:nvCxnSpPr>
        <p:spPr>
          <a:xfrm flipV="1">
            <a:off x="3954085" y="3383995"/>
            <a:ext cx="1130209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97025" y="3429000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95/06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92/96</a:t>
            </a:r>
            <a:endParaRPr lang="en-GB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5112060" y="773705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10/12</a:t>
            </a:r>
            <a:endParaRPr lang="en-GB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261772" y="2183666"/>
            <a:ext cx="78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</a:t>
            </a:r>
            <a:r>
              <a:rPr lang="de-DE" sz="1600" b="1" dirty="0" smtClean="0"/>
              <a:t>2/12</a:t>
            </a:r>
            <a:endParaRPr lang="en-GB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7296488" y="959703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</a:t>
            </a:r>
            <a:r>
              <a:rPr lang="de-DE" sz="1600" b="1" dirty="0" smtClean="0"/>
              <a:t>2</a:t>
            </a:r>
            <a:endParaRPr lang="en-GB" sz="1600" b="1" dirty="0"/>
          </a:p>
        </p:txBody>
      </p:sp>
      <p:cxnSp>
        <p:nvCxnSpPr>
          <p:cNvPr id="36" name="Straight Arrow Connector 35"/>
          <p:cNvCxnSpPr>
            <a:endCxn id="14" idx="1"/>
          </p:cNvCxnSpPr>
          <p:nvPr/>
        </p:nvCxnSpPr>
        <p:spPr>
          <a:xfrm flipV="1">
            <a:off x="7002270" y="1260630"/>
            <a:ext cx="767596" cy="4260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1"/>
          </p:cNvCxnSpPr>
          <p:nvPr/>
        </p:nvCxnSpPr>
        <p:spPr>
          <a:xfrm>
            <a:off x="7002270" y="1760045"/>
            <a:ext cx="832736" cy="456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0"/>
            <a:endCxn id="16" idx="1"/>
          </p:cNvCxnSpPr>
          <p:nvPr/>
        </p:nvCxnSpPr>
        <p:spPr>
          <a:xfrm flipV="1">
            <a:off x="5084294" y="1424097"/>
            <a:ext cx="882861" cy="759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complex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many</a:t>
            </a:r>
            <a:r>
              <a:rPr lang="de-DE" b="1" dirty="0" smtClean="0">
                <a:solidFill>
                  <a:srgbClr val="C00000"/>
                </a:solidFill>
              </a:rPr>
              <a:t> different </a:t>
            </a:r>
            <a:r>
              <a:rPr lang="de-DE" b="1" dirty="0" err="1" smtClean="0">
                <a:solidFill>
                  <a:srgbClr val="C00000"/>
                </a:solidFill>
              </a:rPr>
              <a:t>types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scientifically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driven</a:t>
            </a:r>
            <a:r>
              <a:rPr lang="de-DE" b="1" dirty="0" smtClean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many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some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967155" y="724339"/>
            <a:ext cx="1384627" cy="139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Looking</a:t>
            </a:r>
            <a:r>
              <a:rPr lang="de-DE" sz="3600" dirty="0" smtClean="0"/>
              <a:t> back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C00000"/>
                </a:solidFill>
              </a:rPr>
              <a:t>„simple“, </a:t>
            </a:r>
            <a:r>
              <a:rPr lang="de-DE" b="1" dirty="0" err="1" smtClean="0">
                <a:solidFill>
                  <a:srgbClr val="C00000"/>
                </a:solidFill>
              </a:rPr>
              <a:t>few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types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technologically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SMTP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HTML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945" y="2183666"/>
            <a:ext cx="201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 Framework for </a:t>
            </a:r>
            <a:endParaRPr lang="en-GB" b="1" dirty="0" smtClean="0">
              <a:solidFill>
                <a:schemeClr val="accent1"/>
              </a:solidFill>
            </a:endParaRPr>
          </a:p>
          <a:p>
            <a:pPr algn="ctr"/>
            <a:r>
              <a:rPr lang="en-GB" b="1" dirty="0" smtClean="0">
                <a:solidFill>
                  <a:schemeClr val="accent1"/>
                </a:solidFill>
              </a:rPr>
              <a:t>Distributed </a:t>
            </a:r>
            <a:r>
              <a:rPr lang="en-GB" b="1" dirty="0">
                <a:solidFill>
                  <a:schemeClr val="accent1"/>
                </a:solidFill>
              </a:rPr>
              <a:t>Digital </a:t>
            </a:r>
            <a:endParaRPr lang="en-GB" b="1" dirty="0" smtClean="0">
              <a:solidFill>
                <a:schemeClr val="accent1"/>
              </a:solidFill>
            </a:endParaRPr>
          </a:p>
          <a:p>
            <a:pPr algn="ctr"/>
            <a:r>
              <a:rPr lang="en-GB" b="1" dirty="0" smtClean="0">
                <a:solidFill>
                  <a:schemeClr val="accent1"/>
                </a:solidFill>
              </a:rPr>
              <a:t>Object Services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(Kahn &amp; </a:t>
            </a:r>
            <a:r>
              <a:rPr lang="de-DE" b="1" dirty="0" err="1" smtClean="0">
                <a:solidFill>
                  <a:schemeClr val="accent1"/>
                </a:solidFill>
              </a:rPr>
              <a:t>Wilensky</a:t>
            </a:r>
            <a:r>
              <a:rPr lang="de-DE" b="1" dirty="0" smtClean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5006" y="1893366"/>
            <a:ext cx="125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Publishers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DOI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866" y="937464"/>
            <a:ext cx="1380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„large“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repositories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881" y="728700"/>
            <a:ext cx="13846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DO</a:t>
            </a: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Architecture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0" idx="2"/>
          </p:cNvCxnSpPr>
          <p:nvPr/>
        </p:nvCxnSpPr>
        <p:spPr>
          <a:xfrm flipV="1">
            <a:off x="3954085" y="3383995"/>
            <a:ext cx="1130209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97025" y="3429000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95/06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92/96</a:t>
            </a:r>
            <a:endParaRPr lang="en-GB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5112060" y="773705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10/12</a:t>
            </a:r>
            <a:endParaRPr lang="en-GB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261772" y="2183666"/>
            <a:ext cx="78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</a:t>
            </a:r>
            <a:r>
              <a:rPr lang="de-DE" sz="1600" b="1" dirty="0" smtClean="0"/>
              <a:t>2/12</a:t>
            </a:r>
            <a:endParaRPr lang="en-GB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7296488" y="959703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</a:t>
            </a:r>
            <a:r>
              <a:rPr lang="de-DE" sz="1600" b="1" dirty="0" smtClean="0"/>
              <a:t>2</a:t>
            </a:r>
            <a:endParaRPr lang="en-GB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3273949" y="773705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/>
              <a:t>14</a:t>
            </a:r>
            <a:endParaRPr lang="en-GB" sz="1600" b="1" dirty="0"/>
          </a:p>
        </p:txBody>
      </p:sp>
      <p:cxnSp>
        <p:nvCxnSpPr>
          <p:cNvPr id="36" name="Straight Arrow Connector 35"/>
          <p:cNvCxnSpPr>
            <a:endCxn id="14" idx="1"/>
          </p:cNvCxnSpPr>
          <p:nvPr/>
        </p:nvCxnSpPr>
        <p:spPr>
          <a:xfrm flipV="1">
            <a:off x="7002270" y="1260630"/>
            <a:ext cx="767596" cy="4260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1"/>
          </p:cNvCxnSpPr>
          <p:nvPr/>
        </p:nvCxnSpPr>
        <p:spPr>
          <a:xfrm>
            <a:off x="7002270" y="1760045"/>
            <a:ext cx="832736" cy="456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26132" y="73827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RDA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DFT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Core Model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51" name="Straight Arrow Connector 50"/>
          <p:cNvCxnSpPr>
            <a:stCxn id="10" idx="0"/>
            <a:endCxn id="16" idx="1"/>
          </p:cNvCxnSpPr>
          <p:nvPr/>
        </p:nvCxnSpPr>
        <p:spPr>
          <a:xfrm flipV="1">
            <a:off x="5084294" y="1424097"/>
            <a:ext cx="882861" cy="759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0"/>
            <a:endCxn id="44" idx="2"/>
          </p:cNvCxnSpPr>
          <p:nvPr/>
        </p:nvCxnSpPr>
        <p:spPr>
          <a:xfrm flipH="1" flipV="1">
            <a:off x="4324091" y="1384610"/>
            <a:ext cx="760203" cy="799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complex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many</a:t>
            </a:r>
            <a:r>
              <a:rPr lang="de-DE" b="1" dirty="0" smtClean="0">
                <a:solidFill>
                  <a:srgbClr val="C00000"/>
                </a:solidFill>
              </a:rPr>
              <a:t> different </a:t>
            </a:r>
            <a:r>
              <a:rPr lang="de-DE" b="1" dirty="0" err="1" smtClean="0">
                <a:solidFill>
                  <a:srgbClr val="C00000"/>
                </a:solidFill>
              </a:rPr>
              <a:t>types</a:t>
            </a:r>
            <a:r>
              <a:rPr lang="de-DE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 smtClean="0">
                <a:solidFill>
                  <a:srgbClr val="C00000"/>
                </a:solidFill>
              </a:rPr>
              <a:t>scientifically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driven</a:t>
            </a:r>
            <a:r>
              <a:rPr lang="de-DE" b="1" dirty="0" smtClean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many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some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668</Words>
  <Application>Microsoft Office PowerPoint</Application>
  <PresentationFormat>On-screen Show (4:3)</PresentationFormat>
  <Paragraphs>244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Paris Meeting Goals</vt:lpstr>
      <vt:lpstr>Goals</vt:lpstr>
      <vt:lpstr>Agenda (please, stick to time slots)</vt:lpstr>
      <vt:lpstr>From Kahn Papers to RDA DFT Model</vt:lpstr>
      <vt:lpstr>Looking back</vt:lpstr>
      <vt:lpstr>Looking back</vt:lpstr>
      <vt:lpstr>Looking back</vt:lpstr>
      <vt:lpstr>Looking back</vt:lpstr>
      <vt:lpstr>Looking back</vt:lpstr>
      <vt:lpstr>Framework for DO services and RDA DFT </vt:lpstr>
      <vt:lpstr>RDA Activities</vt:lpstr>
      <vt:lpstr>Advancements at CNRI &amp; DONA</vt:lpstr>
      <vt:lpstr>Recent Steps from DO to FAIR DO </vt:lpstr>
      <vt:lpstr>Ongoing Discussions about FAIR Support of DOs</vt:lpstr>
      <vt:lpstr>Missing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EOSC - Connecting to Communities - just a few thoughts -</dc:title>
  <dc:creator>Peter</dc:creator>
  <cp:lastModifiedBy>Peter</cp:lastModifiedBy>
  <cp:revision>57</cp:revision>
  <cp:lastPrinted>2019-10-19T14:37:29Z</cp:lastPrinted>
  <dcterms:created xsi:type="dcterms:W3CDTF">2019-10-15T08:50:19Z</dcterms:created>
  <dcterms:modified xsi:type="dcterms:W3CDTF">2019-10-28T11:06:46Z</dcterms:modified>
</cp:coreProperties>
</file>