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9" r:id="rId5"/>
    <p:sldId id="258" r:id="rId6"/>
    <p:sldId id="262" r:id="rId7"/>
    <p:sldId id="261" r:id="rId8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415" y="-1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886" y="-48"/>
      </p:cViewPr>
      <p:guideLst>
        <p:guide orient="horz" pos="2141"/>
        <p:guide pos="311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D817-7524-4F7A-AD19-0696223ECA5D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FDD6-6962-4B60-A7F6-88E84F139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3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6FD92-9BF9-439B-A36C-70DBB3E140FB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15D41-95D4-4C22-9483-6A2C9222F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15D41-95D4-4C22-9483-6A2C9222F0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6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15D41-95D4-4C22-9483-6A2C9222F0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6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15D41-95D4-4C22-9483-6A2C9222F0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6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15D41-95D4-4C22-9483-6A2C9222F0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5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9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5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9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4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59FA-9EF5-4219-B8C9-7C0C804A8850}" type="datetimeFigureOut">
              <a:rPr lang="en-GB" smtClean="0"/>
              <a:t>09/02/2018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A0C7-7D9E-4919-A5D8-BEA5425F55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1238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C2CAMP</a:t>
            </a:r>
            <a:r>
              <a:rPr lang="de-DE" dirty="0"/>
              <a:t/>
            </a:r>
            <a:br>
              <a:rPr lang="de-DE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en-GB" sz="2200" dirty="0"/>
              <a:t>Digital Objects as Foundational Entities in the</a:t>
            </a:r>
            <a:br>
              <a:rPr lang="en-GB" sz="2200" dirty="0"/>
            </a:br>
            <a:r>
              <a:rPr lang="en-GB" sz="2200" dirty="0"/>
              <a:t>Global Data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645" y="4239090"/>
            <a:ext cx="6400800" cy="1252990"/>
          </a:xfrm>
        </p:spPr>
        <p:txBody>
          <a:bodyPr>
            <a:normAutofit/>
          </a:bodyPr>
          <a:lstStyle/>
          <a:p>
            <a:r>
              <a:rPr lang="de-DE" sz="2000" dirty="0"/>
              <a:t>J. Wood: Live in </a:t>
            </a:r>
            <a:r>
              <a:rPr lang="de-DE" sz="2000" dirty="0" err="1"/>
              <a:t>exciting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all </a:t>
            </a:r>
            <a:r>
              <a:rPr lang="de-DE" sz="2000" dirty="0" err="1"/>
              <a:t>go</a:t>
            </a:r>
            <a:r>
              <a:rPr lang="de-DE" sz="2000" dirty="0"/>
              <a:t>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wrong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R.J</a:t>
            </a:r>
            <a:r>
              <a:rPr lang="de-DE" sz="2000" dirty="0"/>
              <a:t>. Smits: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RDA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just a </a:t>
            </a:r>
            <a:r>
              <a:rPr lang="de-DE" sz="2000" dirty="0" err="1"/>
              <a:t>bunch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talkers</a:t>
            </a:r>
            <a:r>
              <a:rPr lang="de-DE" sz="2000" dirty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469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Bildergebnis für earth maps 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843936"/>
            <a:ext cx="7753545" cy="3960440"/>
          </a:xfrm>
          <a:prstGeom prst="rect">
            <a:avLst/>
          </a:prstGeom>
          <a:solidFill>
            <a:srgbClr val="92D050"/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55442" y="111899"/>
            <a:ext cx="312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The </a:t>
            </a:r>
            <a:r>
              <a:rPr lang="de-DE" sz="3200" dirty="0" err="1"/>
              <a:t>core</a:t>
            </a:r>
            <a:r>
              <a:rPr lang="de-DE" sz="3200" dirty="0"/>
              <a:t> </a:t>
            </a:r>
            <a:r>
              <a:rPr lang="de-DE" sz="3200" dirty="0" err="1"/>
              <a:t>partners</a:t>
            </a:r>
            <a:endParaRPr lang="en-GB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958081"/>
            <a:ext cx="1944216" cy="211345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15789" y="390119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367651" y="42390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45054" y="42556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391980" y="41490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662010" y="39240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369120" y="437410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732240" y="445380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321932" y="41947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211246" y="419337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11760" y="447666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526090" y="44197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186735" y="43968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051720" y="45223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695788" y="599428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529429" y="6146685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041830" y="904944"/>
            <a:ext cx="5463547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research</a:t>
            </a:r>
            <a:r>
              <a:rPr lang="de-DE" sz="1600" dirty="0"/>
              <a:t> </a:t>
            </a:r>
            <a:r>
              <a:rPr lang="de-DE" sz="1600" dirty="0" err="1"/>
              <a:t>infrastructures</a:t>
            </a:r>
            <a:r>
              <a:rPr lang="de-DE" sz="1600" dirty="0"/>
              <a:t> (</a:t>
            </a:r>
            <a:r>
              <a:rPr lang="de-DE" sz="1600" dirty="0" err="1"/>
              <a:t>ICOS</a:t>
            </a:r>
            <a:r>
              <a:rPr lang="de-DE" sz="1600" dirty="0"/>
              <a:t>, CLARIN, </a:t>
            </a:r>
            <a:r>
              <a:rPr lang="de-DE" sz="1600" dirty="0" err="1"/>
              <a:t>DISSCO</a:t>
            </a:r>
            <a:r>
              <a:rPr lang="de-DE" sz="1600" dirty="0"/>
              <a:t>, 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typical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centers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closely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communities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HPC</a:t>
            </a:r>
            <a:r>
              <a:rPr lang="de-DE" sz="1600" dirty="0"/>
              <a:t> </a:t>
            </a:r>
            <a:r>
              <a:rPr lang="de-DE" sz="1600" dirty="0" err="1"/>
              <a:t>centers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also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communities</a:t>
            </a:r>
            <a:r>
              <a:rPr lang="de-DE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providers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all </a:t>
            </a:r>
            <a:r>
              <a:rPr lang="de-DE" sz="1600" dirty="0" err="1"/>
              <a:t>grown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close</a:t>
            </a:r>
            <a:r>
              <a:rPr lang="de-DE" sz="1600" dirty="0"/>
              <a:t> </a:t>
            </a:r>
            <a:r>
              <a:rPr lang="de-DE" sz="1600" dirty="0" err="1"/>
              <a:t>RDA</a:t>
            </a:r>
            <a:r>
              <a:rPr lang="de-DE" sz="1600" dirty="0"/>
              <a:t> </a:t>
            </a:r>
            <a:r>
              <a:rPr lang="de-DE" sz="1600" dirty="0" err="1"/>
              <a:t>collaborations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joint</a:t>
            </a:r>
            <a:r>
              <a:rPr lang="de-DE" sz="1600" dirty="0"/>
              <a:t> </a:t>
            </a:r>
            <a:r>
              <a:rPr lang="de-DE" sz="1600" dirty="0" err="1"/>
              <a:t>priorities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all </a:t>
            </a:r>
            <a:r>
              <a:rPr lang="de-DE" sz="1600" dirty="0" err="1"/>
              <a:t>agree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scientific</a:t>
            </a:r>
            <a:r>
              <a:rPr lang="de-DE" sz="1600" dirty="0"/>
              <a:t> </a:t>
            </a:r>
            <a:r>
              <a:rPr lang="de-DE" sz="1600" dirty="0" err="1"/>
              <a:t>cases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driving</a:t>
            </a:r>
            <a:r>
              <a:rPr lang="de-DE" sz="1600" dirty="0"/>
              <a:t> </a:t>
            </a:r>
            <a:r>
              <a:rPr lang="de-DE" sz="1600" dirty="0" err="1"/>
              <a:t>seat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all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shown</a:t>
            </a:r>
            <a:r>
              <a:rPr lang="de-DE" sz="1600" dirty="0"/>
              <a:t> </a:t>
            </a:r>
            <a:r>
              <a:rPr lang="de-DE" sz="1600" dirty="0" err="1"/>
              <a:t>commitment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competence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6" y="2661238"/>
            <a:ext cx="234194" cy="32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Bildergebnis für do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132" y="4255683"/>
            <a:ext cx="126457" cy="12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023473" y="6253016"/>
            <a:ext cx="41864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600" b="1" dirty="0" err="1"/>
              <a:t>C2CAMP</a:t>
            </a:r>
            <a:r>
              <a:rPr lang="de-DE" sz="1600" b="1" dirty="0"/>
              <a:t>: </a:t>
            </a:r>
            <a:r>
              <a:rPr lang="de-DE" sz="1600" b="1" dirty="0" err="1"/>
              <a:t>Intercontinental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Interdisciplinary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89492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111899"/>
            <a:ext cx="8604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What‘s</a:t>
            </a:r>
            <a:r>
              <a:rPr lang="de-DE" sz="3200" dirty="0"/>
              <a:t> </a:t>
            </a:r>
            <a:r>
              <a:rPr lang="de-DE" sz="3200" dirty="0" err="1"/>
              <a:t>holding</a:t>
            </a:r>
            <a:r>
              <a:rPr lang="de-DE" sz="3200" dirty="0"/>
              <a:t> </a:t>
            </a:r>
            <a:r>
              <a:rPr lang="de-DE" sz="3200" dirty="0" err="1"/>
              <a:t>us</a:t>
            </a:r>
            <a:r>
              <a:rPr lang="de-DE" sz="3200" dirty="0"/>
              <a:t> back? </a:t>
            </a:r>
            <a:r>
              <a:rPr lang="de-DE" sz="3200" dirty="0" err="1"/>
              <a:t>It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time </a:t>
            </a:r>
            <a:r>
              <a:rPr lang="de-DE" sz="3200" dirty="0" err="1"/>
              <a:t>to</a:t>
            </a:r>
            <a:r>
              <a:rPr lang="de-DE" sz="3200" dirty="0"/>
              <a:t> MOVE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1530" y="1043735"/>
            <a:ext cx="8730969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Too</a:t>
            </a:r>
            <a:r>
              <a:rPr lang="de-DE" sz="1600" b="1" dirty="0"/>
              <a:t> </a:t>
            </a:r>
            <a:r>
              <a:rPr lang="de-DE" sz="1600" b="1" dirty="0" err="1"/>
              <a:t>much</a:t>
            </a:r>
            <a:r>
              <a:rPr lang="de-DE" sz="1600" b="1" dirty="0"/>
              <a:t> time </a:t>
            </a:r>
            <a:r>
              <a:rPr lang="de-DE" sz="1600" b="1" dirty="0" err="1"/>
              <a:t>is</a:t>
            </a:r>
            <a:r>
              <a:rPr lang="de-DE" sz="1600" b="1" dirty="0"/>
              <a:t> </a:t>
            </a:r>
            <a:r>
              <a:rPr lang="de-DE" sz="1600" b="1" dirty="0" err="1"/>
              <a:t>wasted</a:t>
            </a:r>
            <a:r>
              <a:rPr lang="de-DE" sz="1600" b="1" dirty="0"/>
              <a:t> on </a:t>
            </a:r>
            <a:r>
              <a:rPr lang="de-DE" sz="1600" b="1" dirty="0" err="1"/>
              <a:t>identifying</a:t>
            </a:r>
            <a:r>
              <a:rPr lang="de-DE" sz="1600" b="1" dirty="0"/>
              <a:t> </a:t>
            </a:r>
            <a:r>
              <a:rPr lang="de-DE" sz="1600" b="1" dirty="0" err="1"/>
              <a:t>useful</a:t>
            </a:r>
            <a:r>
              <a:rPr lang="de-DE" sz="1600" b="1" dirty="0"/>
              <a:t> </a:t>
            </a:r>
            <a:r>
              <a:rPr lang="de-DE" sz="1600" b="1" dirty="0" err="1"/>
              <a:t>tools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services</a:t>
            </a:r>
            <a:r>
              <a:rPr lang="de-DE" sz="1600" b="1" dirty="0"/>
              <a:t> – </a:t>
            </a:r>
            <a:r>
              <a:rPr lang="de-DE" sz="1600" b="1" dirty="0" err="1"/>
              <a:t>faster</a:t>
            </a:r>
            <a:r>
              <a:rPr lang="de-DE" sz="1600" b="1" dirty="0"/>
              <a:t> </a:t>
            </a:r>
            <a:r>
              <a:rPr lang="de-DE" sz="1600" b="1" dirty="0" err="1"/>
              <a:t>selection</a:t>
            </a:r>
            <a:r>
              <a:rPr lang="de-DE" sz="1600" b="1" dirty="0"/>
              <a:t> </a:t>
            </a:r>
            <a:r>
              <a:rPr lang="de-DE" sz="1600" b="1" dirty="0" err="1"/>
              <a:t>based</a:t>
            </a:r>
            <a:r>
              <a:rPr lang="de-DE" sz="1600" b="1" dirty="0"/>
              <a:t> on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types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rich</a:t>
            </a:r>
            <a:r>
              <a:rPr lang="de-DE" sz="1600" b="1" dirty="0"/>
              <a:t> </a:t>
            </a:r>
            <a:r>
              <a:rPr lang="de-DE" sz="1600" b="1" dirty="0" err="1"/>
              <a:t>metadata</a:t>
            </a:r>
            <a:r>
              <a:rPr lang="de-DE" sz="1600" b="1" dirty="0"/>
              <a:t> </a:t>
            </a:r>
            <a:r>
              <a:rPr lang="de-DE" sz="1600" b="1" dirty="0" err="1"/>
              <a:t>is</a:t>
            </a:r>
            <a:r>
              <a:rPr lang="de-DE" sz="1600" b="1" dirty="0"/>
              <a:t> </a:t>
            </a:r>
            <a:r>
              <a:rPr lang="de-DE" sz="1600" b="1" dirty="0" err="1"/>
              <a:t>required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facilitate</a:t>
            </a:r>
            <a:r>
              <a:rPr lang="de-DE" sz="1600" b="1" dirty="0"/>
              <a:t> </a:t>
            </a:r>
            <a:r>
              <a:rPr lang="de-DE" sz="1600" b="1" dirty="0" err="1"/>
              <a:t>re-use</a:t>
            </a:r>
            <a:r>
              <a:rPr lang="de-DE" sz="1600" b="1" dirty="0"/>
              <a:t> </a:t>
            </a:r>
            <a:r>
              <a:rPr lang="de-DE" sz="1600" b="1" dirty="0" err="1"/>
              <a:t>effectively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Scientists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confronted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too</a:t>
            </a:r>
            <a:r>
              <a:rPr lang="de-DE" sz="1600" b="1" dirty="0"/>
              <a:t> </a:t>
            </a:r>
            <a:r>
              <a:rPr lang="de-DE" sz="1600" b="1" dirty="0" err="1"/>
              <a:t>much</a:t>
            </a:r>
            <a:r>
              <a:rPr lang="de-DE" sz="1600" b="1" dirty="0"/>
              <a:t> </a:t>
            </a:r>
            <a:r>
              <a:rPr lang="de-DE" sz="1600" b="1" dirty="0" err="1"/>
              <a:t>detail</a:t>
            </a:r>
            <a:r>
              <a:rPr lang="de-DE" sz="1600" b="1" dirty="0"/>
              <a:t> in an </a:t>
            </a:r>
            <a:r>
              <a:rPr lang="de-DE" sz="1600" b="1" dirty="0" err="1"/>
              <a:t>increasingly</a:t>
            </a:r>
            <a:r>
              <a:rPr lang="de-DE" sz="1600" b="1" dirty="0"/>
              <a:t> </a:t>
            </a:r>
            <a:r>
              <a:rPr lang="de-DE" sz="1600" b="1" dirty="0" err="1"/>
              <a:t>complex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landscape</a:t>
            </a:r>
            <a:r>
              <a:rPr lang="de-DE" sz="1600" b="1" dirty="0"/>
              <a:t>, </a:t>
            </a:r>
            <a:r>
              <a:rPr lang="de-DE" sz="1600" b="1" dirty="0" err="1"/>
              <a:t>they</a:t>
            </a:r>
            <a:r>
              <a:rPr lang="de-DE" sz="1600" b="1" dirty="0"/>
              <a:t> </a:t>
            </a:r>
            <a:r>
              <a:rPr lang="de-DE" sz="1600" b="1" dirty="0" err="1"/>
              <a:t>want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work</a:t>
            </a:r>
            <a:r>
              <a:rPr lang="de-DE" sz="1600" b="1" dirty="0"/>
              <a:t> at </a:t>
            </a:r>
            <a:r>
              <a:rPr lang="de-DE" sz="1600" b="1" dirty="0" err="1"/>
              <a:t>higher</a:t>
            </a:r>
            <a:r>
              <a:rPr lang="de-DE" sz="1600" b="1" dirty="0"/>
              <a:t> </a:t>
            </a:r>
            <a:r>
              <a:rPr lang="de-DE" sz="1600" b="1" dirty="0" err="1"/>
              <a:t>levels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abstraction</a:t>
            </a:r>
            <a:r>
              <a:rPr lang="de-DE" sz="1600" b="1" dirty="0"/>
              <a:t> </a:t>
            </a:r>
            <a:r>
              <a:rPr lang="de-DE" sz="1600" b="1" dirty="0" err="1"/>
              <a:t>enabling</a:t>
            </a:r>
            <a:r>
              <a:rPr lang="de-DE" sz="1600" b="1" dirty="0"/>
              <a:t> </a:t>
            </a:r>
            <a:r>
              <a:rPr lang="de-DE" sz="1600" b="1" dirty="0" err="1"/>
              <a:t>scalability</a:t>
            </a:r>
            <a:r>
              <a:rPr lang="de-DE" sz="1600" b="1" dirty="0"/>
              <a:t>: Scientific Digital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Scientists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managers</a:t>
            </a:r>
            <a:r>
              <a:rPr lang="de-DE" sz="1600" b="1" dirty="0"/>
              <a:t> </a:t>
            </a:r>
            <a:r>
              <a:rPr lang="de-DE" sz="1600" b="1" dirty="0" err="1"/>
              <a:t>need</a:t>
            </a:r>
            <a:r>
              <a:rPr lang="de-DE" sz="1600" b="1" dirty="0"/>
              <a:t> </a:t>
            </a:r>
            <a:r>
              <a:rPr lang="de-DE" sz="1600" b="1" dirty="0" err="1"/>
              <a:t>wide</a:t>
            </a:r>
            <a:r>
              <a:rPr lang="de-DE" sz="1600" b="1" dirty="0"/>
              <a:t> </a:t>
            </a:r>
            <a:r>
              <a:rPr lang="de-DE" sz="1600" b="1" dirty="0" err="1"/>
              <a:t>scale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r>
              <a:rPr lang="de-DE" sz="1600" b="1" dirty="0"/>
              <a:t> </a:t>
            </a:r>
            <a:r>
              <a:rPr lang="de-DE" sz="1600" b="1" dirty="0" err="1"/>
              <a:t>tracing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reproducibility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facilitate</a:t>
            </a:r>
            <a:r>
              <a:rPr lang="de-DE" sz="1600" b="1" dirty="0"/>
              <a:t> </a:t>
            </a:r>
            <a:r>
              <a:rPr lang="de-DE" sz="1600" b="1" dirty="0" err="1"/>
              <a:t>trust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verification</a:t>
            </a:r>
            <a:endParaRPr lang="de-DE" sz="1600" b="1" dirty="0"/>
          </a:p>
          <a:p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A </a:t>
            </a:r>
            <a:r>
              <a:rPr lang="de-DE" sz="1600" b="1" dirty="0" err="1"/>
              <a:t>new</a:t>
            </a:r>
            <a:r>
              <a:rPr lang="de-DE" sz="1600" b="1" dirty="0"/>
              <a:t> </a:t>
            </a:r>
            <a:r>
              <a:rPr lang="de-DE" sz="1600" b="1" dirty="0" err="1"/>
              <a:t>impulse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achieve</a:t>
            </a:r>
            <a:r>
              <a:rPr lang="de-DE" sz="1600" b="1" dirty="0"/>
              <a:t> a </a:t>
            </a:r>
            <a:r>
              <a:rPr lang="de-DE" sz="1600" b="1" dirty="0" err="1"/>
              <a:t>higher</a:t>
            </a:r>
            <a:r>
              <a:rPr lang="de-DE" sz="1600" b="1" dirty="0"/>
              <a:t> </a:t>
            </a:r>
            <a:r>
              <a:rPr lang="de-DE" sz="1600" b="1" dirty="0" err="1"/>
              <a:t>degree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interoperability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overcome</a:t>
            </a:r>
            <a:r>
              <a:rPr lang="de-DE" sz="1600" b="1" dirty="0"/>
              <a:t> </a:t>
            </a:r>
            <a:r>
              <a:rPr lang="de-DE" sz="1600" b="1" dirty="0" err="1"/>
              <a:t>fragmentation</a:t>
            </a:r>
            <a:r>
              <a:rPr lang="de-DE" sz="1600" b="1" dirty="0"/>
              <a:t> </a:t>
            </a:r>
            <a:r>
              <a:rPr lang="de-DE" sz="1600" b="1" dirty="0" err="1"/>
              <a:t>between</a:t>
            </a:r>
            <a:r>
              <a:rPr lang="de-DE" sz="1600" b="1" dirty="0"/>
              <a:t> different </a:t>
            </a:r>
            <a:r>
              <a:rPr lang="de-DE" sz="1600" b="1" dirty="0" err="1"/>
              <a:t>disciplines</a:t>
            </a:r>
            <a:r>
              <a:rPr lang="de-DE" sz="1600" b="1" dirty="0"/>
              <a:t> </a:t>
            </a:r>
            <a:r>
              <a:rPr lang="de-DE" sz="1600" b="1" dirty="0" err="1"/>
              <a:t>is</a:t>
            </a:r>
            <a:r>
              <a:rPr lang="de-DE" sz="1600" b="1" dirty="0"/>
              <a:t> </a:t>
            </a:r>
            <a:r>
              <a:rPr lang="de-DE" sz="1600" b="1" dirty="0" err="1"/>
              <a:t>urgently</a:t>
            </a:r>
            <a:r>
              <a:rPr lang="de-DE" sz="1600" b="1" dirty="0"/>
              <a:t> </a:t>
            </a:r>
            <a:r>
              <a:rPr lang="de-DE" sz="1600" b="1" dirty="0" err="1"/>
              <a:t>required</a:t>
            </a:r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Improved</a:t>
            </a:r>
            <a:r>
              <a:rPr lang="de-DE" sz="1600" b="1" dirty="0"/>
              <a:t> </a:t>
            </a:r>
            <a:r>
              <a:rPr lang="de-DE" sz="1600" b="1" dirty="0" err="1"/>
              <a:t>ways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automatically</a:t>
            </a:r>
            <a:r>
              <a:rPr lang="de-DE" sz="1600" b="1" dirty="0"/>
              <a:t> </a:t>
            </a:r>
            <a:r>
              <a:rPr lang="de-DE" sz="1600" b="1" dirty="0" err="1"/>
              <a:t>create</a:t>
            </a:r>
            <a:r>
              <a:rPr lang="de-DE" sz="1600" b="1" dirty="0"/>
              <a:t> </a:t>
            </a:r>
            <a:r>
              <a:rPr lang="de-DE" sz="1600" b="1" dirty="0" err="1"/>
              <a:t>scientific</a:t>
            </a:r>
            <a:r>
              <a:rPr lang="de-DE" sz="1600" b="1" dirty="0"/>
              <a:t> </a:t>
            </a:r>
            <a:r>
              <a:rPr lang="de-DE" sz="1600" b="1" dirty="0" err="1"/>
              <a:t>annotations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assertions</a:t>
            </a:r>
            <a:r>
              <a:rPr lang="de-DE" sz="1600" b="1" dirty="0"/>
              <a:t> </a:t>
            </a:r>
            <a:r>
              <a:rPr lang="de-DE" sz="1600" b="1" dirty="0" err="1"/>
              <a:t>to</a:t>
            </a:r>
            <a:r>
              <a:rPr lang="de-DE" sz="1600" b="1" dirty="0"/>
              <a:t> </a:t>
            </a:r>
            <a:r>
              <a:rPr lang="de-DE" sz="1600" b="1" dirty="0" err="1"/>
              <a:t>capture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exploit</a:t>
            </a:r>
            <a:r>
              <a:rPr lang="de-DE" sz="1600" b="1" dirty="0"/>
              <a:t> </a:t>
            </a:r>
            <a:r>
              <a:rPr lang="de-DE" sz="1600" b="1" dirty="0" err="1"/>
              <a:t>knowledge</a:t>
            </a:r>
            <a:r>
              <a:rPr lang="de-DE" sz="1600" b="1" dirty="0"/>
              <a:t> </a:t>
            </a:r>
            <a:r>
              <a:rPr lang="de-DE" sz="1600" b="1" dirty="0" err="1"/>
              <a:t>are</a:t>
            </a:r>
            <a:r>
              <a:rPr lang="de-DE" sz="1600" b="1" dirty="0"/>
              <a:t> </a:t>
            </a:r>
            <a:r>
              <a:rPr lang="de-DE" sz="1600" b="1" dirty="0" err="1"/>
              <a:t>needed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Inefficiencies</a:t>
            </a:r>
            <a:r>
              <a:rPr lang="de-DE" sz="1600" b="1" dirty="0"/>
              <a:t> </a:t>
            </a:r>
            <a:r>
              <a:rPr lang="de-DE" sz="1600" b="1" dirty="0" err="1"/>
              <a:t>prevent</a:t>
            </a:r>
            <a:r>
              <a:rPr lang="de-DE" sz="1600" b="1" dirty="0"/>
              <a:t> professional </a:t>
            </a:r>
            <a:r>
              <a:rPr lang="de-DE" sz="1600" b="1" dirty="0" err="1"/>
              <a:t>data</a:t>
            </a:r>
            <a:r>
              <a:rPr lang="de-DE" sz="1600" b="1" dirty="0"/>
              <a:t> intensive </a:t>
            </a:r>
            <a:r>
              <a:rPr lang="de-DE" sz="1600" b="1" dirty="0" err="1"/>
              <a:t>science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broad</a:t>
            </a:r>
            <a:r>
              <a:rPr lang="de-DE" sz="1600" b="1" dirty="0"/>
              <a:t> </a:t>
            </a:r>
            <a:r>
              <a:rPr lang="de-DE" sz="1600" b="1" dirty="0" err="1"/>
              <a:t>participation</a:t>
            </a:r>
            <a:endParaRPr lang="de-DE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RDA</a:t>
            </a:r>
            <a:r>
              <a:rPr lang="de-DE" sz="1400" dirty="0"/>
              <a:t> EU 2013 Survey: 75% </a:t>
            </a:r>
            <a:r>
              <a:rPr lang="de-DE" sz="1400" dirty="0" err="1"/>
              <a:t>of</a:t>
            </a:r>
            <a:r>
              <a:rPr lang="de-DE" sz="1400" dirty="0"/>
              <a:t> time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scientists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wasted</a:t>
            </a:r>
            <a:r>
              <a:rPr lang="de-DE" sz="1400" dirty="0"/>
              <a:t> on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M. </a:t>
            </a:r>
            <a:r>
              <a:rPr lang="de-DE" sz="1400" dirty="0" err="1"/>
              <a:t>Brodie</a:t>
            </a:r>
            <a:r>
              <a:rPr lang="de-DE" sz="1400" dirty="0"/>
              <a:t> MIT Survey: 80% </a:t>
            </a:r>
            <a:r>
              <a:rPr lang="de-DE" sz="1400" dirty="0" err="1"/>
              <a:t>of</a:t>
            </a:r>
            <a:r>
              <a:rPr lang="de-DE" sz="1400" dirty="0"/>
              <a:t> time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scientists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wasted</a:t>
            </a:r>
            <a:r>
              <a:rPr lang="de-DE" sz="1400" dirty="0"/>
              <a:t> on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CrowdFlower</a:t>
            </a:r>
            <a:r>
              <a:rPr lang="de-DE" sz="1400" dirty="0"/>
              <a:t> 2017 Survey: 79% </a:t>
            </a:r>
            <a:r>
              <a:rPr lang="de-DE" sz="1400" dirty="0" err="1"/>
              <a:t>of</a:t>
            </a:r>
            <a:r>
              <a:rPr lang="de-DE" sz="1400" dirty="0"/>
              <a:t> time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scientists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wasted</a:t>
            </a:r>
            <a:r>
              <a:rPr lang="de-DE" sz="1400" dirty="0"/>
              <a:t> on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biggest</a:t>
            </a:r>
            <a:r>
              <a:rPr lang="de-DE" sz="1400" dirty="0"/>
              <a:t> </a:t>
            </a:r>
            <a:r>
              <a:rPr lang="de-DE" sz="1400" dirty="0" err="1"/>
              <a:t>costs</a:t>
            </a:r>
            <a:r>
              <a:rPr lang="de-DE" sz="1400" dirty="0"/>
              <a:t> </a:t>
            </a:r>
            <a:r>
              <a:rPr lang="de-DE" sz="1400" dirty="0" err="1"/>
              <a:t>factors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bad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organisation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bad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quality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cope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increasing</a:t>
            </a:r>
            <a:r>
              <a:rPr lang="de-DE" sz="1400" dirty="0"/>
              <a:t> </a:t>
            </a:r>
            <a:r>
              <a:rPr lang="de-DE" sz="1400" dirty="0" err="1"/>
              <a:t>amount</a:t>
            </a:r>
            <a:r>
              <a:rPr lang="de-DE" sz="1400" dirty="0"/>
              <a:t>/</a:t>
            </a:r>
            <a:r>
              <a:rPr lang="de-DE" sz="1400" dirty="0" err="1"/>
              <a:t>complexity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(</a:t>
            </a:r>
            <a:r>
              <a:rPr lang="de-DE" sz="1400" dirty="0" err="1"/>
              <a:t>IoT</a:t>
            </a:r>
            <a:r>
              <a:rPr lang="de-DE" sz="14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algn="ctr"/>
            <a:r>
              <a:rPr lang="de-DE" sz="1600" b="1" dirty="0">
                <a:solidFill>
                  <a:schemeClr val="tx2"/>
                </a:solidFill>
              </a:rPr>
              <a:t>Data </a:t>
            </a:r>
            <a:r>
              <a:rPr lang="de-DE" sz="1600" b="1" dirty="0" err="1">
                <a:solidFill>
                  <a:schemeClr val="tx2"/>
                </a:solidFill>
              </a:rPr>
              <a:t>industry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is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confronted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with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the</a:t>
            </a:r>
            <a:r>
              <a:rPr lang="de-DE" sz="1600" b="1" dirty="0">
                <a:solidFill>
                  <a:schemeClr val="tx2"/>
                </a:solidFill>
              </a:rPr>
              <a:t> same </a:t>
            </a:r>
            <a:r>
              <a:rPr lang="de-DE" sz="1600" b="1" dirty="0" err="1">
                <a:solidFill>
                  <a:schemeClr val="tx2"/>
                </a:solidFill>
              </a:rPr>
              <a:t>challenges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preventing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 smtClean="0">
                <a:solidFill>
                  <a:schemeClr val="tx2"/>
                </a:solidFill>
              </a:rPr>
              <a:t>innovation</a:t>
            </a:r>
            <a:r>
              <a:rPr lang="de-DE" sz="1600" b="1" dirty="0" smtClean="0">
                <a:solidFill>
                  <a:schemeClr val="tx2"/>
                </a:solidFill>
              </a:rPr>
              <a:t> </a:t>
            </a:r>
            <a:r>
              <a:rPr lang="de-DE" sz="1600" b="1" dirty="0" err="1" smtClean="0">
                <a:solidFill>
                  <a:schemeClr val="tx2"/>
                </a:solidFill>
              </a:rPr>
              <a:t>and</a:t>
            </a:r>
            <a:r>
              <a:rPr lang="de-DE" sz="1600" b="1" dirty="0" smtClean="0">
                <a:solidFill>
                  <a:schemeClr val="tx2"/>
                </a:solidFill>
              </a:rPr>
              <a:t> a </a:t>
            </a:r>
            <a:r>
              <a:rPr lang="de-DE" sz="1600" b="1" dirty="0" err="1">
                <a:solidFill>
                  <a:schemeClr val="tx2"/>
                </a:solidFill>
              </a:rPr>
              <a:t>path</a:t>
            </a:r>
            <a:r>
              <a:rPr lang="de-DE" sz="1600" b="1" dirty="0">
                <a:solidFill>
                  <a:schemeClr val="tx2"/>
                </a:solidFill>
              </a:rPr>
              <a:t> </a:t>
            </a:r>
            <a:r>
              <a:rPr lang="de-DE" sz="1600" b="1" dirty="0" err="1">
                <a:solidFill>
                  <a:schemeClr val="tx2"/>
                </a:solidFill>
              </a:rPr>
              <a:t>towards</a:t>
            </a:r>
            <a:r>
              <a:rPr lang="de-DE" sz="1600" b="1" dirty="0">
                <a:solidFill>
                  <a:schemeClr val="tx2"/>
                </a:solidFill>
              </a:rPr>
              <a:t> a strong Data Economy.</a:t>
            </a:r>
          </a:p>
        </p:txBody>
      </p:sp>
    </p:spTree>
    <p:extLst>
      <p:ext uri="{BB962C8B-B14F-4D97-AF65-F5344CB8AC3E}">
        <p14:creationId xmlns:p14="http://schemas.microsoft.com/office/powerpoint/2010/main" val="1152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6745" y="111899"/>
            <a:ext cx="4392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 </a:t>
            </a:r>
            <a:r>
              <a:rPr lang="de-DE" sz="3200" dirty="0" err="1"/>
              <a:t>new</a:t>
            </a:r>
            <a:r>
              <a:rPr lang="de-DE" sz="3200" dirty="0"/>
              <a:t> Impulse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Needed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1530" y="1043735"/>
            <a:ext cx="8730969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/>
              <a:t>Create a </a:t>
            </a:r>
            <a:r>
              <a:rPr lang="de-DE" b="1" dirty="0" err="1"/>
              <a:t>momentum</a:t>
            </a:r>
            <a:r>
              <a:rPr lang="de-DE" b="1" dirty="0"/>
              <a:t> </a:t>
            </a:r>
            <a:r>
              <a:rPr lang="de-DE" b="1" dirty="0" err="1"/>
              <a:t>towards</a:t>
            </a:r>
            <a:r>
              <a:rPr lang="de-DE" b="1" dirty="0"/>
              <a:t> </a:t>
            </a:r>
            <a:r>
              <a:rPr lang="de-DE" b="1" dirty="0" err="1"/>
              <a:t>convergence</a:t>
            </a:r>
            <a:r>
              <a:rPr lang="de-DE" b="1" dirty="0"/>
              <a:t> in a </a:t>
            </a:r>
            <a:r>
              <a:rPr lang="de-DE" b="1" dirty="0" err="1"/>
              <a:t>hopelessly</a:t>
            </a:r>
            <a:r>
              <a:rPr lang="de-DE" b="1" dirty="0"/>
              <a:t> </a:t>
            </a:r>
            <a:r>
              <a:rPr lang="de-DE" b="1" dirty="0" err="1"/>
              <a:t>fragmented</a:t>
            </a:r>
            <a:r>
              <a:rPr lang="de-DE" b="1" dirty="0"/>
              <a:t> </a:t>
            </a:r>
            <a:r>
              <a:rPr lang="de-DE" b="1" dirty="0" err="1"/>
              <a:t>space</a:t>
            </a:r>
            <a:endParaRPr lang="de-DE" b="1" dirty="0"/>
          </a:p>
          <a:p>
            <a:r>
              <a:rPr lang="de-DE" b="1" dirty="0"/>
              <a:t>                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synchronise</a:t>
            </a:r>
            <a:r>
              <a:rPr lang="de-DE" b="1" dirty="0"/>
              <a:t> </a:t>
            </a:r>
            <a:r>
              <a:rPr lang="de-DE" b="1" dirty="0" err="1"/>
              <a:t>minds</a:t>
            </a:r>
            <a:r>
              <a:rPr lang="de-DE" b="1" dirty="0"/>
              <a:t> </a:t>
            </a:r>
            <a:r>
              <a:rPr lang="de-DE" b="1" dirty="0" err="1"/>
              <a:t>who</a:t>
            </a:r>
            <a:r>
              <a:rPr lang="de-DE" b="1" dirty="0"/>
              <a:t> all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brilliant</a:t>
            </a:r>
            <a:r>
              <a:rPr lang="de-DE" b="1" dirty="0"/>
              <a:t> </a:t>
            </a:r>
            <a:r>
              <a:rPr lang="de-DE" b="1" dirty="0" err="1"/>
              <a:t>ideas</a:t>
            </a:r>
            <a:r>
              <a:rPr lang="de-DE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Define</a:t>
            </a:r>
            <a:r>
              <a:rPr lang="de-DE" sz="1600" dirty="0"/>
              <a:t> a solid </a:t>
            </a:r>
            <a:r>
              <a:rPr lang="de-DE" sz="1600" dirty="0" err="1"/>
              <a:t>basis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future</a:t>
            </a:r>
            <a:r>
              <a:rPr lang="de-DE" sz="1600" dirty="0"/>
              <a:t> </a:t>
            </a:r>
            <a:r>
              <a:rPr lang="de-DE" sz="1600" dirty="0" err="1"/>
              <a:t>developments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heavy </a:t>
            </a:r>
          </a:p>
          <a:p>
            <a:r>
              <a:rPr lang="de-DE" sz="1600" dirty="0"/>
              <a:t>       </a:t>
            </a:r>
            <a:r>
              <a:rPr lang="de-DE" sz="1600" dirty="0" err="1"/>
              <a:t>investments</a:t>
            </a:r>
            <a:r>
              <a:rPr lang="de-DE" sz="1600" dirty="0"/>
              <a:t> </a:t>
            </a:r>
          </a:p>
          <a:p>
            <a:r>
              <a:rPr lang="de-DE" sz="1600" dirty="0"/>
              <a:t>       </a:t>
            </a:r>
            <a:r>
              <a:rPr lang="de-DE" sz="1600" b="1" dirty="0"/>
              <a:t>J. </a:t>
            </a:r>
            <a:r>
              <a:rPr lang="de-DE" sz="1600" b="1" dirty="0" err="1"/>
              <a:t>Hendler</a:t>
            </a:r>
            <a:r>
              <a:rPr lang="de-DE" sz="1600" b="1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W3C</a:t>
            </a:r>
            <a:r>
              <a:rPr lang="de-DE" sz="1600" dirty="0"/>
              <a:t>): </a:t>
            </a:r>
            <a:r>
              <a:rPr lang="de-DE" sz="1600" dirty="0" err="1"/>
              <a:t>need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commodity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 </a:t>
            </a:r>
            <a:r>
              <a:rPr lang="de-DE" sz="1600" dirty="0" err="1"/>
              <a:t>again</a:t>
            </a:r>
            <a:r>
              <a:rPr lang="de-DE" sz="1600" dirty="0"/>
              <a:t> </a:t>
            </a:r>
          </a:p>
          <a:p>
            <a:r>
              <a:rPr lang="de-DE" sz="1600" dirty="0"/>
              <a:t>       </a:t>
            </a:r>
            <a:r>
              <a:rPr lang="de-DE" sz="1600" b="1" dirty="0"/>
              <a:t>G. </a:t>
            </a:r>
            <a:r>
              <a:rPr lang="de-DE" sz="1600" b="1" dirty="0" err="1"/>
              <a:t>Strawn</a:t>
            </a:r>
            <a:r>
              <a:rPr lang="de-DE" sz="1600" b="1" dirty="0"/>
              <a:t> </a:t>
            </a:r>
            <a:r>
              <a:rPr lang="de-DE" sz="1600" dirty="0"/>
              <a:t>(</a:t>
            </a:r>
            <a:r>
              <a:rPr lang="de-DE" sz="1600" dirty="0" err="1"/>
              <a:t>BRDI</a:t>
            </a:r>
            <a:r>
              <a:rPr lang="de-DE" sz="1600" dirty="0"/>
              <a:t>): </a:t>
            </a:r>
            <a:r>
              <a:rPr lang="de-DE" sz="1600" dirty="0" err="1"/>
              <a:t>seem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at a </a:t>
            </a:r>
            <a:r>
              <a:rPr lang="de-DE" sz="1600" dirty="0" err="1"/>
              <a:t>point</a:t>
            </a:r>
            <a:r>
              <a:rPr lang="de-DE" sz="1600" dirty="0"/>
              <a:t> </a:t>
            </a:r>
            <a:r>
              <a:rPr lang="de-DE" sz="1600" dirty="0" err="1"/>
              <a:t>comparable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endParaRPr lang="de-DE" sz="1600" dirty="0"/>
          </a:p>
          <a:p>
            <a:r>
              <a:rPr lang="de-DE" sz="1600" dirty="0"/>
              <a:t>                                       </a:t>
            </a:r>
            <a:r>
              <a:rPr lang="de-DE" sz="1600" dirty="0" err="1"/>
              <a:t>moment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Internet was </a:t>
            </a:r>
            <a:r>
              <a:rPr lang="de-DE" sz="1600" dirty="0" err="1"/>
              <a:t>born</a:t>
            </a:r>
            <a:endParaRPr lang="de-DE" sz="1600" dirty="0"/>
          </a:p>
          <a:p>
            <a:r>
              <a:rPr lang="de-DE" sz="1600" dirty="0"/>
              <a:t>       </a:t>
            </a:r>
            <a:r>
              <a:rPr lang="de-DE" sz="1600" b="1" dirty="0" err="1"/>
              <a:t>Pyramids</a:t>
            </a:r>
            <a:r>
              <a:rPr lang="de-DE" sz="1600" dirty="0"/>
              <a:t>: </a:t>
            </a:r>
            <a:r>
              <a:rPr lang="de-DE" sz="1600" i="1" dirty="0" err="1"/>
              <a:t>get</a:t>
            </a:r>
            <a:r>
              <a:rPr lang="de-DE" sz="1600" i="1" dirty="0"/>
              <a:t> a </a:t>
            </a:r>
            <a:r>
              <a:rPr lang="de-DE" sz="1600" i="1" dirty="0" err="1"/>
              <a:t>few</a:t>
            </a:r>
            <a:r>
              <a:rPr lang="de-DE" sz="1600" i="1" dirty="0"/>
              <a:t> </a:t>
            </a:r>
            <a:r>
              <a:rPr lang="de-DE" sz="1600" i="1" dirty="0" err="1"/>
              <a:t>basic</a:t>
            </a:r>
            <a:r>
              <a:rPr lang="de-DE" sz="1600" i="1" dirty="0"/>
              <a:t> </a:t>
            </a:r>
            <a:r>
              <a:rPr lang="de-DE" sz="1600" i="1" dirty="0" err="1"/>
              <a:t>principles</a:t>
            </a:r>
            <a:r>
              <a:rPr lang="de-DE" sz="1600" i="1" dirty="0"/>
              <a:t> </a:t>
            </a:r>
            <a:r>
              <a:rPr lang="de-DE" sz="1600" i="1" dirty="0" err="1"/>
              <a:t>right</a:t>
            </a:r>
            <a:r>
              <a:rPr lang="de-DE" sz="1600" i="1" dirty="0"/>
              <a:t> </a:t>
            </a:r>
            <a:r>
              <a:rPr lang="de-DE" sz="1600" i="1" dirty="0" err="1"/>
              <a:t>and</a:t>
            </a:r>
            <a:r>
              <a:rPr lang="de-DE" sz="1600" i="1" dirty="0"/>
              <a:t> </a:t>
            </a:r>
            <a:r>
              <a:rPr lang="de-DE" sz="1600" i="1" dirty="0" err="1"/>
              <a:t>solve</a:t>
            </a:r>
            <a:r>
              <a:rPr lang="de-DE" sz="1600" i="1" dirty="0"/>
              <a:t> </a:t>
            </a:r>
            <a:r>
              <a:rPr lang="de-DE" sz="1600" i="1" dirty="0" err="1"/>
              <a:t>logistics</a:t>
            </a:r>
            <a:endParaRPr lang="de-DE" sz="1600" i="1" dirty="0"/>
          </a:p>
          <a:p>
            <a:r>
              <a:rPr lang="de-DE" sz="1600" i="1" dirty="0"/>
              <a:t>                          </a:t>
            </a:r>
            <a:r>
              <a:rPr lang="de-DE" sz="1600" i="1" dirty="0" err="1"/>
              <a:t>systematically</a:t>
            </a:r>
            <a:r>
              <a:rPr lang="de-DE" sz="1600" i="1" dirty="0"/>
              <a:t> </a:t>
            </a:r>
            <a:r>
              <a:rPr lang="de-DE" sz="1600" i="1" dirty="0" err="1"/>
              <a:t>to</a:t>
            </a:r>
            <a:r>
              <a:rPr lang="de-DE" sz="1600" i="1" dirty="0"/>
              <a:t> </a:t>
            </a:r>
            <a:r>
              <a:rPr lang="de-DE" sz="1600" i="1" dirty="0" err="1"/>
              <a:t>build</a:t>
            </a:r>
            <a:r>
              <a:rPr lang="de-DE" sz="1600" i="1" dirty="0"/>
              <a:t> </a:t>
            </a:r>
            <a:r>
              <a:rPr lang="de-DE" sz="1600" i="1" dirty="0" err="1"/>
              <a:t>giants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establish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basis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common</a:t>
            </a:r>
            <a:r>
              <a:rPr lang="de-DE" sz="1600" dirty="0"/>
              <a:t> DO </a:t>
            </a:r>
            <a:r>
              <a:rPr lang="de-DE" sz="1600" dirty="0" err="1"/>
              <a:t>management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r>
              <a:rPr lang="de-DE" sz="1600" dirty="0"/>
              <a:t> in a </a:t>
            </a:r>
            <a:r>
              <a:rPr lang="de-DE" sz="1600" dirty="0" err="1"/>
              <a:t>systematic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systemic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face</a:t>
            </a:r>
            <a:r>
              <a:rPr lang="de-DE" sz="1600" dirty="0"/>
              <a:t> </a:t>
            </a:r>
            <a:r>
              <a:rPr lang="de-DE" sz="1600" dirty="0" err="1"/>
              <a:t>coming</a:t>
            </a:r>
            <a:r>
              <a:rPr lang="de-DE" sz="1600" dirty="0"/>
              <a:t> </a:t>
            </a:r>
            <a:r>
              <a:rPr lang="de-DE" sz="1600" dirty="0" err="1"/>
              <a:t>challenges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implement</a:t>
            </a:r>
            <a:r>
              <a:rPr lang="de-DE" sz="1600" dirty="0"/>
              <a:t> FAIR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applying</a:t>
            </a:r>
            <a:r>
              <a:rPr lang="de-DE" sz="1600" dirty="0"/>
              <a:t> </a:t>
            </a:r>
            <a:r>
              <a:rPr lang="de-DE" sz="1600" dirty="0" err="1"/>
              <a:t>RDA</a:t>
            </a:r>
            <a:r>
              <a:rPr lang="de-DE" sz="1600" dirty="0"/>
              <a:t> </a:t>
            </a:r>
            <a:r>
              <a:rPr lang="de-DE" sz="1600" dirty="0" err="1"/>
              <a:t>DFT‘s</a:t>
            </a:r>
            <a:r>
              <a:rPr lang="de-DE" sz="1600" dirty="0"/>
              <a:t> Core Data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implement</a:t>
            </a:r>
            <a:r>
              <a:rPr lang="de-DE" sz="1600" dirty="0"/>
              <a:t> </a:t>
            </a:r>
            <a:r>
              <a:rPr lang="de-DE" sz="1600" dirty="0" err="1"/>
              <a:t>efficiency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stable</a:t>
            </a:r>
            <a:r>
              <a:rPr lang="de-DE" sz="1600" dirty="0"/>
              <a:t> </a:t>
            </a:r>
            <a:r>
              <a:rPr lang="de-DE" sz="1600" dirty="0" err="1"/>
              <a:t>references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on </a:t>
            </a:r>
            <a:r>
              <a:rPr lang="de-DE" sz="1600" dirty="0" err="1"/>
              <a:t>clear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implement</a:t>
            </a:r>
            <a:r>
              <a:rPr lang="de-DE" sz="1600" dirty="0"/>
              <a:t> </a:t>
            </a:r>
            <a:r>
              <a:rPr lang="de-DE" sz="1600" dirty="0" err="1"/>
              <a:t>trust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verification</a:t>
            </a:r>
            <a:r>
              <a:rPr lang="de-DE" sz="1600" dirty="0"/>
              <a:t>, </a:t>
            </a:r>
            <a:r>
              <a:rPr lang="de-DE" sz="1600" dirty="0" err="1"/>
              <a:t>tracibility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reproducibility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r>
              <a:rPr lang="de-DE" sz="1600" dirty="0"/>
              <a:t> </a:t>
            </a:r>
            <a:r>
              <a:rPr lang="de-DE" sz="1600" dirty="0" err="1"/>
              <a:t>DOs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specify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implement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components</a:t>
            </a:r>
            <a:r>
              <a:rPr lang="de-DE" sz="1600" dirty="0"/>
              <a:t> </a:t>
            </a:r>
            <a:r>
              <a:rPr lang="de-DE" sz="1600" dirty="0" err="1"/>
              <a:t>required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flexible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architectures</a:t>
            </a:r>
            <a:endParaRPr lang="de-DE" sz="1600" dirty="0"/>
          </a:p>
          <a:p>
            <a:endParaRPr lang="de-DE" sz="1600" dirty="0"/>
          </a:p>
          <a:p>
            <a:pPr algn="ctr"/>
            <a:r>
              <a:rPr lang="de-DE" sz="1600" b="1" dirty="0" err="1"/>
              <a:t>Build</a:t>
            </a:r>
            <a:r>
              <a:rPr lang="de-DE" sz="1600" b="1" dirty="0"/>
              <a:t> on </a:t>
            </a:r>
            <a:r>
              <a:rPr lang="de-DE" sz="1600" b="1" dirty="0" err="1"/>
              <a:t>what</a:t>
            </a:r>
            <a:r>
              <a:rPr lang="de-DE" sz="1600" b="1" dirty="0"/>
              <a:t> </a:t>
            </a:r>
            <a:r>
              <a:rPr lang="de-DE" sz="1600" b="1" dirty="0" err="1"/>
              <a:t>is</a:t>
            </a:r>
            <a:r>
              <a:rPr lang="de-DE" sz="1600" b="1" dirty="0"/>
              <a:t> </a:t>
            </a:r>
            <a:r>
              <a:rPr lang="de-DE" sz="1600" b="1" dirty="0" err="1"/>
              <a:t>already</a:t>
            </a:r>
            <a:r>
              <a:rPr lang="de-DE" sz="1600" b="1" dirty="0"/>
              <a:t> out </a:t>
            </a:r>
            <a:r>
              <a:rPr lang="de-DE" sz="1600" b="1" dirty="0" err="1"/>
              <a:t>there</a:t>
            </a:r>
            <a:r>
              <a:rPr lang="de-DE" sz="1600" b="1" dirty="0"/>
              <a:t>.</a:t>
            </a:r>
          </a:p>
          <a:p>
            <a:pPr algn="ctr"/>
            <a:r>
              <a:rPr lang="de-DE" sz="1600" b="1" dirty="0"/>
              <a:t>Second </a:t>
            </a:r>
            <a:r>
              <a:rPr lang="de-DE" sz="1600" b="1" dirty="0" err="1"/>
              <a:t>wave</a:t>
            </a:r>
            <a:r>
              <a:rPr lang="de-DE" sz="1600" b="1" dirty="0"/>
              <a:t> of </a:t>
            </a:r>
            <a:r>
              <a:rPr lang="de-DE" sz="1600" b="1" dirty="0" err="1"/>
              <a:t>innovation</a:t>
            </a:r>
            <a:r>
              <a:rPr lang="de-DE" sz="1600" b="1" dirty="0"/>
              <a:t> </a:t>
            </a:r>
            <a:r>
              <a:rPr lang="de-DE" sz="1600" b="1" dirty="0" err="1"/>
              <a:t>comes</a:t>
            </a:r>
            <a:r>
              <a:rPr lang="de-DE" sz="1600" b="1" dirty="0"/>
              <a:t> after </a:t>
            </a:r>
            <a:r>
              <a:rPr lang="de-DE" sz="1600" b="1" dirty="0" err="1"/>
              <a:t>we</a:t>
            </a:r>
            <a:r>
              <a:rPr lang="de-DE" sz="1600" b="1" dirty="0"/>
              <a:t> </a:t>
            </a:r>
            <a:r>
              <a:rPr lang="de-DE" sz="1600" b="1" dirty="0" err="1"/>
              <a:t>start</a:t>
            </a:r>
            <a:r>
              <a:rPr lang="de-DE" sz="1600" b="1" dirty="0"/>
              <a:t> </a:t>
            </a:r>
            <a:r>
              <a:rPr lang="de-DE" sz="1600" b="1" dirty="0" err="1" smtClean="0"/>
              <a:t>move</a:t>
            </a:r>
            <a:r>
              <a:rPr lang="de-DE" sz="1600" b="1" dirty="0" smtClean="0"/>
              <a:t>.</a:t>
            </a:r>
            <a:endParaRPr lang="en-GB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32" y="1878180"/>
            <a:ext cx="29337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6212032" y="3223025"/>
            <a:ext cx="2400300" cy="139700"/>
          </a:xfrm>
          <a:custGeom>
            <a:avLst/>
            <a:gdLst>
              <a:gd name="connsiteX0" fmla="*/ 0 w 2400300"/>
              <a:gd name="connsiteY0" fmla="*/ 101600 h 139700"/>
              <a:gd name="connsiteX1" fmla="*/ 1936750 w 2400300"/>
              <a:gd name="connsiteY1" fmla="*/ 107950 h 139700"/>
              <a:gd name="connsiteX2" fmla="*/ 2400300 w 2400300"/>
              <a:gd name="connsiteY2" fmla="*/ 139700 h 139700"/>
              <a:gd name="connsiteX3" fmla="*/ 2324100 w 2400300"/>
              <a:gd name="connsiteY3" fmla="*/ 50800 h 139700"/>
              <a:gd name="connsiteX4" fmla="*/ 1898650 w 2400300"/>
              <a:gd name="connsiteY4" fmla="*/ 12700 h 139700"/>
              <a:gd name="connsiteX5" fmla="*/ 95250 w 2400300"/>
              <a:gd name="connsiteY5" fmla="*/ 0 h 139700"/>
              <a:gd name="connsiteX6" fmla="*/ 0 w 2400300"/>
              <a:gd name="connsiteY6" fmla="*/ 1016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300" h="139700">
                <a:moveTo>
                  <a:pt x="0" y="101600"/>
                </a:moveTo>
                <a:lnTo>
                  <a:pt x="1936750" y="107950"/>
                </a:lnTo>
                <a:lnTo>
                  <a:pt x="2400300" y="139700"/>
                </a:lnTo>
                <a:lnTo>
                  <a:pt x="2324100" y="50800"/>
                </a:lnTo>
                <a:lnTo>
                  <a:pt x="1898650" y="12700"/>
                </a:lnTo>
                <a:lnTo>
                  <a:pt x="9525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8110682" y="3223645"/>
            <a:ext cx="38100" cy="13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958267" y="1833175"/>
            <a:ext cx="0" cy="899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375804" y="2732655"/>
            <a:ext cx="582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08217" y="2148210"/>
            <a:ext cx="450050" cy="58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85845" y="2373427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845" y="2373427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0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76745" y="111898"/>
            <a:ext cx="486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Towards</a:t>
            </a:r>
            <a:r>
              <a:rPr lang="de-DE" sz="3200" dirty="0"/>
              <a:t> a DO Infrastructure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" y="802921"/>
            <a:ext cx="5714667" cy="500594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36284" y="1043735"/>
            <a:ext cx="3436215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flexible </a:t>
            </a:r>
            <a:r>
              <a:rPr lang="de-DE" sz="1600" dirty="0" err="1"/>
              <a:t>testbed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integrate</a:t>
            </a:r>
            <a:r>
              <a:rPr lang="de-DE" sz="1600" dirty="0"/>
              <a:t> </a:t>
            </a:r>
            <a:r>
              <a:rPr lang="de-DE" sz="1600" dirty="0" err="1"/>
              <a:t>methods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DO </a:t>
            </a:r>
            <a:r>
              <a:rPr lang="de-DE" sz="1600" dirty="0" err="1"/>
              <a:t>concept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come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systematic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systemic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challenges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prepared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phase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automatic</a:t>
            </a:r>
            <a:r>
              <a:rPr lang="de-DE" sz="1600" dirty="0"/>
              <a:t> </a:t>
            </a:r>
            <a:r>
              <a:rPr lang="de-DE" sz="1600" dirty="0" err="1"/>
              <a:t>processing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scientific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simple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researchers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reducing</a:t>
            </a:r>
            <a:r>
              <a:rPr lang="de-DE" sz="1600" dirty="0"/>
              <a:t> </a:t>
            </a:r>
            <a:r>
              <a:rPr lang="de-DE" sz="1600" dirty="0" err="1"/>
              <a:t>complexity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let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world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DOs</a:t>
            </a:r>
            <a:r>
              <a:rPr lang="de-DE" sz="1600" dirty="0"/>
              <a:t>, i.e.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PIDs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integrate</a:t>
            </a:r>
            <a:r>
              <a:rPr lang="de-DE" sz="1600" dirty="0"/>
              <a:t> </a:t>
            </a:r>
            <a:r>
              <a:rPr lang="de-DE" sz="1600" dirty="0" err="1"/>
              <a:t>components</a:t>
            </a:r>
            <a:r>
              <a:rPr lang="de-DE" sz="1600" dirty="0"/>
              <a:t> </a:t>
            </a:r>
            <a:r>
              <a:rPr lang="de-DE" sz="1600" dirty="0" err="1"/>
              <a:t>specified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RDA</a:t>
            </a:r>
            <a:r>
              <a:rPr lang="de-DE" sz="1600" dirty="0"/>
              <a:t>, </a:t>
            </a:r>
            <a:r>
              <a:rPr lang="de-DE" sz="1600" dirty="0" err="1"/>
              <a:t>OAI</a:t>
            </a:r>
            <a:r>
              <a:rPr lang="de-DE" sz="1600" dirty="0"/>
              <a:t>, </a:t>
            </a:r>
            <a:r>
              <a:rPr lang="de-DE" sz="1600" dirty="0" err="1"/>
              <a:t>W3C</a:t>
            </a:r>
            <a:r>
              <a:rPr lang="de-DE" sz="1600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Example1</a:t>
            </a:r>
            <a:r>
              <a:rPr lang="de-DE" sz="1600" dirty="0"/>
              <a:t>: </a:t>
            </a:r>
            <a:r>
              <a:rPr lang="de-DE" sz="1600" dirty="0" err="1"/>
              <a:t>provide</a:t>
            </a:r>
            <a:r>
              <a:rPr lang="de-DE" sz="1600" dirty="0"/>
              <a:t> </a:t>
            </a:r>
            <a:r>
              <a:rPr lang="de-DE" sz="1600" dirty="0" err="1"/>
              <a:t>operators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DOs</a:t>
            </a:r>
            <a:r>
              <a:rPr lang="de-DE" sz="1600" dirty="0"/>
              <a:t> (</a:t>
            </a:r>
            <a:r>
              <a:rPr lang="de-DE" sz="1600" dirty="0" err="1"/>
              <a:t>move</a:t>
            </a:r>
            <a:r>
              <a:rPr lang="de-DE" sz="1600" dirty="0"/>
              <a:t>, </a:t>
            </a:r>
            <a:r>
              <a:rPr lang="de-DE" sz="1600" dirty="0" err="1"/>
              <a:t>delete</a:t>
            </a:r>
            <a:r>
              <a:rPr lang="de-DE" sz="16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Example2</a:t>
            </a:r>
            <a:r>
              <a:rPr lang="de-DE" sz="1600" dirty="0"/>
              <a:t>: </a:t>
            </a:r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workflows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a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proper </a:t>
            </a:r>
            <a:r>
              <a:rPr lang="de-DE" sz="1600" dirty="0" err="1"/>
              <a:t>provenance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540" y="6129300"/>
            <a:ext cx="80515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/>
              <a:t>Landscape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trustworthy</a:t>
            </a:r>
            <a:r>
              <a:rPr lang="de-DE" sz="1600" b="1" dirty="0"/>
              <a:t> </a:t>
            </a:r>
            <a:r>
              <a:rPr lang="de-DE" sz="1600" b="1" dirty="0" err="1"/>
              <a:t>repositories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registries</a:t>
            </a:r>
            <a:r>
              <a:rPr lang="de-DE" sz="1600" b="1" dirty="0"/>
              <a:t> </a:t>
            </a:r>
            <a:r>
              <a:rPr lang="de-DE" sz="1600" b="1" dirty="0" err="1"/>
              <a:t>based</a:t>
            </a:r>
            <a:r>
              <a:rPr lang="de-DE" sz="1600" b="1" dirty="0"/>
              <a:t> on interoperable </a:t>
            </a:r>
            <a:r>
              <a:rPr lang="de-DE" sz="1600" b="1" dirty="0" err="1"/>
              <a:t>components</a:t>
            </a:r>
            <a:r>
              <a:rPr lang="de-DE" sz="1600" b="1" dirty="0"/>
              <a:t>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71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1800" y="111899"/>
            <a:ext cx="3240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Relevant </a:t>
            </a:r>
            <a:r>
              <a:rPr lang="de-DE" sz="3200" dirty="0" err="1"/>
              <a:t>Activities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1530" y="1043735"/>
            <a:ext cx="8730969" cy="46474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FAIR </a:t>
            </a:r>
            <a:r>
              <a:rPr lang="de-DE" sz="1600" dirty="0" err="1"/>
              <a:t>principles</a:t>
            </a:r>
            <a:r>
              <a:rPr lang="de-DE" sz="1600" dirty="0"/>
              <a:t> </a:t>
            </a:r>
            <a:r>
              <a:rPr lang="de-DE" sz="1600" dirty="0" err="1"/>
              <a:t>summarised</a:t>
            </a:r>
            <a:r>
              <a:rPr lang="de-DE" sz="1600" dirty="0"/>
              <a:t> </a:t>
            </a:r>
            <a:r>
              <a:rPr lang="de-DE" sz="1600" dirty="0" err="1"/>
              <a:t>broad</a:t>
            </a:r>
            <a:r>
              <a:rPr lang="de-DE" sz="1600" dirty="0"/>
              <a:t> </a:t>
            </a:r>
            <a:r>
              <a:rPr lang="de-DE" sz="1600" dirty="0" err="1"/>
              <a:t>discussions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a </a:t>
            </a:r>
            <a:r>
              <a:rPr lang="de-DE" sz="1600" dirty="0" err="1"/>
              <a:t>globally</a:t>
            </a:r>
            <a:r>
              <a:rPr lang="de-DE" sz="1600" dirty="0"/>
              <a:t> </a:t>
            </a:r>
            <a:r>
              <a:rPr lang="de-DE" sz="1600" dirty="0" err="1"/>
              <a:t>accepted</a:t>
            </a:r>
            <a:r>
              <a:rPr lang="de-DE" sz="1600" dirty="0"/>
              <a:t> </a:t>
            </a:r>
            <a:r>
              <a:rPr lang="de-DE" sz="1600" dirty="0" err="1"/>
              <a:t>common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an </a:t>
            </a:r>
            <a:r>
              <a:rPr lang="de-DE" sz="1600" dirty="0" err="1"/>
              <a:t>important</a:t>
            </a:r>
            <a:r>
              <a:rPr lang="de-DE" sz="1600" dirty="0"/>
              <a:t> </a:t>
            </a:r>
            <a:r>
              <a:rPr lang="de-DE" sz="1600" dirty="0" err="1"/>
              <a:t>step</a:t>
            </a:r>
            <a:r>
              <a:rPr lang="de-DE" sz="1600" dirty="0"/>
              <a:t> </a:t>
            </a:r>
            <a:r>
              <a:rPr lang="de-DE" sz="1600" dirty="0" err="1"/>
              <a:t>towards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convergence</a:t>
            </a:r>
            <a:r>
              <a:rPr lang="de-DE" sz="1600" dirty="0"/>
              <a:t>, but not a </a:t>
            </a:r>
            <a:r>
              <a:rPr lang="de-DE" sz="1600" dirty="0" err="1"/>
              <a:t>blueprint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infrastructure</a:t>
            </a:r>
            <a:r>
              <a:rPr lang="de-DE" sz="1600" dirty="0"/>
              <a:t> </a:t>
            </a:r>
            <a:r>
              <a:rPr lang="de-DE" sz="1600" dirty="0" err="1"/>
              <a:t>building</a:t>
            </a:r>
            <a:r>
              <a:rPr lang="de-DE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US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ready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fund</a:t>
            </a:r>
            <a:r>
              <a:rPr lang="de-DE" sz="1600" dirty="0"/>
              <a:t> a </a:t>
            </a:r>
            <a:r>
              <a:rPr lang="de-DE" sz="1600" dirty="0" err="1"/>
              <a:t>small</a:t>
            </a:r>
            <a:r>
              <a:rPr lang="de-DE" sz="1600" dirty="0"/>
              <a:t> </a:t>
            </a:r>
            <a:r>
              <a:rPr lang="de-DE" sz="1600" dirty="0" err="1"/>
              <a:t>seed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out a larger </a:t>
            </a:r>
            <a:r>
              <a:rPr lang="de-DE" sz="1600" dirty="0" err="1"/>
              <a:t>program</a:t>
            </a:r>
            <a:r>
              <a:rPr lang="de-DE" sz="1600" dirty="0"/>
              <a:t> </a:t>
            </a:r>
            <a:r>
              <a:rPr lang="de-DE" sz="1600" dirty="0" err="1"/>
              <a:t>along</a:t>
            </a:r>
            <a:r>
              <a:rPr lang="de-DE" sz="1600" dirty="0"/>
              <a:t> </a:t>
            </a:r>
            <a:r>
              <a:rPr lang="de-DE" sz="1600" dirty="0" err="1"/>
              <a:t>C2CAMP</a:t>
            </a:r>
            <a:r>
              <a:rPr lang="de-DE" sz="1600" dirty="0"/>
              <a:t> </a:t>
            </a:r>
            <a:r>
              <a:rPr lang="de-DE" sz="1600" dirty="0" err="1"/>
              <a:t>core</a:t>
            </a:r>
            <a:r>
              <a:rPr lang="de-DE" sz="1600" dirty="0"/>
              <a:t> </a:t>
            </a:r>
            <a:r>
              <a:rPr lang="de-DE" sz="1600" dirty="0" err="1"/>
              <a:t>ideas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China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busy</a:t>
            </a:r>
            <a:r>
              <a:rPr lang="de-DE" sz="1600" dirty="0"/>
              <a:t> </a:t>
            </a:r>
            <a:r>
              <a:rPr lang="de-DE" sz="1600" dirty="0" err="1"/>
              <a:t>setting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a national </a:t>
            </a:r>
            <a:r>
              <a:rPr lang="de-DE" sz="1600" dirty="0" err="1"/>
              <a:t>PID</a:t>
            </a:r>
            <a:r>
              <a:rPr lang="de-DE" sz="1600" dirty="0"/>
              <a:t> </a:t>
            </a:r>
            <a:r>
              <a:rPr lang="de-DE" sz="1600" dirty="0" err="1"/>
              <a:t>infrstructures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everyone</a:t>
            </a:r>
            <a:r>
              <a:rPr lang="de-DE" sz="1600" dirty="0"/>
              <a:t> </a:t>
            </a:r>
            <a:r>
              <a:rPr lang="de-DE" sz="1600" dirty="0" err="1"/>
              <a:t>anticipating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coming</a:t>
            </a:r>
            <a:r>
              <a:rPr lang="de-DE" sz="1600" dirty="0"/>
              <a:t> </a:t>
            </a:r>
            <a:r>
              <a:rPr lang="de-DE" sz="1600" dirty="0" err="1"/>
              <a:t>challenges</a:t>
            </a:r>
            <a:r>
              <a:rPr lang="de-DE" sz="1600" dirty="0"/>
              <a:t> (</a:t>
            </a:r>
            <a:r>
              <a:rPr lang="de-DE" sz="1600" dirty="0" err="1"/>
              <a:t>IoT</a:t>
            </a:r>
            <a:r>
              <a:rPr lang="de-DE" sz="1600" dirty="0"/>
              <a:t>)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enabling</a:t>
            </a:r>
            <a:r>
              <a:rPr lang="de-DE" sz="1600" dirty="0"/>
              <a:t> </a:t>
            </a:r>
            <a:r>
              <a:rPr lang="de-DE" sz="1600" dirty="0" err="1"/>
              <a:t>systematic</a:t>
            </a:r>
            <a:r>
              <a:rPr lang="de-DE" sz="1600" dirty="0"/>
              <a:t> </a:t>
            </a:r>
            <a:r>
              <a:rPr lang="de-DE" sz="1600" dirty="0" err="1"/>
              <a:t>approaches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RDA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global </a:t>
            </a:r>
            <a:r>
              <a:rPr lang="de-DE" sz="1600" dirty="0" err="1"/>
              <a:t>platform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intensively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on </a:t>
            </a:r>
            <a:r>
              <a:rPr lang="de-DE" sz="1600" dirty="0" err="1"/>
              <a:t>specifications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components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characteristics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GOFAIR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an </a:t>
            </a:r>
            <a:r>
              <a:rPr lang="de-DE" sz="1600" dirty="0" err="1"/>
              <a:t>emerging</a:t>
            </a:r>
            <a:r>
              <a:rPr lang="de-DE" sz="1600" dirty="0"/>
              <a:t> </a:t>
            </a:r>
            <a:r>
              <a:rPr lang="de-DE" sz="1600" dirty="0" err="1"/>
              <a:t>platform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bring </a:t>
            </a:r>
            <a:r>
              <a:rPr lang="de-DE" sz="1600" dirty="0" err="1"/>
              <a:t>together</a:t>
            </a:r>
            <a:r>
              <a:rPr lang="de-DE" sz="1600" dirty="0"/>
              <a:t> </a:t>
            </a:r>
            <a:r>
              <a:rPr lang="de-DE" sz="1600" dirty="0" err="1"/>
              <a:t>implementers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trainers</a:t>
            </a:r>
            <a:r>
              <a:rPr lang="de-DE" sz="1600" dirty="0"/>
              <a:t>, </a:t>
            </a:r>
            <a:r>
              <a:rPr lang="de-DE" sz="1600" dirty="0" err="1"/>
              <a:t>C2CAMP</a:t>
            </a:r>
            <a:r>
              <a:rPr lang="de-DE" sz="1600" dirty="0"/>
              <a:t> will </a:t>
            </a:r>
            <a:r>
              <a:rPr lang="de-DE" sz="1600" dirty="0" err="1"/>
              <a:t>act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Implementation Network in </a:t>
            </a:r>
            <a:r>
              <a:rPr lang="de-DE" sz="1600" dirty="0" err="1"/>
              <a:t>GOFAIR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synchronise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others</a:t>
            </a:r>
            <a:endParaRPr lang="de-DE" sz="1600" dirty="0"/>
          </a:p>
          <a:p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EU </a:t>
            </a:r>
            <a:r>
              <a:rPr lang="de-DE" sz="1600" dirty="0" err="1"/>
              <a:t>activities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EOSC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a </a:t>
            </a:r>
            <a:r>
              <a:rPr lang="de-DE" sz="1600" dirty="0" err="1"/>
              <a:t>great</a:t>
            </a:r>
            <a:r>
              <a:rPr lang="de-DE" sz="1600" dirty="0"/>
              <a:t> </a:t>
            </a:r>
            <a:r>
              <a:rPr lang="de-DE" sz="1600" dirty="0" err="1"/>
              <a:t>attempt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synchronise</a:t>
            </a:r>
            <a:r>
              <a:rPr lang="de-DE" sz="1600" dirty="0"/>
              <a:t> </a:t>
            </a:r>
            <a:r>
              <a:rPr lang="de-DE" sz="1600" dirty="0" err="1"/>
              <a:t>minds</a:t>
            </a:r>
            <a:r>
              <a:rPr lang="de-DE" sz="1600" dirty="0"/>
              <a:t> in Europe, </a:t>
            </a:r>
            <a:r>
              <a:rPr lang="de-DE" sz="1600" dirty="0" err="1"/>
              <a:t>C2CAMP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synchronisation</a:t>
            </a:r>
            <a:r>
              <a:rPr lang="de-DE" sz="1600" dirty="0"/>
              <a:t> </a:t>
            </a:r>
            <a:r>
              <a:rPr lang="de-DE" sz="1600" dirty="0" err="1"/>
              <a:t>concept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yet</a:t>
            </a:r>
            <a:r>
              <a:rPr lang="de-DE" sz="1600" dirty="0"/>
              <a:t> </a:t>
            </a:r>
            <a:r>
              <a:rPr lang="de-DE" sz="1600" dirty="0" err="1"/>
              <a:t>missing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PRACE</a:t>
            </a:r>
            <a:r>
              <a:rPr lang="de-DE" sz="1600" dirty="0"/>
              <a:t>/</a:t>
            </a:r>
            <a:r>
              <a:rPr lang="de-DE" sz="1600" dirty="0" err="1"/>
              <a:t>HPC</a:t>
            </a:r>
            <a:r>
              <a:rPr lang="de-DE" sz="1600" dirty="0"/>
              <a:t>/EDI lack a </a:t>
            </a:r>
            <a:r>
              <a:rPr lang="de-DE" sz="1600" dirty="0" err="1"/>
              <a:t>convincing</a:t>
            </a:r>
            <a:r>
              <a:rPr lang="de-DE" sz="1600" dirty="0"/>
              <a:t> DO </a:t>
            </a:r>
            <a:r>
              <a:rPr lang="de-DE" sz="1600" dirty="0" err="1"/>
              <a:t>management</a:t>
            </a:r>
            <a:r>
              <a:rPr lang="de-DE" sz="1600" dirty="0"/>
              <a:t> </a:t>
            </a:r>
            <a:r>
              <a:rPr lang="de-DE" sz="1600" dirty="0" err="1"/>
              <a:t>concept</a:t>
            </a:r>
            <a:r>
              <a:rPr lang="de-DE" sz="1600" dirty="0"/>
              <a:t>, </a:t>
            </a:r>
            <a:r>
              <a:rPr lang="de-DE" sz="1600" dirty="0" err="1"/>
              <a:t>Exascale</a:t>
            </a:r>
            <a:r>
              <a:rPr lang="de-DE" sz="1600" dirty="0"/>
              <a:t> </a:t>
            </a:r>
            <a:r>
              <a:rPr lang="de-DE" sz="1600" dirty="0" err="1"/>
              <a:t>without</a:t>
            </a:r>
            <a:r>
              <a:rPr lang="de-DE" sz="1600" dirty="0"/>
              <a:t> DO </a:t>
            </a:r>
            <a:r>
              <a:rPr lang="de-DE" sz="1600" dirty="0" err="1"/>
              <a:t>management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lack </a:t>
            </a:r>
            <a:r>
              <a:rPr lang="de-DE" sz="1600" dirty="0" err="1"/>
              <a:t>impact</a:t>
            </a:r>
            <a:r>
              <a:rPr lang="de-DE" sz="1600" dirty="0"/>
              <a:t> on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economy</a:t>
            </a:r>
            <a:r>
              <a:rPr lang="de-DE" sz="1600" dirty="0"/>
              <a:t>, </a:t>
            </a:r>
            <a:r>
              <a:rPr lang="de-DE" sz="1600" dirty="0" err="1"/>
              <a:t>FENIX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C2CAMP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FREYA </a:t>
            </a:r>
            <a:r>
              <a:rPr lang="de-DE" sz="1600" dirty="0" err="1"/>
              <a:t>addresses</a:t>
            </a:r>
            <a:r>
              <a:rPr lang="de-DE" sz="1600" dirty="0"/>
              <a:t> </a:t>
            </a:r>
            <a:r>
              <a:rPr lang="de-DE" sz="1600" dirty="0" err="1"/>
              <a:t>PID</a:t>
            </a:r>
            <a:r>
              <a:rPr lang="de-DE" sz="1600" dirty="0"/>
              <a:t> </a:t>
            </a:r>
            <a:r>
              <a:rPr lang="de-DE" sz="1600" dirty="0" err="1"/>
              <a:t>usage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schlolarly</a:t>
            </a:r>
            <a:r>
              <a:rPr lang="de-DE" sz="1600" dirty="0"/>
              <a:t> 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81590" y="6129300"/>
            <a:ext cx="73764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C2CAMP</a:t>
            </a:r>
            <a:r>
              <a:rPr lang="de-DE" sz="1600" b="1" dirty="0"/>
              <a:t> </a:t>
            </a:r>
            <a:r>
              <a:rPr lang="de-DE" sz="1600" b="1" dirty="0" err="1"/>
              <a:t>is</a:t>
            </a:r>
            <a:r>
              <a:rPr lang="de-DE" sz="1600" b="1" dirty="0"/>
              <a:t> FAIR </a:t>
            </a:r>
            <a:r>
              <a:rPr lang="de-DE" sz="1600" b="1" dirty="0" err="1"/>
              <a:t>compliant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adds</a:t>
            </a:r>
            <a:r>
              <a:rPr lang="de-DE" sz="1600" b="1" dirty="0"/>
              <a:t> an </a:t>
            </a:r>
            <a:r>
              <a:rPr lang="de-DE" sz="1600" b="1" dirty="0" err="1"/>
              <a:t>implementation</a:t>
            </a:r>
            <a:r>
              <a:rPr lang="de-DE" sz="1600" b="1" dirty="0"/>
              <a:t> </a:t>
            </a:r>
            <a:r>
              <a:rPr lang="de-DE" sz="1600" b="1" dirty="0" err="1"/>
              <a:t>concept</a:t>
            </a:r>
            <a:r>
              <a:rPr lang="de-DE" sz="1600" b="1" dirty="0"/>
              <a:t> </a:t>
            </a:r>
            <a:r>
              <a:rPr lang="de-DE" sz="1600" b="1" dirty="0" err="1"/>
              <a:t>missing</a:t>
            </a:r>
            <a:r>
              <a:rPr lang="de-DE" sz="1600" b="1" dirty="0"/>
              <a:t> in </a:t>
            </a:r>
            <a:r>
              <a:rPr lang="de-DE" sz="1600" b="1" dirty="0" err="1"/>
              <a:t>EOSC</a:t>
            </a:r>
            <a:r>
              <a:rPr lang="de-DE" sz="1600" b="1" dirty="0"/>
              <a:t>.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5096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1720" y="101002"/>
            <a:ext cx="4675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needed</a:t>
            </a:r>
            <a:r>
              <a:rPr lang="de-DE" sz="3200" dirty="0"/>
              <a:t> in Europe?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41530" y="1043735"/>
            <a:ext cx="8730969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C2CAMP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is</a:t>
            </a:r>
            <a:r>
              <a:rPr lang="de-DE" sz="1600" dirty="0"/>
              <a:t> just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movement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-term </a:t>
            </a:r>
            <a:r>
              <a:rPr lang="de-DE" sz="1600" dirty="0" err="1"/>
              <a:t>perspective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will </a:t>
            </a:r>
            <a:r>
              <a:rPr lang="de-DE" sz="1600" dirty="0" err="1"/>
              <a:t>have</a:t>
            </a:r>
            <a:r>
              <a:rPr lang="de-DE" sz="1600" dirty="0"/>
              <a:t> different sub-projects </a:t>
            </a:r>
            <a:r>
              <a:rPr lang="de-DE" sz="1600" dirty="0" err="1"/>
              <a:t>possibly</a:t>
            </a:r>
            <a:r>
              <a:rPr lang="de-DE" sz="1600" dirty="0"/>
              <a:t> </a:t>
            </a:r>
            <a:r>
              <a:rPr lang="de-DE" sz="1600" dirty="0" err="1"/>
              <a:t>embedded</a:t>
            </a:r>
            <a:r>
              <a:rPr lang="de-DE" sz="1600" dirty="0"/>
              <a:t> in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projects</a:t>
            </a:r>
            <a:r>
              <a:rPr lang="de-DE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Core Group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devoted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synchronise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activities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increased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a </a:t>
            </a:r>
            <a:r>
              <a:rPr lang="de-DE" sz="1600" dirty="0" err="1"/>
              <a:t>compliance</a:t>
            </a:r>
            <a:r>
              <a:rPr lang="de-DE" sz="1600" dirty="0"/>
              <a:t> </a:t>
            </a:r>
            <a:r>
              <a:rPr lang="de-DE" sz="1600" dirty="0" err="1"/>
              <a:t>stamp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already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on </a:t>
            </a:r>
            <a:r>
              <a:rPr lang="de-DE" sz="1600" dirty="0" err="1"/>
              <a:t>requirements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specifications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limited </a:t>
            </a:r>
            <a:r>
              <a:rPr lang="de-DE" sz="1600" dirty="0" err="1"/>
              <a:t>capacity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will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RDA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push additional </a:t>
            </a:r>
            <a:r>
              <a:rPr lang="de-DE" sz="1600" dirty="0" err="1"/>
              <a:t>specifications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components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organising</a:t>
            </a:r>
            <a:r>
              <a:rPr lang="de-DE" sz="1600" dirty="0"/>
              <a:t> an </a:t>
            </a:r>
            <a:r>
              <a:rPr lang="de-DE" sz="1600" dirty="0" err="1"/>
              <a:t>interaction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industry</a:t>
            </a:r>
            <a:r>
              <a:rPr lang="de-DE" sz="1600" dirty="0"/>
              <a:t> (</a:t>
            </a:r>
            <a:r>
              <a:rPr lang="de-DE" sz="1600" dirty="0" err="1"/>
              <a:t>RDA</a:t>
            </a:r>
            <a:r>
              <a:rPr lang="de-DE" sz="1600" dirty="0"/>
              <a:t> </a:t>
            </a:r>
            <a:r>
              <a:rPr lang="de-DE" sz="1600" dirty="0" err="1"/>
              <a:t>plenary</a:t>
            </a:r>
            <a:r>
              <a:rPr lang="de-DE" sz="1600" dirty="0"/>
              <a:t> in Berlin)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needed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 </a:t>
            </a:r>
            <a:r>
              <a:rPr lang="de-DE" sz="1600" dirty="0" err="1"/>
              <a:t>soon</a:t>
            </a:r>
            <a:r>
              <a:rPr lang="de-DE" sz="1600" dirty="0"/>
              <a:t> </a:t>
            </a:r>
            <a:r>
              <a:rPr lang="de-DE" sz="1600" dirty="0" err="1"/>
              <a:t>interaction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EOSC</a:t>
            </a:r>
            <a:r>
              <a:rPr lang="de-DE" sz="1600" dirty="0"/>
              <a:t> </a:t>
            </a:r>
            <a:r>
              <a:rPr lang="de-DE" sz="1600" dirty="0" err="1"/>
              <a:t>HLEG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discuss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challenges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concepts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 </a:t>
            </a:r>
            <a:r>
              <a:rPr lang="de-DE" sz="1600" dirty="0" err="1"/>
              <a:t>seed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r>
              <a:rPr lang="de-DE" sz="1600" dirty="0"/>
              <a:t> also in Europe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engage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US, </a:t>
            </a:r>
            <a:r>
              <a:rPr lang="de-DE" sz="1600" dirty="0" err="1"/>
              <a:t>CN</a:t>
            </a:r>
            <a:r>
              <a:rPr lang="de-DE" sz="1600" dirty="0"/>
              <a:t>, etc. in </a:t>
            </a:r>
            <a:r>
              <a:rPr lang="de-DE" sz="1600" dirty="0" err="1"/>
              <a:t>organising</a:t>
            </a:r>
            <a:r>
              <a:rPr lang="de-DE" sz="1600" dirty="0"/>
              <a:t> </a:t>
            </a:r>
            <a:r>
              <a:rPr lang="de-DE" sz="1600" dirty="0" err="1"/>
              <a:t>workshops</a:t>
            </a:r>
            <a:r>
              <a:rPr lang="de-DE" sz="1600" dirty="0"/>
              <a:t>, </a:t>
            </a:r>
            <a:r>
              <a:rPr lang="de-DE" sz="1600" dirty="0" err="1"/>
              <a:t>participating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synchronisation</a:t>
            </a:r>
            <a:r>
              <a:rPr lang="de-DE" sz="1600" dirty="0"/>
              <a:t> </a:t>
            </a:r>
            <a:r>
              <a:rPr lang="de-DE" sz="1600" dirty="0" err="1"/>
              <a:t>task</a:t>
            </a:r>
            <a:r>
              <a:rPr lang="de-DE" sz="1600" dirty="0"/>
              <a:t> &amp; </a:t>
            </a:r>
            <a:r>
              <a:rPr lang="de-DE" sz="1600" dirty="0" err="1"/>
              <a:t>stimulate</a:t>
            </a:r>
            <a:r>
              <a:rPr lang="de-DE" sz="1600" dirty="0"/>
              <a:t> </a:t>
            </a:r>
            <a:r>
              <a:rPr lang="de-DE" sz="1600" dirty="0" err="1"/>
              <a:t>RDA</a:t>
            </a:r>
            <a:r>
              <a:rPr lang="de-DE" sz="1600" dirty="0"/>
              <a:t> /</a:t>
            </a:r>
            <a:r>
              <a:rPr lang="de-DE" sz="1600" dirty="0" err="1"/>
              <a:t>GOFAIR</a:t>
            </a:r>
            <a:r>
              <a:rPr lang="de-DE" sz="1600" dirty="0"/>
              <a:t> (2 x 1/2 </a:t>
            </a:r>
            <a:r>
              <a:rPr lang="de-DE" sz="1600" dirty="0" err="1"/>
              <a:t>FTE</a:t>
            </a:r>
            <a:r>
              <a:rPr lang="de-DE" sz="1600" dirty="0"/>
              <a:t> + </a:t>
            </a:r>
            <a:r>
              <a:rPr lang="de-DE" sz="1600" dirty="0" err="1"/>
              <a:t>travel</a:t>
            </a:r>
            <a:r>
              <a:rPr lang="de-DE" sz="1600" dirty="0"/>
              <a:t> </a:t>
            </a:r>
            <a:r>
              <a:rPr lang="de-DE" sz="1600" dirty="0" err="1"/>
              <a:t>funds</a:t>
            </a:r>
            <a:r>
              <a:rPr lang="de-DE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participation</a:t>
            </a:r>
            <a:r>
              <a:rPr lang="de-DE" sz="1600" dirty="0"/>
              <a:t> in </a:t>
            </a:r>
            <a:r>
              <a:rPr lang="de-DE" sz="1600" dirty="0" err="1"/>
              <a:t>coming</a:t>
            </a:r>
            <a:r>
              <a:rPr lang="de-DE" sz="1600" dirty="0"/>
              <a:t> </a:t>
            </a:r>
            <a:r>
              <a:rPr lang="de-DE" sz="1600" dirty="0" err="1"/>
              <a:t>projects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Clusters, </a:t>
            </a:r>
            <a:r>
              <a:rPr lang="de-DE" sz="1600" dirty="0" err="1"/>
              <a:t>HPC</a:t>
            </a:r>
            <a:r>
              <a:rPr lang="de-DE" sz="1600" dirty="0"/>
              <a:t>/EDI, etc. </a:t>
            </a:r>
            <a:r>
              <a:rPr lang="de-DE" sz="1600" dirty="0" err="1"/>
              <a:t>to</a:t>
            </a:r>
            <a:r>
              <a:rPr lang="de-DE" sz="1600" dirty="0"/>
              <a:t> not </a:t>
            </a:r>
            <a:r>
              <a:rPr lang="de-DE" sz="1600" dirty="0" err="1"/>
              <a:t>loose</a:t>
            </a:r>
            <a:r>
              <a:rPr lang="de-DE" sz="1600" dirty="0"/>
              <a:t> </a:t>
            </a:r>
            <a:r>
              <a:rPr lang="de-DE" sz="1600" dirty="0" err="1"/>
              <a:t>momentum</a:t>
            </a:r>
            <a:r>
              <a:rPr lang="de-DE" sz="1600" dirty="0"/>
              <a:t> in Europe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 </a:t>
            </a:r>
            <a:r>
              <a:rPr lang="de-DE" sz="1600" dirty="0" err="1"/>
              <a:t>focus</a:t>
            </a:r>
            <a:r>
              <a:rPr lang="de-DE" sz="1600" dirty="0"/>
              <a:t> on DO </a:t>
            </a:r>
            <a:r>
              <a:rPr lang="de-DE" sz="1600" dirty="0" smtClean="0"/>
              <a:t>Infrastructure </a:t>
            </a:r>
            <a:r>
              <a:rPr lang="de-DE" sz="1600" dirty="0"/>
              <a:t>in </a:t>
            </a:r>
            <a:r>
              <a:rPr lang="de-DE" sz="1600" dirty="0" err="1"/>
              <a:t>mid</a:t>
            </a:r>
            <a:r>
              <a:rPr lang="de-DE" sz="1600" dirty="0"/>
              <a:t>-term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remain</a:t>
            </a:r>
            <a:r>
              <a:rPr lang="de-DE" sz="1600" dirty="0"/>
              <a:t> </a:t>
            </a:r>
            <a:r>
              <a:rPr lang="de-DE" sz="1600" dirty="0" err="1" smtClean="0"/>
              <a:t>competitive</a:t>
            </a:r>
            <a:r>
              <a:rPr lang="de-DE" sz="1600" dirty="0" smtClean="0"/>
              <a:t> (design </a:t>
            </a:r>
            <a:r>
              <a:rPr lang="de-DE" sz="1600" dirty="0" err="1" smtClean="0"/>
              <a:t>study</a:t>
            </a:r>
            <a:r>
              <a:rPr lang="de-DE" sz="1600" dirty="0" smtClean="0"/>
              <a:t>?)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 </a:t>
            </a:r>
            <a:r>
              <a:rPr lang="de-DE" sz="1600" dirty="0" err="1"/>
              <a:t>strategic</a:t>
            </a:r>
            <a:r>
              <a:rPr lang="de-DE" sz="1600" dirty="0"/>
              <a:t> </a:t>
            </a:r>
            <a:r>
              <a:rPr lang="de-DE" sz="1600" dirty="0" err="1"/>
              <a:t>meeting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several</a:t>
            </a:r>
            <a:r>
              <a:rPr lang="de-DE" sz="1600" dirty="0"/>
              <a:t> </a:t>
            </a:r>
            <a:r>
              <a:rPr lang="de-DE" sz="1600" dirty="0" err="1"/>
              <a:t>stakeholders</a:t>
            </a:r>
            <a:r>
              <a:rPr lang="de-DE" sz="1600" dirty="0"/>
              <a:t> in </a:t>
            </a:r>
            <a:r>
              <a:rPr lang="de-DE" sz="1600" dirty="0" err="1"/>
              <a:t>autumn</a:t>
            </a:r>
            <a:r>
              <a:rPr lang="de-DE" sz="1600" dirty="0"/>
              <a:t>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algn="ctr"/>
            <a:r>
              <a:rPr lang="de-DE" sz="1600" b="1" dirty="0"/>
              <a:t>Who </a:t>
            </a:r>
            <a:r>
              <a:rPr lang="de-DE" sz="1600" b="1" dirty="0" err="1"/>
              <a:t>is</a:t>
            </a:r>
            <a:r>
              <a:rPr lang="de-DE" sz="1600" b="1" dirty="0"/>
              <a:t> </a:t>
            </a:r>
            <a:r>
              <a:rPr lang="de-DE" sz="1600" b="1" dirty="0" err="1"/>
              <a:t>taking</a:t>
            </a:r>
            <a:r>
              <a:rPr lang="de-DE" sz="1600" b="1" dirty="0"/>
              <a:t> </a:t>
            </a:r>
            <a:r>
              <a:rPr lang="de-DE" sz="1600" b="1" dirty="0" err="1"/>
              <a:t>leadership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/>
              <a:t>how</a:t>
            </a:r>
            <a:r>
              <a:rPr lang="de-DE" sz="1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05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958</Words>
  <Application>Microsoft Office PowerPoint</Application>
  <PresentationFormat>On-screen Show (4:3)</PresentationFormat>
  <Paragraphs>100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C2CAMP  Digital Objects as Foundational Entities in the Global Data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C2CAMP</dc:title>
  <dc:creator>Peter</dc:creator>
  <cp:lastModifiedBy>Peter</cp:lastModifiedBy>
  <cp:revision>31</cp:revision>
  <cp:lastPrinted>2018-02-05T13:46:29Z</cp:lastPrinted>
  <dcterms:created xsi:type="dcterms:W3CDTF">2018-02-05T12:14:38Z</dcterms:created>
  <dcterms:modified xsi:type="dcterms:W3CDTF">2018-02-09T07:34:43Z</dcterms:modified>
</cp:coreProperties>
</file>