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305" r:id="rId3"/>
    <p:sldId id="261" r:id="rId4"/>
    <p:sldId id="303" r:id="rId5"/>
    <p:sldId id="262" r:id="rId6"/>
    <p:sldId id="307" r:id="rId7"/>
    <p:sldId id="30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442E"/>
    <a:srgbClr val="79B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/>
    <p:restoredTop sz="94681"/>
  </p:normalViewPr>
  <p:slideViewPr>
    <p:cSldViewPr snapToGrid="0" snapToObjects="1">
      <p:cViewPr>
        <p:scale>
          <a:sx n="113" d="100"/>
          <a:sy n="113" d="100"/>
        </p:scale>
        <p:origin x="5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4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1AB439-A01B-D74F-A75B-C115DDC89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292DA-B5A6-184E-A0AD-118109B7B5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087F2-2242-3C4F-8B2C-A0F9B7E782F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B5C9C-C9C5-BF47-B404-8C703AAC5C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588C4-2F64-F645-B33B-B2A67184BB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208FA-0865-4141-AC5F-AB857F4F0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12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9F92C-7953-D142-BFF6-9C02CC2A3108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07FB1-2CFF-EC4E-AFB4-BFB6D71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5272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431FA4-14B3-7B4F-B37E-59D38485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783" y="302586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702B2C56-CFEF-6C43-8FAB-6585523F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84" y="2192039"/>
            <a:ext cx="9144000" cy="833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21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DD38-5806-F24A-BBE4-2C81FC87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3ED03-9461-0447-9EEF-C9971176D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02C38-EA8F-8749-8C81-CAC922A2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1B81998-E3DA-FA4E-9903-E95E4711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2CC6A-81CD-6C44-AD5B-277C9E922241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7BD1132-A7BF-0D4D-9FD2-0A4037E99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48B8FB-0DCB-A449-BE5F-A95190EB36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F2C7FE-1855-D642-8BCD-9571B9BE2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E9537A-281A-1845-BAC4-12BA211714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4E6F0E-C286-1446-8B0C-2F3DE8522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4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0053-2A83-CB47-BFFE-8FF2A233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75705"/>
            <a:ext cx="9351936" cy="1124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D79E8-CA8C-8B40-8F39-C0C5604F5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8B937D7-07D6-AC47-A7BC-C14F6499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ED333F-30D2-0A4C-83EC-00084C5EFE02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FF0B0A-E5AB-4045-9445-83EBBF120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B5E49-2F5E-764D-B593-F81D5874AF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43CE7-5C1C-D741-83C1-AFC5D9AA78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8ED454-1D90-4A45-8F91-2D9CDE46A2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06121BE-7AE8-AB40-A63E-483E232F2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4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BBEA0-EF46-B545-929F-86F41168A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C2B27-3CD4-D241-A024-4622EAAE0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053ECE6-F9C4-5E43-AE0D-C5C474805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1D9C38-3D34-1B4E-A9BA-FE027683EFD9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9E29663-7832-B349-8C07-6473D22ED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6FB4A3-2833-4D46-831D-F6BA0CCA9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B8717-0973-D642-A07F-5D15341FAC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1B4203-5F25-9C42-8067-11A5255780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3EC5A67-F65C-CE49-8053-5051A10A0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60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431FA4-14B3-7B4F-B37E-59D38485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783" y="302586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702B2C56-CFEF-6C43-8FAB-6585523F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84" y="2192039"/>
            <a:ext cx="9144000" cy="833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8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464C-7825-9149-9115-BB9C2ED0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000" y="2063296"/>
            <a:ext cx="9089571" cy="833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467628-69B1-5540-8362-9ED62F685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2438" y="2897188"/>
            <a:ext cx="9090025" cy="201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7C42B-2D91-EB4B-9EE6-5134B2255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1DA154-3498-FA45-B7E7-CC3031B022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A7D828-FF48-FC43-9FCC-5ABFBD95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006239-9C30-4148-9533-24AB8148CE11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0BB618-3280-CD48-AC58-88E420E4C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C38E6ED-77F6-644C-AAB1-3C46B6E38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4BA5BF-B7BF-1847-AD03-65FB2C56AE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FE0C-C5EE-F44F-AE83-68E84D8B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84880"/>
            <a:ext cx="9351936" cy="1094450"/>
          </a:xfrm>
          <a:prstGeom prst="rect">
            <a:avLst/>
          </a:prstGeom>
        </p:spPr>
        <p:txBody>
          <a:bodyPr tIns="72000" bIns="72000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F343-491A-6541-9920-A8D4C661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1DF0D7D-30D6-EF42-B19F-7C396C0AD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C92FA1-F3FA-D046-9579-949929A9A40F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EB61735-C7F5-7347-BF21-A4BC54AC8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AD60D8-EC39-E14B-BEC9-AA566B4C20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1E7A6C-1F83-DF45-9323-F1D4D17016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CD6344-C28F-AC49-89E8-C1F3092F0B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A615DD-D33B-364F-A43D-F2730E25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918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67366DF-1426-824B-867E-681E6944F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3E66AB-A394-8840-A4FB-4948FDC87B0D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ABBAD5-E803-B94C-B63F-5C4936135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98D30-E850-2C4F-81FD-6DF1BFB0D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F5D01-E7B2-DD49-87EB-B35E0EA8C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97E16-3133-E444-AFF4-0A88FDD50B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4CCD623-924D-D842-B17A-D3C97700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2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E5B4-26B9-FA45-B6B2-8FB87405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8B66D-5FCD-124C-AFAC-BBFD8B35D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759A63CC-D39F-0F4B-AFAE-81F3625A8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7B0546-A2A2-274D-A7E0-35992C88ED62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23F5DC9-EA2B-144B-9EF9-3E78AFE49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6DB25B-749B-CF43-981C-03AF53A87D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9D6995-2861-8046-90A9-433F65AB80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CE23C1-ED46-784B-8A75-2A7EFEE75E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7FAD90D-687C-874D-B75D-827900D46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29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E79-A772-2E47-A52A-EBF7855E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75705"/>
            <a:ext cx="9351936" cy="1124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2862-3ACA-F044-9CE4-8E7ECC290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A3BF6-0DAF-6145-8F84-BDA51CEF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97060-5044-D54A-86E6-B1928C99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2C1FDC-62D3-8545-95AE-6F0EEB4FA0B7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6DC85B1-8B74-E041-8C7C-1E73D4E3C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52728-C874-3B45-A35D-06DC0FD9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0993A-6920-A24D-8106-35FD2BAD4C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7812A-0653-E541-9422-0D6707FC5E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2ADFE8-F55C-F748-A30E-FB0D5E1C8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202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93D9-4760-7F4E-B17D-8EBAC3D9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365125"/>
            <a:ext cx="9091159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42CF-9981-A143-B6FF-7140386F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0E500-0A73-F145-93D0-F23219DD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0472B-D74C-734C-A6CA-8A53AB2CE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C4B6A-F33A-4E4A-BB0F-65A70945E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272DE47-5475-BC48-B944-894132BD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419248-4BB8-EA43-8195-BE2255BDD965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7EE3C2B-DCA3-9745-83F1-87E39AD0F1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6E172-8998-BD4E-A5A8-1B99851456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ED8993-A768-6446-AFCB-ED6E985F5A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C4C9D-7798-7E4F-A846-40CB7A2963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8800C15-E4EF-4D4B-B909-DF3DBFED82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22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464C-7825-9149-9115-BB9C2ED0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000" y="2063296"/>
            <a:ext cx="9089571" cy="833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467628-69B1-5540-8362-9ED62F685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2438" y="2897188"/>
            <a:ext cx="9090025" cy="201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7C42B-2D91-EB4B-9EE6-5134B2255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1DA154-3498-FA45-B7E7-CC3031B022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A7D828-FF48-FC43-9FCC-5ABFBD95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006239-9C30-4148-9533-24AB8148CE11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0BB618-3280-CD48-AC58-88E420E4C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C38E6ED-77F6-644C-AAB1-3C46B6E38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4BA5BF-B7BF-1847-AD03-65FB2C56AE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2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8292-335A-6343-9E6C-B6E6056F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75705"/>
            <a:ext cx="9351936" cy="1124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CA086E-5ED3-3D45-A51C-15A937525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35855D-DDA6-7D48-96D6-C3AD04CA5B0C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6BF190A-3482-D741-810D-6E19FEEC6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B1165-A356-1B41-B60C-6AF36EF2B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919A6C-FA34-1442-AB36-D34C422824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17AFD5-5F60-E346-9E54-281D71938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4A9EC60-675E-8846-ABC5-E3137F89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158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592D-36FB-A943-AEF8-B71F7E19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700F-2353-DF49-88CD-4C79F63F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40BF-821F-2D40-9124-FF61D085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D559726-8905-1644-99C4-B8487520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9935F1-0915-FB41-BFA7-F3D023EAFB0B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FC34FCA-4A2F-2D44-BAE9-D903085A3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0E0665-645D-8442-B574-ED63F977B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10F971-D284-FA41-B55F-956C95CDD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E27CC3-75F9-A24F-87B9-E26C89D889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11AB820-FCE9-6347-8507-78CB2EA11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144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DD38-5806-F24A-BBE4-2C81FC87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3ED03-9461-0447-9EEF-C9971176D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02C38-EA8F-8749-8C81-CAC922A2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1B81998-E3DA-FA4E-9903-E95E4711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2CC6A-81CD-6C44-AD5B-277C9E922241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7BD1132-A7BF-0D4D-9FD2-0A4037E99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48B8FB-0DCB-A449-BE5F-A95190EB36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F2C7FE-1855-D642-8BCD-9571B9BE2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E9537A-281A-1845-BAC4-12BA211714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4E6F0E-C286-1446-8B0C-2F3DE8522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9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0053-2A83-CB47-BFFE-8FF2A233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75705"/>
            <a:ext cx="9351936" cy="1124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D79E8-CA8C-8B40-8F39-C0C5604F5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8B937D7-07D6-AC47-A7BC-C14F6499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ED333F-30D2-0A4C-83EC-00084C5EFE02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FF0B0A-E5AB-4045-9445-83EBBF120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B5E49-2F5E-764D-B593-F81D5874AF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43CE7-5C1C-D741-83C1-AFC5D9AA78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8ED454-1D90-4A45-8F91-2D9CDE46A2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06121BE-7AE8-AB40-A63E-483E232F2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759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BBEA0-EF46-B545-929F-86F41168A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C2B27-3CD4-D241-A024-4622EAAE0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053ECE6-F9C4-5E43-AE0D-C5C474805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1D9C38-3D34-1B4E-A9BA-FE027683EFD9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9E29663-7832-B349-8C07-6473D22ED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6FB4A3-2833-4D46-831D-F6BA0CCA9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B8717-0973-D642-A07F-5D15341FAC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1B4203-5F25-9C42-8067-11A5255780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3EC5A67-F65C-CE49-8053-5051A10A0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FE0C-C5EE-F44F-AE83-68E84D8B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84880"/>
            <a:ext cx="9351936" cy="1094450"/>
          </a:xfrm>
          <a:prstGeom prst="rect">
            <a:avLst/>
          </a:prstGeom>
        </p:spPr>
        <p:txBody>
          <a:bodyPr tIns="72000" bIns="72000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F343-491A-6541-9920-A8D4C661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1DF0D7D-30D6-EF42-B19F-7C396C0AD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C92FA1-F3FA-D046-9579-949929A9A40F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EB61735-C7F5-7347-BF21-A4BC54AC8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AD60D8-EC39-E14B-BEC9-AA566B4C20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1E7A6C-1F83-DF45-9323-F1D4D17016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CD6344-C28F-AC49-89E8-C1F3092F0B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A615DD-D33B-364F-A43D-F2730E25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05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67366DF-1426-824B-867E-681E6944F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3E66AB-A394-8840-A4FB-4948FDC87B0D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ABBAD5-E803-B94C-B63F-5C4936135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98D30-E850-2C4F-81FD-6DF1BFB0D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F5D01-E7B2-DD49-87EB-B35E0EA8C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97E16-3133-E444-AFF4-0A88FDD50B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4CCD623-924D-D842-B17A-D3C97700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7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E5B4-26B9-FA45-B6B2-8FB87405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8B66D-5FCD-124C-AFAC-BBFD8B35D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759A63CC-D39F-0F4B-AFAE-81F3625A8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7B0546-A2A2-274D-A7E0-35992C88ED62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23F5DC9-EA2B-144B-9EF9-3E78AFE49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6DB25B-749B-CF43-981C-03AF53A87D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9D6995-2861-8046-90A9-433F65AB80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CE23C1-ED46-784B-8A75-2A7EFEE75E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7FAD90D-687C-874D-B75D-827900D46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22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E79-A772-2E47-A52A-EBF7855E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75705"/>
            <a:ext cx="9351936" cy="1124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2862-3ACA-F044-9CE4-8E7ECC290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A3BF6-0DAF-6145-8F84-BDA51CEF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97060-5044-D54A-86E6-B1928C99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2C1FDC-62D3-8545-95AE-6F0EEB4FA0B7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6DC85B1-8B74-E041-8C7C-1E73D4E3C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52728-C874-3B45-A35D-06DC0FD9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0993A-6920-A24D-8106-35FD2BAD4C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7812A-0653-E541-9422-0D6707FC5E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2ADFE8-F55C-F748-A30E-FB0D5E1C8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5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93D9-4760-7F4E-B17D-8EBAC3D9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365125"/>
            <a:ext cx="9091159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42CF-9981-A143-B6FF-7140386F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0E500-0A73-F145-93D0-F23219DD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0472B-D74C-734C-A6CA-8A53AB2CE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C4B6A-F33A-4E4A-BB0F-65A70945E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272DE47-5475-BC48-B944-894132BD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419248-4BB8-EA43-8195-BE2255BDD965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7EE3C2B-DCA3-9745-83F1-87E39AD0F1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6E172-8998-BD4E-A5A8-1B99851456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ED8993-A768-6446-AFCB-ED6E985F5A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C4C9D-7798-7E4F-A846-40CB7A2963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8800C15-E4EF-4D4B-B909-DF3DBFED82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2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8292-335A-6343-9E6C-B6E6056F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75705"/>
            <a:ext cx="9351936" cy="1124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CA086E-5ED3-3D45-A51C-15A937525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35855D-DDA6-7D48-96D6-C3AD04CA5B0C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6BF190A-3482-D741-810D-6E19FEEC6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B1165-A356-1B41-B60C-6AF36EF2B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919A6C-FA34-1442-AB36-D34C422824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17AFD5-5F60-E346-9E54-281D71938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4A9EC60-675E-8846-ABC5-E3137F89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7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592D-36FB-A943-AEF8-B71F7E19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700F-2353-DF49-88CD-4C79F63F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40BF-821F-2D40-9124-FF61D085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D559726-8905-1644-99C4-B8487520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5625"/>
            <a:ext cx="14260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9935F1-0915-FB41-BFA7-F3D023EAFB0B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FC34FCA-4A2F-2D44-BAE9-D903085A3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0549" y="6425625"/>
            <a:ext cx="549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rd-alliance.org</a:t>
            </a:r>
            <a:r>
              <a:rPr lang="en-GB" dirty="0"/>
              <a:t> 		@</a:t>
            </a:r>
            <a:r>
              <a:rPr lang="en-GB" dirty="0" err="1"/>
              <a:t>resdatall</a:t>
            </a:r>
            <a:r>
              <a:rPr lang="en-GB" dirty="0"/>
              <a:t> | @</a:t>
            </a:r>
            <a:r>
              <a:rPr lang="en-GB" dirty="0" err="1"/>
              <a:t>rda_europe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0E0665-645D-8442-B574-ED63F977B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878" y="6474837"/>
            <a:ext cx="3302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10F971-D284-FA41-B55F-956C95CDD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5757" y="6476433"/>
            <a:ext cx="256751" cy="263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E27CC3-75F9-A24F-87B9-E26C89D889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345" y="6455121"/>
            <a:ext cx="890563" cy="30613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11AB820-FCE9-6347-8507-78CB2EA11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701458" cy="432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A74F0-3561-6E4B-9323-54D0640DAE4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4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76865C-7514-884B-A181-A90F88410C2F}"/>
              </a:ext>
            </a:extLst>
          </p:cNvPr>
          <p:cNvSpPr/>
          <p:nvPr userDrawn="1"/>
        </p:nvSpPr>
        <p:spPr>
          <a:xfrm>
            <a:off x="-1" y="6356350"/>
            <a:ext cx="12192001" cy="501650"/>
          </a:xfrm>
          <a:prstGeom prst="rect">
            <a:avLst/>
          </a:prstGeom>
          <a:solidFill>
            <a:srgbClr val="844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6EDA8-39B3-D341-B036-0739AF1E80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000"/>
          </a:blip>
          <a:srcRect l="-1" t="37372" r="8397" b="2618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5540-975B-7546-8A87-DBB52AFB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7992"/>
            <a:ext cx="10723536" cy="4548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FD0181-6AA7-7845-97B5-3539A8AB420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31179" y="313800"/>
            <a:ext cx="1947441" cy="922472"/>
          </a:xfrm>
          <a:prstGeom prst="rect">
            <a:avLst/>
          </a:prstGeom>
        </p:spPr>
      </p:pic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F4E5169B-DAC1-274F-8697-2A5E3A90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365125"/>
            <a:ext cx="9089571" cy="83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16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9B94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9B94E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9B94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9B94E"/>
        </a:buClr>
        <a:buFont typeface="Wingdings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9B94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76865C-7514-884B-A181-A90F88410C2F}"/>
              </a:ext>
            </a:extLst>
          </p:cNvPr>
          <p:cNvSpPr/>
          <p:nvPr userDrawn="1"/>
        </p:nvSpPr>
        <p:spPr>
          <a:xfrm>
            <a:off x="-1" y="6356350"/>
            <a:ext cx="12192001" cy="501650"/>
          </a:xfrm>
          <a:prstGeom prst="rect">
            <a:avLst/>
          </a:prstGeom>
          <a:solidFill>
            <a:srgbClr val="844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5540-975B-7546-8A87-DBB52AFB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7992"/>
            <a:ext cx="10723536" cy="4548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FD0181-6AA7-7845-97B5-3539A8AB420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1179" y="313800"/>
            <a:ext cx="1947441" cy="922472"/>
          </a:xfrm>
          <a:prstGeom prst="rect">
            <a:avLst/>
          </a:prstGeom>
        </p:spPr>
      </p:pic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F4E5169B-DAC1-274F-8697-2A5E3A90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365125"/>
            <a:ext cx="9089571" cy="83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61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9B94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9B94E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9B94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9B94E"/>
        </a:buClr>
        <a:buFont typeface="Wingdings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9B94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ruFCgZ" TargetMode="External"/><Relationship Id="rId3" Type="http://schemas.openxmlformats.org/officeDocument/2006/relationships/hyperlink" Target="http://bit.ly/2rujALv" TargetMode="External"/><Relationship Id="rId7" Type="http://schemas.openxmlformats.org/officeDocument/2006/relationships/hyperlink" Target="http://bit.ly/2ru6kGt" TargetMode="External"/><Relationship Id="rId2" Type="http://schemas.openxmlformats.org/officeDocument/2006/relationships/hyperlink" Target="http://bit.ly/2ryRr1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it.ly/2sdVKAR" TargetMode="External"/><Relationship Id="rId5" Type="http://schemas.openxmlformats.org/officeDocument/2006/relationships/hyperlink" Target="http://bit.ly/2se44QX" TargetMode="External"/><Relationship Id="rId4" Type="http://schemas.openxmlformats.org/officeDocument/2006/relationships/hyperlink" Target="http://bit.ly/2ss2CwH" TargetMode="External"/><Relationship Id="rId9" Type="http://schemas.openxmlformats.org/officeDocument/2006/relationships/hyperlink" Target="http://bit.ly/2rukIi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rutPzn" TargetMode="External"/><Relationship Id="rId3" Type="http://schemas.openxmlformats.org/officeDocument/2006/relationships/hyperlink" Target="http://bit.ly/2svs0Cc" TargetMode="External"/><Relationship Id="rId7" Type="http://schemas.openxmlformats.org/officeDocument/2006/relationships/hyperlink" Target="http://bit.ly/2rjHFR5" TargetMode="External"/><Relationship Id="rId2" Type="http://schemas.openxmlformats.org/officeDocument/2006/relationships/hyperlink" Target="http://bit.ly/2sdEj3h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it.ly/2se9efQ" TargetMode="External"/><Relationship Id="rId5" Type="http://schemas.openxmlformats.org/officeDocument/2006/relationships/hyperlink" Target="http://bit.ly/2se59Z1" TargetMode="External"/><Relationship Id="rId10" Type="http://schemas.openxmlformats.org/officeDocument/2006/relationships/hyperlink" Target="http://bit.ly/2svtEEe" TargetMode="External"/><Relationship Id="rId4" Type="http://schemas.openxmlformats.org/officeDocument/2006/relationships/hyperlink" Target="http://bit.ly/2t56LEy" TargetMode="External"/><Relationship Id="rId9" Type="http://schemas.openxmlformats.org/officeDocument/2006/relationships/hyperlink" Target="http://bit.ly/2srMUl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9C5D9B-AC7F-FE48-B78C-A7BC3A02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782" y="3025863"/>
            <a:ext cx="9198433" cy="1942951"/>
          </a:xfrm>
        </p:spPr>
        <p:txBody>
          <a:bodyPr>
            <a:normAutofit/>
          </a:bodyPr>
          <a:lstStyle/>
          <a:p>
            <a:r>
              <a:rPr lang="it-IT" sz="3600" dirty="0"/>
              <a:t>Alex Ball, Keith </a:t>
            </a:r>
            <a:r>
              <a:rPr lang="it-IT" sz="3600" dirty="0" err="1"/>
              <a:t>Jeffery</a:t>
            </a:r>
            <a:r>
              <a:rPr lang="it-IT" sz="3600" dirty="0"/>
              <a:t>, Rebecca Koskela</a:t>
            </a:r>
          </a:p>
          <a:p>
            <a:r>
              <a:rPr lang="en-US" dirty="0"/>
              <a:t>Digital Objects - from RDA Results towards Implementation: FAIR DOs and EOSC</a:t>
            </a:r>
          </a:p>
          <a:p>
            <a:r>
              <a:rPr lang="en-US" dirty="0"/>
              <a:t>October 22, 2019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F06A3-5C3C-044A-A3D7-A3C65A5D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Element Set</a:t>
            </a:r>
          </a:p>
        </p:txBody>
      </p:sp>
    </p:spTree>
    <p:extLst>
      <p:ext uri="{BB962C8B-B14F-4D97-AF65-F5344CB8AC3E}">
        <p14:creationId xmlns:p14="http://schemas.microsoft.com/office/powerpoint/2010/main" val="216453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4D13-9387-164C-9773-C1485C2E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Metadata Element Set                                              </a:t>
            </a:r>
            <a:r>
              <a:rPr lang="en-GB" sz="4000" b="0" dirty="0"/>
              <a:t>URL of ‘unpacking’ (1)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8BB6-97F8-C04C-9FCC-11FCBFC85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Unique Identifier (for later use including citation)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http://bit.ly/2ryRr12</a:t>
            </a:r>
            <a:endParaRPr lang="en-GB" dirty="0"/>
          </a:p>
          <a:p>
            <a:r>
              <a:rPr lang="en-GB" dirty="0"/>
              <a:t>Location (URL)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http://bit.ly/2rujALv</a:t>
            </a:r>
            <a:endParaRPr lang="en-GB" dirty="0"/>
          </a:p>
          <a:p>
            <a:r>
              <a:rPr lang="en-GB" dirty="0"/>
              <a:t>Description </a:t>
            </a:r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http://bit.ly/2ss2CwH</a:t>
            </a:r>
            <a:endParaRPr lang="en-GB" dirty="0"/>
          </a:p>
          <a:p>
            <a:r>
              <a:rPr lang="en-GB" dirty="0"/>
              <a:t>Keywords (terms) </a:t>
            </a:r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http://bit.ly/2se44QX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05475-0818-7B4B-96E8-EA3ADEFBF9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Temporal coordinates </a:t>
            </a:r>
            <a:r>
              <a:rPr lang="en-GB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http://bit.ly/2sdVKAR</a:t>
            </a:r>
            <a:endParaRPr lang="en-GB" dirty="0"/>
          </a:p>
          <a:p>
            <a:r>
              <a:rPr lang="en-GB" dirty="0"/>
              <a:t>Spatial coordinates </a:t>
            </a:r>
            <a:r>
              <a:rPr lang="en-GB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http://bit.ly/2ru6kGt</a:t>
            </a:r>
            <a:endParaRPr lang="en-GB" dirty="0"/>
          </a:p>
          <a:p>
            <a:r>
              <a:rPr lang="en-GB" dirty="0"/>
              <a:t>Originator (organisation(s) / person(s))    </a:t>
            </a:r>
            <a:r>
              <a:rPr lang="en-GB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http://bit.ly/2ruFCgZ</a:t>
            </a:r>
            <a:r>
              <a:rPr lang="en-GB" dirty="0"/>
              <a:t>   </a:t>
            </a:r>
          </a:p>
          <a:p>
            <a:r>
              <a:rPr lang="en-GB" dirty="0"/>
              <a:t>Project          </a:t>
            </a:r>
            <a:r>
              <a:rPr lang="en-GB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http://bit.ly/2rukIid</a:t>
            </a:r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07022-16E9-7D44-ABE3-B449E152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1FDC-62D3-8545-95AE-6F0EEB4FA0B7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7C41-0B0C-B44C-AF2B-632E749F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1082458" cy="365125"/>
          </a:xfrm>
          <a:prstGeom prst="rect">
            <a:avLst/>
          </a:prstGeom>
        </p:spPr>
        <p:txBody>
          <a:bodyPr/>
          <a:lstStyle/>
          <a:p>
            <a:fld id="{D4FA74F0-3561-6E4B-9323-54D0640DAE4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465212-E217-D647-A1EA-6FFF26024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rd-alliance.org 		@resdatall | @rda_europe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72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7C36-BAC8-CD49-80C7-698253E2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Metadata Element Set                                   URL of ‘unpacking’ (2)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D526-3E3D-F247-9E10-9457CAE3A5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Facility / equipment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http://bit.ly/2sdEj3h</a:t>
            </a:r>
            <a:endParaRPr lang="en-GB" dirty="0"/>
          </a:p>
          <a:p>
            <a:r>
              <a:rPr lang="en-GB" dirty="0"/>
              <a:t>Quality          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http://bit.ly/2svs0Cc</a:t>
            </a:r>
            <a:endParaRPr lang="en-GB" dirty="0"/>
          </a:p>
          <a:p>
            <a:r>
              <a:rPr lang="en-GB" dirty="0"/>
              <a:t>Availability (licence, persistence) </a:t>
            </a:r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http://bit.ly/2t56LEy</a:t>
            </a:r>
            <a:endParaRPr lang="en-GB" dirty="0"/>
          </a:p>
          <a:p>
            <a:r>
              <a:rPr lang="en-GB" dirty="0"/>
              <a:t>Provenance </a:t>
            </a:r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http://bit.ly/2se59Z1</a:t>
            </a:r>
            <a:endParaRPr lang="en-GB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D6A14-6018-644E-B9AA-A297CF031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Citations </a:t>
            </a:r>
            <a:r>
              <a:rPr lang="en-GB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http://bit.ly/2se9efQ</a:t>
            </a:r>
            <a:endParaRPr lang="en-GB" dirty="0"/>
          </a:p>
          <a:p>
            <a:r>
              <a:rPr lang="en-GB" dirty="0"/>
              <a:t>Related publications (white or grey) </a:t>
            </a:r>
            <a:r>
              <a:rPr lang="en-GB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http://bit.ly/2rjHFR5</a:t>
            </a:r>
            <a:endParaRPr lang="en-GB" dirty="0"/>
          </a:p>
          <a:p>
            <a:r>
              <a:rPr lang="en-GB" dirty="0"/>
              <a:t>Related software </a:t>
            </a:r>
            <a:r>
              <a:rPr lang="en-GB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http://bit.ly/2rutPzn</a:t>
            </a:r>
            <a:endParaRPr lang="en-GB" dirty="0"/>
          </a:p>
          <a:p>
            <a:r>
              <a:rPr lang="en-GB" dirty="0"/>
              <a:t>Schema      </a:t>
            </a:r>
            <a:r>
              <a:rPr lang="en-GB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http://bit.ly/2srMUl3</a:t>
            </a:r>
            <a:endParaRPr lang="en-GB" dirty="0"/>
          </a:p>
          <a:p>
            <a:r>
              <a:rPr lang="en-GB" dirty="0"/>
              <a:t>Medium / format </a:t>
            </a:r>
            <a:r>
              <a:rPr lang="en-GB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http://bit.ly/2svtEEe</a:t>
            </a:r>
            <a:endParaRPr lang="en-GB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53220-0D5D-3546-BEFB-F4AB8E28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1FDC-62D3-8545-95AE-6F0EEB4FA0B7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A5AA5-8EA9-7B46-A115-3F099AA47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rd-alliance.org 		@resdatall | @rda_europe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E40E-CA73-7840-9147-294D8FDCC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FA74F0-3561-6E4B-9323-54D0640DAE4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80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D9C5-9436-E441-BCCA-25B1014D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75705"/>
            <a:ext cx="9297507" cy="832295"/>
          </a:xfrm>
        </p:spPr>
        <p:txBody>
          <a:bodyPr>
            <a:noAutofit/>
          </a:bodyPr>
          <a:lstStyle/>
          <a:p>
            <a:r>
              <a:rPr lang="en-GB" sz="3000" dirty="0"/>
              <a:t>Mapping RDA MIG Metadata Elements to FAIR Principles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96FF-4120-3B42-B733-E3DBC5AA22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35855D-DDA6-7D48-96D6-C3AD04CA5B0C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70612-4E05-024B-BDE0-835760E64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1082458" cy="365125"/>
          </a:xfrm>
          <a:prstGeom prst="rect">
            <a:avLst/>
          </a:prstGeom>
        </p:spPr>
        <p:txBody>
          <a:bodyPr/>
          <a:lstStyle/>
          <a:p>
            <a:fld id="{D4FA74F0-3561-6E4B-9323-54D0640DAE4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0972-3A37-AD49-BC94-9EFB0A1E7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rd-alliance.org 		@resdatall | @rda_europe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B0ACDE-F8E1-6B48-953B-1EE471BAC2B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07559964"/>
              </p:ext>
            </p:extLst>
          </p:nvPr>
        </p:nvGraphicFramePr>
        <p:xfrm>
          <a:off x="943898" y="1303180"/>
          <a:ext cx="9817462" cy="4641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747">
                  <a:extLst>
                    <a:ext uri="{9D8B030D-6E8A-4147-A177-3AD203B41FA5}">
                      <a16:colId xmlns:a16="http://schemas.microsoft.com/office/drawing/2014/main" val="481159085"/>
                    </a:ext>
                  </a:extLst>
                </a:gridCol>
                <a:gridCol w="391649">
                  <a:extLst>
                    <a:ext uri="{9D8B030D-6E8A-4147-A177-3AD203B41FA5}">
                      <a16:colId xmlns:a16="http://schemas.microsoft.com/office/drawing/2014/main" val="4152820815"/>
                    </a:ext>
                  </a:extLst>
                </a:gridCol>
                <a:gridCol w="307158">
                  <a:extLst>
                    <a:ext uri="{9D8B030D-6E8A-4147-A177-3AD203B41FA5}">
                      <a16:colId xmlns:a16="http://schemas.microsoft.com/office/drawing/2014/main" val="2058072360"/>
                    </a:ext>
                  </a:extLst>
                </a:gridCol>
                <a:gridCol w="388800">
                  <a:extLst>
                    <a:ext uri="{9D8B030D-6E8A-4147-A177-3AD203B41FA5}">
                      <a16:colId xmlns:a16="http://schemas.microsoft.com/office/drawing/2014/main" val="14849817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1922290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458938689"/>
                    </a:ext>
                  </a:extLst>
                </a:gridCol>
                <a:gridCol w="695724">
                  <a:extLst>
                    <a:ext uri="{9D8B030D-6E8A-4147-A177-3AD203B41FA5}">
                      <a16:colId xmlns:a16="http://schemas.microsoft.com/office/drawing/2014/main" val="3227975434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1284932557"/>
                    </a:ext>
                  </a:extLst>
                </a:gridCol>
                <a:gridCol w="409134">
                  <a:extLst>
                    <a:ext uri="{9D8B030D-6E8A-4147-A177-3AD203B41FA5}">
                      <a16:colId xmlns:a16="http://schemas.microsoft.com/office/drawing/2014/main" val="3777600096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879558030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1815896581"/>
                    </a:ext>
                  </a:extLst>
                </a:gridCol>
                <a:gridCol w="391649">
                  <a:extLst>
                    <a:ext uri="{9D8B030D-6E8A-4147-A177-3AD203B41FA5}">
                      <a16:colId xmlns:a16="http://schemas.microsoft.com/office/drawing/2014/main" val="3608546122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1400280323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1335492945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2618463230"/>
                    </a:ext>
                  </a:extLst>
                </a:gridCol>
                <a:gridCol w="517535">
                  <a:extLst>
                    <a:ext uri="{9D8B030D-6E8A-4147-A177-3AD203B41FA5}">
                      <a16:colId xmlns:a16="http://schemas.microsoft.com/office/drawing/2014/main" val="3053542744"/>
                    </a:ext>
                  </a:extLst>
                </a:gridCol>
              </a:tblGrid>
              <a:tr h="187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RDA MIG Metadata Element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A1.2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R1.2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R1.3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03406"/>
                  </a:ext>
                </a:extLst>
              </a:tr>
              <a:tr h="187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32335"/>
                  </a:ext>
                </a:extLst>
              </a:tr>
              <a:tr h="464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Unique Identifier (for later use including citation)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1019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Location (URL)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95373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897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Keywords (terms)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3652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Temporal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94188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Spatial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26458"/>
                  </a:ext>
                </a:extLst>
              </a:tr>
              <a:tr h="411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Originator (</a:t>
                      </a:r>
                      <a:r>
                        <a:rPr lang="en-US" sz="1100" u="none" strike="noStrike" dirty="0" err="1">
                          <a:effectLst/>
                        </a:rPr>
                        <a:t>organisation</a:t>
                      </a:r>
                      <a:r>
                        <a:rPr lang="en-US" sz="1100" u="none" strike="noStrike" dirty="0">
                          <a:effectLst/>
                        </a:rPr>
                        <a:t>(s) / person(s))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9365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99002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Facility / equipment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7692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467922"/>
                  </a:ext>
                </a:extLst>
              </a:tr>
              <a:tr h="264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Availability (</a:t>
                      </a:r>
                      <a:r>
                        <a:rPr lang="en-US" sz="1100" u="none" strike="noStrike" dirty="0" err="1">
                          <a:effectLst/>
                        </a:rPr>
                        <a:t>licence</a:t>
                      </a:r>
                      <a:r>
                        <a:rPr lang="en-US" sz="1100" u="none" strike="noStrike" dirty="0">
                          <a:effectLst/>
                        </a:rPr>
                        <a:t>, persistence)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9765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Provenance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40564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09682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Related publications (white or grey)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15357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Related software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48466"/>
                  </a:ext>
                </a:extLst>
              </a:tr>
              <a:tr h="2396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Schema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56830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Medium / 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64965"/>
                  </a:ext>
                </a:extLst>
              </a:tr>
              <a:tr h="18765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 = mandatory A = Advisable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05815"/>
                  </a:ext>
                </a:extLst>
              </a:tr>
              <a:tr h="142974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Note: elements are not simple attributes, they are usually structures with sub-elements and both formal syntax and declared semantics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5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D9C5-9436-E441-BCCA-25B1014D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75705"/>
            <a:ext cx="9297507" cy="832295"/>
          </a:xfrm>
        </p:spPr>
        <p:txBody>
          <a:bodyPr>
            <a:noAutofit/>
          </a:bodyPr>
          <a:lstStyle/>
          <a:p>
            <a:r>
              <a:rPr lang="en-GB" sz="3000" dirty="0"/>
              <a:t>Mapping RDA MIG Metadata Elements to FAIR Principles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96FF-4120-3B42-B733-E3DBC5AA22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35855D-DDA6-7D48-96D6-C3AD04CA5B0C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70612-4E05-024B-BDE0-835760E64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1082458" cy="365125"/>
          </a:xfrm>
          <a:prstGeom prst="rect">
            <a:avLst/>
          </a:prstGeom>
        </p:spPr>
        <p:txBody>
          <a:bodyPr/>
          <a:lstStyle/>
          <a:p>
            <a:fld id="{D4FA74F0-3561-6E4B-9323-54D0640DAE4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0972-3A37-AD49-BC94-9EFB0A1E7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rd-alliance.org 		@resdatall | @rda_europe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B0ACDE-F8E1-6B48-953B-1EE471BAC2B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2686109"/>
              </p:ext>
            </p:extLst>
          </p:nvPr>
        </p:nvGraphicFramePr>
        <p:xfrm>
          <a:off x="943898" y="1303180"/>
          <a:ext cx="9817462" cy="4610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747">
                  <a:extLst>
                    <a:ext uri="{9D8B030D-6E8A-4147-A177-3AD203B41FA5}">
                      <a16:colId xmlns:a16="http://schemas.microsoft.com/office/drawing/2014/main" val="481159085"/>
                    </a:ext>
                  </a:extLst>
                </a:gridCol>
                <a:gridCol w="391649">
                  <a:extLst>
                    <a:ext uri="{9D8B030D-6E8A-4147-A177-3AD203B41FA5}">
                      <a16:colId xmlns:a16="http://schemas.microsoft.com/office/drawing/2014/main" val="4152820815"/>
                    </a:ext>
                  </a:extLst>
                </a:gridCol>
                <a:gridCol w="307158">
                  <a:extLst>
                    <a:ext uri="{9D8B030D-6E8A-4147-A177-3AD203B41FA5}">
                      <a16:colId xmlns:a16="http://schemas.microsoft.com/office/drawing/2014/main" val="2058072360"/>
                    </a:ext>
                  </a:extLst>
                </a:gridCol>
                <a:gridCol w="388800">
                  <a:extLst>
                    <a:ext uri="{9D8B030D-6E8A-4147-A177-3AD203B41FA5}">
                      <a16:colId xmlns:a16="http://schemas.microsoft.com/office/drawing/2014/main" val="14849817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1922290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458938689"/>
                    </a:ext>
                  </a:extLst>
                </a:gridCol>
                <a:gridCol w="695724">
                  <a:extLst>
                    <a:ext uri="{9D8B030D-6E8A-4147-A177-3AD203B41FA5}">
                      <a16:colId xmlns:a16="http://schemas.microsoft.com/office/drawing/2014/main" val="3227975434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1284932557"/>
                    </a:ext>
                  </a:extLst>
                </a:gridCol>
                <a:gridCol w="409134">
                  <a:extLst>
                    <a:ext uri="{9D8B030D-6E8A-4147-A177-3AD203B41FA5}">
                      <a16:colId xmlns:a16="http://schemas.microsoft.com/office/drawing/2014/main" val="3777600096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879558030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1815896581"/>
                    </a:ext>
                  </a:extLst>
                </a:gridCol>
                <a:gridCol w="391649">
                  <a:extLst>
                    <a:ext uri="{9D8B030D-6E8A-4147-A177-3AD203B41FA5}">
                      <a16:colId xmlns:a16="http://schemas.microsoft.com/office/drawing/2014/main" val="3608546122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1400280323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1335492945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2618463230"/>
                    </a:ext>
                  </a:extLst>
                </a:gridCol>
                <a:gridCol w="517535">
                  <a:extLst>
                    <a:ext uri="{9D8B030D-6E8A-4147-A177-3AD203B41FA5}">
                      <a16:colId xmlns:a16="http://schemas.microsoft.com/office/drawing/2014/main" val="3053542744"/>
                    </a:ext>
                  </a:extLst>
                </a:gridCol>
              </a:tblGrid>
              <a:tr h="187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RDA MIG Metadata Element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A1.2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R1.2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R1.3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03406"/>
                  </a:ext>
                </a:extLst>
              </a:tr>
              <a:tr h="187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32335"/>
                  </a:ext>
                </a:extLst>
              </a:tr>
              <a:tr h="464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Unique Identifier (for later use including citation)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1019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Location (URL)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95373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897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Keywords (terms)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3652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Temporal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94188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Spatial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26458"/>
                  </a:ext>
                </a:extLst>
              </a:tr>
              <a:tr h="411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Originator (</a:t>
                      </a:r>
                      <a:r>
                        <a:rPr lang="en-US" sz="1100" u="none" strike="noStrike" dirty="0" err="1">
                          <a:effectLst/>
                        </a:rPr>
                        <a:t>organisation</a:t>
                      </a:r>
                      <a:r>
                        <a:rPr lang="en-US" sz="1100" u="none" strike="noStrike" dirty="0">
                          <a:effectLst/>
                        </a:rPr>
                        <a:t>(s) / person(s))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9365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99002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Facility / equipment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7692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467922"/>
                  </a:ext>
                </a:extLst>
              </a:tr>
              <a:tr h="277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Availability (</a:t>
                      </a:r>
                      <a:r>
                        <a:rPr lang="en-US" sz="1100" u="none" strike="noStrike" dirty="0" err="1">
                          <a:effectLst/>
                        </a:rPr>
                        <a:t>licence</a:t>
                      </a:r>
                      <a:r>
                        <a:rPr lang="en-US" sz="1100" u="none" strike="noStrike" dirty="0">
                          <a:effectLst/>
                        </a:rPr>
                        <a:t>, persistence)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9765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Provenance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40564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09682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Related publications (white or grey)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15357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Related software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48466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Schema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56830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Medium / 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64965"/>
                  </a:ext>
                </a:extLst>
              </a:tr>
              <a:tr h="18765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 = mandatory A = Advisable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05815"/>
                  </a:ext>
                </a:extLst>
              </a:tr>
              <a:tr h="142974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Note: elements are not simple attributes, they are usually structures with sub-elements and both formal syntax and declared semantics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5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D9C5-9436-E441-BCCA-25B1014D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75705"/>
            <a:ext cx="9297507" cy="832295"/>
          </a:xfrm>
        </p:spPr>
        <p:txBody>
          <a:bodyPr>
            <a:noAutofit/>
          </a:bodyPr>
          <a:lstStyle/>
          <a:p>
            <a:r>
              <a:rPr lang="en-GB" sz="3000" dirty="0"/>
              <a:t>Mapping RDA MIG Metadata Elements to FAIR Principles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96FF-4120-3B42-B733-E3DBC5AA22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35855D-DDA6-7D48-96D6-C3AD04CA5B0C}" type="datetime1">
              <a:rPr lang="it-IT" smtClean="0"/>
              <a:t>22/10/19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70612-4E05-024B-BDE0-835760E64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425625"/>
            <a:ext cx="1082458" cy="365125"/>
          </a:xfrm>
          <a:prstGeom prst="rect">
            <a:avLst/>
          </a:prstGeom>
        </p:spPr>
        <p:txBody>
          <a:bodyPr/>
          <a:lstStyle/>
          <a:p>
            <a:fld id="{D4FA74F0-3561-6E4B-9323-54D0640DAE4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0972-3A37-AD49-BC94-9EFB0A1E7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rd-alliance.org 		@resdatall | @rda_europe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B0ACDE-F8E1-6B48-953B-1EE471BAC2B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43898" y="1303180"/>
          <a:ext cx="9817462" cy="4610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747">
                  <a:extLst>
                    <a:ext uri="{9D8B030D-6E8A-4147-A177-3AD203B41FA5}">
                      <a16:colId xmlns:a16="http://schemas.microsoft.com/office/drawing/2014/main" val="481159085"/>
                    </a:ext>
                  </a:extLst>
                </a:gridCol>
                <a:gridCol w="391649">
                  <a:extLst>
                    <a:ext uri="{9D8B030D-6E8A-4147-A177-3AD203B41FA5}">
                      <a16:colId xmlns:a16="http://schemas.microsoft.com/office/drawing/2014/main" val="4152820815"/>
                    </a:ext>
                  </a:extLst>
                </a:gridCol>
                <a:gridCol w="307158">
                  <a:extLst>
                    <a:ext uri="{9D8B030D-6E8A-4147-A177-3AD203B41FA5}">
                      <a16:colId xmlns:a16="http://schemas.microsoft.com/office/drawing/2014/main" val="2058072360"/>
                    </a:ext>
                  </a:extLst>
                </a:gridCol>
                <a:gridCol w="388800">
                  <a:extLst>
                    <a:ext uri="{9D8B030D-6E8A-4147-A177-3AD203B41FA5}">
                      <a16:colId xmlns:a16="http://schemas.microsoft.com/office/drawing/2014/main" val="14849817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1922290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458938689"/>
                    </a:ext>
                  </a:extLst>
                </a:gridCol>
                <a:gridCol w="695724">
                  <a:extLst>
                    <a:ext uri="{9D8B030D-6E8A-4147-A177-3AD203B41FA5}">
                      <a16:colId xmlns:a16="http://schemas.microsoft.com/office/drawing/2014/main" val="3227975434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1284932557"/>
                    </a:ext>
                  </a:extLst>
                </a:gridCol>
                <a:gridCol w="409134">
                  <a:extLst>
                    <a:ext uri="{9D8B030D-6E8A-4147-A177-3AD203B41FA5}">
                      <a16:colId xmlns:a16="http://schemas.microsoft.com/office/drawing/2014/main" val="3777600096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879558030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1815896581"/>
                    </a:ext>
                  </a:extLst>
                </a:gridCol>
                <a:gridCol w="391649">
                  <a:extLst>
                    <a:ext uri="{9D8B030D-6E8A-4147-A177-3AD203B41FA5}">
                      <a16:colId xmlns:a16="http://schemas.microsoft.com/office/drawing/2014/main" val="3608546122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1400280323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1335492945"/>
                    </a:ext>
                  </a:extLst>
                </a:gridCol>
                <a:gridCol w="535019">
                  <a:extLst>
                    <a:ext uri="{9D8B030D-6E8A-4147-A177-3AD203B41FA5}">
                      <a16:colId xmlns:a16="http://schemas.microsoft.com/office/drawing/2014/main" val="2618463230"/>
                    </a:ext>
                  </a:extLst>
                </a:gridCol>
                <a:gridCol w="517535">
                  <a:extLst>
                    <a:ext uri="{9D8B030D-6E8A-4147-A177-3AD203B41FA5}">
                      <a16:colId xmlns:a16="http://schemas.microsoft.com/office/drawing/2014/main" val="3053542744"/>
                    </a:ext>
                  </a:extLst>
                </a:gridCol>
              </a:tblGrid>
              <a:tr h="187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RDA MIG Metadata Element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A1.2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R1.2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R1.3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03406"/>
                  </a:ext>
                </a:extLst>
              </a:tr>
              <a:tr h="187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32335"/>
                  </a:ext>
                </a:extLst>
              </a:tr>
              <a:tr h="464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Unique Identifier (for later use including citation)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1019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Location (URL)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95373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897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Keywords (terms)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3652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Temporal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94188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Spatial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26458"/>
                  </a:ext>
                </a:extLst>
              </a:tr>
              <a:tr h="411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Originator (</a:t>
                      </a:r>
                      <a:r>
                        <a:rPr lang="en-US" sz="1100" u="none" strike="noStrike" dirty="0" err="1">
                          <a:effectLst/>
                        </a:rPr>
                        <a:t>organisation</a:t>
                      </a:r>
                      <a:r>
                        <a:rPr lang="en-US" sz="1100" u="none" strike="noStrike" dirty="0">
                          <a:effectLst/>
                        </a:rPr>
                        <a:t>(s) / person(s))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9365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99002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Facility / equipment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7692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467922"/>
                  </a:ext>
                </a:extLst>
              </a:tr>
              <a:tr h="277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Availability (</a:t>
                      </a:r>
                      <a:r>
                        <a:rPr lang="en-US" sz="1100" u="none" strike="noStrike" dirty="0" err="1">
                          <a:effectLst/>
                        </a:rPr>
                        <a:t>licence</a:t>
                      </a:r>
                      <a:r>
                        <a:rPr lang="en-US" sz="1100" u="none" strike="noStrike" dirty="0">
                          <a:effectLst/>
                        </a:rPr>
                        <a:t>, persistence)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97655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Provenance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40564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09682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Related publications (white or grey)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15357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Related software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48466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Schema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56830"/>
                  </a:ext>
                </a:extLst>
              </a:tr>
              <a:tr h="19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Medium / 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64965"/>
                  </a:ext>
                </a:extLst>
              </a:tr>
              <a:tr h="18765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 = mandatory A = Advisable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05815"/>
                  </a:ext>
                </a:extLst>
              </a:tr>
              <a:tr h="142974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Note: elements are not simple attributes, they are usually structures with sub-elements and both formal syntax and declared semantics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17984"/>
      </p:ext>
    </p:extLst>
  </p:cSld>
  <p:clrMapOvr>
    <a:masterClrMapping/>
  </p:clrMapOvr>
</p:sld>
</file>

<file path=ppt/theme/theme1.xml><?xml version="1.0" encoding="utf-8"?>
<a:theme xmlns:a="http://schemas.openxmlformats.org/drawingml/2006/main" name="with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hou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1482</Words>
  <Application>Microsoft Macintosh PowerPoint</Application>
  <PresentationFormat>Widescreen</PresentationFormat>
  <Paragraphs>954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Courier New</vt:lpstr>
      <vt:lpstr>Wingdings</vt:lpstr>
      <vt:lpstr>with background</vt:lpstr>
      <vt:lpstr>without background</vt:lpstr>
      <vt:lpstr>Metadata Element Set</vt:lpstr>
      <vt:lpstr>Metadata Element Set                                              URL of ‘unpacking’ (1)</vt:lpstr>
      <vt:lpstr>Metadata Element Set                                   URL of ‘unpacking’ (2)</vt:lpstr>
      <vt:lpstr>Mapping RDA MIG Metadata Elements to FAIR Principles</vt:lpstr>
      <vt:lpstr>Mapping RDA MIG Metadata Elements to FAIR Principles</vt:lpstr>
      <vt:lpstr>Mapping RDA MIG Metadata Elements to FAIR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#1</dc:title>
  <dc:creator>Utente di Microsoft Office</dc:creator>
  <cp:lastModifiedBy>Rebecca Koskela</cp:lastModifiedBy>
  <cp:revision>20</cp:revision>
  <dcterms:created xsi:type="dcterms:W3CDTF">2019-07-17T17:48:04Z</dcterms:created>
  <dcterms:modified xsi:type="dcterms:W3CDTF">2019-10-22T08:54:16Z</dcterms:modified>
</cp:coreProperties>
</file>