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700" r:id="rId3"/>
    <p:sldId id="261" r:id="rId4"/>
    <p:sldId id="258" r:id="rId5"/>
    <p:sldId id="259" r:id="rId6"/>
    <p:sldId id="262" r:id="rId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8C641D4-0B56-E34D-9852-BA0BECD74D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535433-90F1-A441-B932-C3E9645CB4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3A5CC1-E36D-FE4C-B7C6-A78AE4105A12}" type="datetimeFigureOut">
              <a:rPr lang="de-DE" altLang="en-US"/>
              <a:pPr>
                <a:defRPr/>
              </a:pPr>
              <a:t>22.10.19</a:t>
            </a:fld>
            <a:endParaRPr lang="de-DE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B6BA6F-42EC-6047-9684-A5B57D78A2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711D09-5AA0-C845-81C6-CD306B19D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B9A138-8AF8-1244-BA41-AFC02DDA08D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9AF057-0752-8F42-81D8-BC0B5F56EA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44A8B-49AC-744A-9E1D-7B9F357A2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952569-74B3-0849-A15E-9DF8A24FF787}" type="datetimeFigureOut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CAD9-8D82-0348-935A-7FAA5EBDA7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51584C-4304-124B-B06D-293D6F0A3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187A7-05F1-3749-94A2-5836B5E4CF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3AAC8-5475-5348-875D-8C0A8A080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E2EB13-E206-5D45-9E70-EC1E527AC9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B3560833-49E9-9C4E-8062-6711805EAF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A6E6DF04-FB77-2046-ABE8-5AAED94322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352FD5B8-EED7-3944-98D8-633BB2C95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0D0229-DDB8-1B42-9B5A-FB73F63C671D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9CA01-3E26-6849-947E-D7802D68DC57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E9C14-35FE-B54A-B020-407A97B23842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E8F5E6-08D2-BA47-B8E6-AD8D519D3CBC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20B3CDA-2E46-604A-8B40-31405E39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D094A-0B43-5D4B-80F7-7D6D204AAEC7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5DA50A-240F-2F40-82CF-21D3D1B4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5B222C-31B7-F942-8B11-08C1DAEA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40EB-2863-B244-B0F7-BB46D36FC4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632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71F5-1868-7745-9315-D5385686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91957-BB3F-764E-B04D-0A92BA39D9F0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3A65-C2D3-E447-BBE2-8878127C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7797-22A8-9444-95C8-0888FCC4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D69A0-D650-BB42-AB2F-93AA504F87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885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7BFF9C-F9CB-994A-A129-1D5A14F4496C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6256A-F419-9347-B666-DB7ED5145238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894475E-0C13-1C4D-BF52-1593E17D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B951A-6E6B-304F-964D-23AB8F9076C3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5F19677-27ED-124E-BA21-3E1D718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33A4BF-974D-EE4D-A920-0725E813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A41C4-2C02-2240-BBDD-89D8521AB2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960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27">
            <a:extLst>
              <a:ext uri="{FF2B5EF4-FFF2-40B4-BE49-F238E27FC236}">
                <a16:creationId xmlns:a16="http://schemas.microsoft.com/office/drawing/2014/main" id="{AE8F77C6-C06E-D248-8692-93D36CAA81F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AC9DD3CF-035F-D945-8245-51C04C2A58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46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37599" cy="478539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8A618"/>
              </a:buClr>
              <a:buFont typeface="Wingdings" charset="2"/>
              <a:buChar char="§"/>
              <a:defRPr sz="18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1pPr>
            <a:lvl2pPr marL="742950" indent="-285750">
              <a:buClr>
                <a:srgbClr val="703D29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2pPr>
            <a:lvl3pPr marL="1143000" indent="-228600">
              <a:buClr>
                <a:srgbClr val="E4D700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0468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37599" cy="478539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8A618"/>
              </a:buClr>
              <a:buFont typeface="Wingdings" charset="2"/>
              <a:buChar char="§"/>
              <a:defRPr sz="18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1pPr>
            <a:lvl2pPr marL="742950" indent="-285750">
              <a:buClr>
                <a:srgbClr val="703D29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2pPr>
            <a:lvl3pPr marL="1143000" indent="-228600">
              <a:buClr>
                <a:srgbClr val="E4D700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472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8137599" cy="478539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8A618"/>
              </a:buClr>
              <a:buFont typeface="Wingdings" charset="2"/>
              <a:buChar char="§"/>
              <a:defRPr sz="18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1pPr>
            <a:lvl2pPr marL="742950" indent="-285750">
              <a:buClr>
                <a:srgbClr val="703D29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2pPr>
            <a:lvl3pPr marL="1143000" indent="-228600">
              <a:buClr>
                <a:srgbClr val="E4D700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 sz="1600">
                <a:solidFill>
                  <a:schemeClr val="accent4">
                    <a:lumMod val="90000"/>
                    <a:lumOff val="10000"/>
                  </a:schemeClr>
                </a:solidFill>
                <a:latin typeface=""/>
                <a:cs typeface="Trebuchet MS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78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D304-E613-C449-BDAC-C0FBFAC0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CCE6F-3B75-4C44-9910-B580A65F8266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0C08-9E74-C341-8A75-FCE47E03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A8AC-C1C8-3540-850F-9BA1FB3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FD76E-2117-5540-93EE-A322FBBEE6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597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80CDE2-5A13-BB4F-98FD-F58083AA34E8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B1734-7A57-E649-A1E9-B820D3DC98A1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4445AE-3085-0F4E-8836-14DC8C160B7F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19B0CFD-AEC5-E347-A6DC-BCDD4E5D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756C3-8065-914C-9279-1DF7BCA0B960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5781377-E50F-AD4B-8655-EABF9AAD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288518-0FFA-9F41-B8A4-448398C5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938C7-BA0D-B846-A210-E7F1CAE69C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4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8C0772-5828-AA4A-B701-F6085464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554DD-F202-1742-9081-4A3E5CF9C7B2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D5AAA0-90FB-E747-A853-2B7DCF2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3410BE-9CEB-9F40-BB72-EB2F82BF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FBCB-AC79-E843-8822-9A25BDBE31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029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F85C07-765A-3F48-AA37-7B1D256A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1820C-53F5-0841-BF2E-FE2B25A6BDD9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B99C5B-FA39-B648-855A-E1AB6C54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99463D-B259-F548-9CDC-FDADE91C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3A87D-039B-844E-AEFC-8E5D86C4C7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6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5667090-DC0E-5E4B-AE70-664731BC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F50A9-00F9-DC45-BAA0-5DDD2ABEF19C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6126967-6442-5B4C-BB17-494DA24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95294B-A030-6944-9057-22E5367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501F3-3ABE-8E40-8CE5-DBA64405F8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03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674991-DF36-2B46-AFB5-F4AFA25D76A4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E01AF0-DA67-2F4E-A2A3-D4232153411E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8B40C930-4010-6143-9E10-BF06F2F9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95486-E68B-9945-8630-45FFA5B31253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F6F73D6-2758-5140-82BA-9670F371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72D0F8B-7430-4442-882B-4593525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E5DCD-35FF-1E43-B1C5-BA95FAD004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917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13F03A-EDAE-EF4A-A13B-F777ADD3A6A1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2F05F-D72C-B847-8BA9-EF7B8E6D3CB5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89E6B19F-C840-884F-B167-8A2828FB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93C7A-D870-E243-9C92-1B84951BA8CA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22BA3BF-6A0F-7F42-B030-C41F04ED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2BBA8E9-3786-5249-BF98-AABCCB41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B7B9CAA-89CD-9442-84C0-77A7E6F580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061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7FDF20-F08C-5D44-9BFD-7858D8F9B09F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27D74-7A82-7440-A246-489147AF0B6F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6CDBCE67-04CC-B54B-8618-D75AD1BC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EC383-716A-D04A-8F37-1CB7CD4CA207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0241B95-2F82-724D-9E63-74AB54A1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A80EBE7-8634-B047-9216-E089199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9C464-F6B7-FE49-A3CD-E867BA2FB2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6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08C41C-377C-2B47-B369-90A2477BD3FF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F323-83F0-B443-9681-0591515098D7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381C-C1AC-C54A-A63B-7413D06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985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476F8D28-88F3-2C4A-A986-9AB5BA3D71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4E03-E54C-AC4C-AB6E-74C17B59D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C0DAF2-EE74-294A-B07F-A246A0BC44F5}" type="datetime1">
              <a:rPr lang="en-GB" altLang="en-US"/>
              <a:pPr>
                <a:defRPr/>
              </a:pPr>
              <a:t>22/10/2019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DFA04-5DB5-994A-A672-98CC53AA0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https://rd-alliance.org/ - https://twitter.com/resdatall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9B43-D893-FD41-B259-C309DFB78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79D734-2F61-E140-9512-1193B7E947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8A0204-6114-254A-90C8-6998AA38D72F}"/>
              </a:ext>
            </a:extLst>
          </p:cNvPr>
          <p:cNvCxnSpPr>
            <a:cxnSpLocks/>
          </p:cNvCxnSpPr>
          <p:nvPr/>
        </p:nvCxnSpPr>
        <p:spPr>
          <a:xfrm>
            <a:off x="834231" y="1382054"/>
            <a:ext cx="7574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05" r:id="rId2"/>
    <p:sldLayoutId id="2147484011" r:id="rId3"/>
    <p:sldLayoutId id="2147484006" r:id="rId4"/>
    <p:sldLayoutId id="2147484007" r:id="rId5"/>
    <p:sldLayoutId id="2147484008" r:id="rId6"/>
    <p:sldLayoutId id="2147484012" r:id="rId7"/>
    <p:sldLayoutId id="2147484013" r:id="rId8"/>
    <p:sldLayoutId id="2147484014" r:id="rId9"/>
    <p:sldLayoutId id="2147484009" r:id="rId10"/>
    <p:sldLayoutId id="2147484015" r:id="rId11"/>
    <p:sldLayoutId id="2147484016" r:id="rId12"/>
    <p:sldLayoutId id="2147484017" r:id="rId13"/>
    <p:sldLayoutId id="2147484018" r:id="rId14"/>
    <p:sldLayoutId id="2147484019" r:id="rId15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259C-E85F-5C4D-A06D-44AFD3DFA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5" y="469900"/>
            <a:ext cx="7007225" cy="370998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/>
              <a:t>FAIR Digital Objects@</a:t>
            </a:r>
            <a:br>
              <a:rPr lang="en-US" sz="4000" dirty="0"/>
            </a:br>
            <a:r>
              <a:rPr lang="en-US" sz="4000" dirty="0"/>
              <a:t>Helmholtz Metadata Collaboration Platform</a:t>
            </a: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Thomas </a:t>
            </a:r>
            <a:r>
              <a:rPr lang="en-US" sz="2800" dirty="0" err="1"/>
              <a:t>Jejkal</a:t>
            </a:r>
            <a:r>
              <a:rPr lang="en-US" sz="2800" dirty="0"/>
              <a:t>, Rainer </a:t>
            </a:r>
            <a:r>
              <a:rPr lang="en-US" sz="2800" dirty="0" err="1"/>
              <a:t>Stotzka</a:t>
            </a:r>
            <a:br>
              <a:rPr lang="en-US" sz="5400" dirty="0"/>
            </a:br>
            <a:r>
              <a:rPr lang="en-US" sz="2400" dirty="0"/>
              <a:t>Espoo, 10/22/19 </a:t>
            </a:r>
            <a:endParaRPr lang="en-GB" sz="5400" b="1" dirty="0"/>
          </a:p>
        </p:txBody>
      </p:sp>
      <p:pic>
        <p:nvPicPr>
          <p:cNvPr id="16386" name="Picture 4">
            <a:extLst>
              <a:ext uri="{FF2B5EF4-FFF2-40B4-BE49-F238E27FC236}">
                <a16:creationId xmlns:a16="http://schemas.microsoft.com/office/drawing/2014/main" id="{E7699F56-4AEA-5644-A715-3E684548A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13620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AC66E1F-ED3D-444F-A724-3C0549CF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9225" y="6361113"/>
            <a:ext cx="5878513" cy="496887"/>
          </a:xfrm>
        </p:spPr>
        <p:txBody>
          <a:bodyPr/>
          <a:lstStyle/>
          <a:p>
            <a:pPr algn="l">
              <a:defRPr/>
            </a:pPr>
            <a:r>
              <a:rPr lang="en-GB" sz="1600" b="1">
                <a:solidFill>
                  <a:schemeClr val="bg1"/>
                </a:solidFill>
              </a:rPr>
              <a:t>www.rd-alliance.org -  @</a:t>
            </a:r>
            <a:r>
              <a:rPr lang="en-GB" sz="1600" b="1" err="1">
                <a:solidFill>
                  <a:schemeClr val="bg1"/>
                </a:solidFill>
              </a:rPr>
              <a:t>resdatall</a:t>
            </a:r>
            <a:endParaRPr lang="en-GB" sz="1600" b="1">
              <a:solidFill>
                <a:schemeClr val="bg1"/>
              </a:solidFill>
            </a:endParaRPr>
          </a:p>
        </p:txBody>
      </p:sp>
      <p:pic>
        <p:nvPicPr>
          <p:cNvPr id="16388" name="Picture 2" descr="Creative Commons License">
            <a:extLst>
              <a:ext uri="{FF2B5EF4-FFF2-40B4-BE49-F238E27FC236}">
                <a16:creationId xmlns:a16="http://schemas.microsoft.com/office/drawing/2014/main" id="{993476E9-98B5-7F47-9200-1C34A2EF6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6475413"/>
            <a:ext cx="6667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5BF1A-68E7-364B-8FBF-237375BDDA3C}"/>
              </a:ext>
            </a:extLst>
          </p:cNvPr>
          <p:cNvSpPr txBox="1"/>
          <p:nvPr/>
        </p:nvSpPr>
        <p:spPr bwMode="auto">
          <a:xfrm>
            <a:off x="8423275" y="6691313"/>
            <a:ext cx="776288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>
                <a:solidFill>
                  <a:schemeClr val="bg2"/>
                </a:solidFill>
                <a:latin typeface="+mj-lt"/>
                <a:cs typeface="+mn-cs"/>
              </a:rPr>
              <a:t>CC BY-SA 4.0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hangingPunct="1">
              <a:defRPr/>
            </a:pPr>
            <a:r>
              <a:rPr lang="en-US" sz="4400" dirty="0">
                <a:solidFill>
                  <a:schemeClr val="accent1"/>
                </a:solidFill>
              </a:rPr>
              <a:t>Helmholtz </a:t>
            </a:r>
            <a:br>
              <a:rPr lang="en-US" sz="4400" dirty="0">
                <a:solidFill>
                  <a:schemeClr val="accent1"/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“Information &amp; Data Science”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325" y="1846263"/>
            <a:ext cx="5292725" cy="4022725"/>
          </a:xfrm>
        </p:spPr>
        <p:txBody>
          <a:bodyPr/>
          <a:lstStyle/>
          <a:p>
            <a:r>
              <a:rPr lang="en-US" sz="1800" dirty="0"/>
              <a:t>Helmholtz Association of 19 German Research Centers:</a:t>
            </a:r>
            <a:br>
              <a:rPr lang="en-US" sz="1800" dirty="0"/>
            </a:br>
            <a:r>
              <a:rPr lang="en-US" sz="1800" dirty="0"/>
              <a:t>Energy, Earth &amp; Environment, Health, Aeronautics &amp; Space &amp; Transport, Matter, Key Technologies </a:t>
            </a:r>
          </a:p>
          <a:p>
            <a:r>
              <a:rPr lang="en-US" sz="1800" dirty="0"/>
              <a:t>Incubator „Information &amp; Data Science“</a:t>
            </a:r>
          </a:p>
          <a:p>
            <a:r>
              <a:rPr lang="en-US" sz="1800" dirty="0"/>
              <a:t>Aims of the Incubator:</a:t>
            </a:r>
          </a:p>
          <a:p>
            <a:pPr lvl="1"/>
            <a:r>
              <a:rPr lang="en-US" dirty="0"/>
              <a:t>Networking of the relevant actors in Helmholtz</a:t>
            </a:r>
          </a:p>
          <a:p>
            <a:pPr lvl="1"/>
            <a:r>
              <a:rPr lang="en-US" dirty="0"/>
              <a:t>Identification of the most interesting topics and pilots</a:t>
            </a:r>
          </a:p>
          <a:p>
            <a:pPr lvl="1"/>
            <a:r>
              <a:rPr lang="en-US" dirty="0"/>
              <a:t>Developing an education platform</a:t>
            </a:r>
            <a:br>
              <a:rPr lang="en-US" dirty="0"/>
            </a:br>
            <a:r>
              <a:rPr lang="en-US" sz="1800" dirty="0"/>
              <a:t>Data Science Academy</a:t>
            </a:r>
          </a:p>
          <a:p>
            <a:pPr lvl="1"/>
            <a:r>
              <a:rPr lang="en-US" dirty="0"/>
              <a:t>Developing further platforms for 	</a:t>
            </a:r>
            <a:br>
              <a:rPr lang="en-US" dirty="0"/>
            </a:br>
            <a:r>
              <a:rPr lang="en-US" b="1" dirty="0"/>
              <a:t>Metadata</a:t>
            </a:r>
            <a:r>
              <a:rPr lang="en-US" dirty="0"/>
              <a:t>, Imaging, Machine Learning, AI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A61F70-BF4C-0D49-B099-FB4323906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99" y="1989743"/>
            <a:ext cx="3654301" cy="428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F5ACE66-694F-E340-B5A9-30F1E7584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0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0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">
            <a:extLst>
              <a:ext uri="{FF2B5EF4-FFF2-40B4-BE49-F238E27FC236}">
                <a16:creationId xmlns:a16="http://schemas.microsoft.com/office/drawing/2014/main" id="{DDAE3712-83B0-EC45-9151-9793C213C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0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1814AF3-49A3-7B46-B451-BDCACBCDE4D2}"/>
              </a:ext>
            </a:extLst>
          </p:cNvPr>
          <p:cNvSpPr txBox="1">
            <a:spLocks/>
          </p:cNvSpPr>
          <p:nvPr/>
        </p:nvSpPr>
        <p:spPr>
          <a:xfrm>
            <a:off x="755650" y="0"/>
            <a:ext cx="7675831" cy="1463040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4400" dirty="0">
                <a:solidFill>
                  <a:schemeClr val="accent1"/>
                </a:solidFill>
              </a:rPr>
              <a:t>Helmholtz Metadata </a:t>
            </a:r>
            <a:br>
              <a:rPr lang="en-US" sz="4400" dirty="0">
                <a:solidFill>
                  <a:schemeClr val="accent1"/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Collaboration Platform – Objectives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973D82A-87A9-F748-9C1A-D7D2D3F41A7F}"/>
              </a:ext>
            </a:extLst>
          </p:cNvPr>
          <p:cNvSpPr txBox="1">
            <a:spLocks/>
          </p:cNvSpPr>
          <p:nvPr/>
        </p:nvSpPr>
        <p:spPr>
          <a:xfrm>
            <a:off x="323850" y="1854200"/>
            <a:ext cx="8388350" cy="4895850"/>
          </a:xfrm>
          <a:prstGeom prst="rect">
            <a:avLst/>
          </a:prstGeom>
          <a:noFill/>
        </p:spPr>
        <p:txBody>
          <a:bodyPr lIns="0" tIns="0" rIns="0" bIns="0"/>
          <a:lstStyle>
            <a:lvl1pPr marL="180975" indent="-180975" algn="l" defTabSz="180000" rtl="0" eaLnBrk="1" latinLnBrk="0" hangingPunct="1">
              <a:lnSpc>
                <a:spcPts val="18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4625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28575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r>
              <a:rPr lang="de-DE" sz="2400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</a:t>
            </a:r>
            <a:r>
              <a:rPr lang="de-DE" sz="2400" dirty="0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400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</a:t>
            </a:r>
            <a:r>
              <a:rPr lang="de-DE" sz="2400" dirty="0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disciplines</a:t>
            </a:r>
            <a:r>
              <a:rPr lang="de-DE" sz="2400" dirty="0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dirty="0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sz="2400" dirty="0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infrastructures</a:t>
            </a:r>
            <a:r>
              <a:rPr lang="de-DE" sz="2400" dirty="0">
                <a:solidFill>
                  <a:sysClr val="windowText" lastClr="000000"/>
                </a:solidFill>
              </a:rPr>
              <a:t>:</a:t>
            </a:r>
          </a:p>
          <a:p>
            <a:pPr marL="717550" lvl="1" indent="-342900" fontAlgn="auto">
              <a:lnSpc>
                <a:spcPct val="114000"/>
              </a:lnSpc>
              <a:buClr>
                <a:srgbClr val="8CB423"/>
              </a:buClr>
              <a:defRPr/>
            </a:pPr>
            <a:r>
              <a:rPr lang="de-DE" sz="2400" dirty="0">
                <a:solidFill>
                  <a:sysClr val="windowText" lastClr="000000"/>
                </a:solidFill>
              </a:rPr>
              <a:t>Qualitative </a:t>
            </a:r>
            <a:r>
              <a:rPr lang="de-DE" sz="2400" dirty="0" err="1">
                <a:solidFill>
                  <a:sysClr val="windowText" lastClr="000000"/>
                </a:solidFill>
              </a:rPr>
              <a:t>description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 err="1">
                <a:solidFill>
                  <a:sysClr val="windowText" lastClr="000000"/>
                </a:solidFill>
              </a:rPr>
              <a:t>of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 err="1">
                <a:solidFill>
                  <a:sysClr val="windowText" lastClr="000000"/>
                </a:solidFill>
              </a:rPr>
              <a:t>research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 err="1">
                <a:solidFill>
                  <a:sysClr val="windowText" lastClr="000000"/>
                </a:solidFill>
              </a:rPr>
              <a:t>data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 err="1">
                <a:solidFill>
                  <a:sysClr val="windowText" lastClr="000000"/>
                </a:solidFill>
              </a:rPr>
              <a:t>by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b="1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de-DE" sz="2400" b="1" dirty="0">
              <a:solidFill>
                <a:srgbClr val="0058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1" indent="-342900" fontAlgn="auto">
              <a:lnSpc>
                <a:spcPct val="114000"/>
              </a:lnSpc>
              <a:buClr>
                <a:srgbClr val="8CB423"/>
              </a:buClr>
              <a:defRPr/>
            </a:pPr>
            <a:r>
              <a:rPr lang="de-DE" sz="2400" dirty="0">
                <a:solidFill>
                  <a:sysClr val="windowText" lastClr="000000"/>
                </a:solidFill>
              </a:rPr>
              <a:t>Cross-community </a:t>
            </a:r>
            <a:r>
              <a:rPr lang="de-DE" sz="2400" dirty="0" err="1">
                <a:solidFill>
                  <a:sysClr val="windowText" lastClr="000000"/>
                </a:solidFill>
              </a:rPr>
              <a:t>and</a:t>
            </a:r>
            <a:r>
              <a:rPr lang="de-DE" sz="2400" dirty="0">
                <a:solidFill>
                  <a:sysClr val="windowText" lastClr="000000"/>
                </a:solidFill>
              </a:rPr>
              <a:t> international </a:t>
            </a:r>
            <a:r>
              <a:rPr lang="de-DE" sz="2400" dirty="0" err="1">
                <a:solidFill>
                  <a:sysClr val="windowText" lastClr="000000"/>
                </a:solidFill>
              </a:rPr>
              <a:t>networking</a:t>
            </a:r>
            <a:endParaRPr lang="de-DE" sz="2400" dirty="0">
              <a:solidFill>
                <a:sysClr val="windowText" lastClr="000000"/>
              </a:solidFill>
            </a:endParaRPr>
          </a:p>
          <a:p>
            <a:pPr marL="717550" lvl="1" indent="-342900" fontAlgn="auto">
              <a:lnSpc>
                <a:spcPct val="114000"/>
              </a:lnSpc>
              <a:buClr>
                <a:srgbClr val="8CB423"/>
              </a:buClr>
              <a:defRPr/>
            </a:pPr>
            <a:r>
              <a:rPr lang="de-DE" sz="2400" dirty="0">
                <a:solidFill>
                  <a:sysClr val="windowText" lastClr="000000"/>
                </a:solidFill>
              </a:rPr>
              <a:t>Providing </a:t>
            </a:r>
            <a:r>
              <a:rPr lang="de-DE" sz="2400" dirty="0" err="1">
                <a:solidFill>
                  <a:sysClr val="windowText" lastClr="000000"/>
                </a:solidFill>
              </a:rPr>
              <a:t>infrastructure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 err="1">
                <a:solidFill>
                  <a:sysClr val="windowText" lastClr="000000"/>
                </a:solidFill>
              </a:rPr>
              <a:t>components</a:t>
            </a:r>
            <a:endParaRPr lang="de-DE" sz="2400" dirty="0">
              <a:solidFill>
                <a:sysClr val="windowText" lastClr="000000"/>
              </a:solidFill>
            </a:endParaRPr>
          </a:p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r>
              <a:rPr lang="de-DE" sz="2400" dirty="0" err="1">
                <a:solidFill>
                  <a:sysClr val="windowText" lastClr="000000"/>
                </a:solidFill>
              </a:rPr>
              <a:t>Process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 err="1">
                <a:solidFill>
                  <a:sysClr val="windowText" lastClr="000000"/>
                </a:solidFill>
              </a:rPr>
              <a:t>research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 err="1">
                <a:solidFill>
                  <a:sysClr val="windowText" lastClr="000000"/>
                </a:solidFill>
              </a:rPr>
              <a:t>data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 err="1">
                <a:solidFill>
                  <a:sysClr val="windowText" lastClr="000000"/>
                </a:solidFill>
              </a:rPr>
              <a:t>following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 </a:t>
            </a:r>
            <a:r>
              <a:rPr lang="de-DE" sz="2400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endParaRPr lang="de-DE" sz="2400" dirty="0">
              <a:solidFill>
                <a:sysClr val="windowText" lastClr="000000"/>
              </a:solidFill>
            </a:endParaRPr>
          </a:p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r>
              <a:rPr lang="de-DE" sz="2400" dirty="0">
                <a:solidFill>
                  <a:sysClr val="windowText" lastClr="000000"/>
                </a:solidFill>
              </a:rPr>
              <a:t>Promote a </a:t>
            </a:r>
            <a:r>
              <a:rPr lang="de-DE" sz="2400" dirty="0" err="1">
                <a:solidFill>
                  <a:sysClr val="windowText" lastClr="000000"/>
                </a:solidFill>
              </a:rPr>
              <a:t>new</a:t>
            </a:r>
            <a:r>
              <a:rPr lang="de-DE" sz="2400" dirty="0">
                <a:solidFill>
                  <a:sysClr val="windowText" lastClr="000000"/>
                </a:solidFill>
              </a:rPr>
              <a:t> </a:t>
            </a:r>
            <a:r>
              <a:rPr lang="de-DE" sz="2400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sz="2400" dirty="0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0058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  <a:endParaRPr lang="de-DE" sz="2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E4FDFA07-E314-E640-910B-ECCCAD6CE1DA}"/>
              </a:ext>
            </a:extLst>
          </p:cNvPr>
          <p:cNvSpPr/>
          <p:nvPr/>
        </p:nvSpPr>
        <p:spPr>
          <a:xfrm>
            <a:off x="927613" y="1198563"/>
            <a:ext cx="4192587" cy="84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AD7FE-0D1F-974E-B16B-B1DC15626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5650" y="106875"/>
            <a:ext cx="7663955" cy="981075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400" dirty="0">
                <a:solidFill>
                  <a:schemeClr val="accent1"/>
                </a:solidFill>
              </a:rPr>
              <a:t>HMC Structure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AFAA233F-5533-D747-A4F0-A4A032DFB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0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Inhaltsplatzhalter 2">
            <a:extLst>
              <a:ext uri="{FF2B5EF4-FFF2-40B4-BE49-F238E27FC236}">
                <a16:creationId xmlns:a16="http://schemas.microsoft.com/office/drawing/2014/main" id="{32BE7CC3-93C2-B04E-8953-92E55766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1847850"/>
            <a:ext cx="42148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17550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41338" indent="-18097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14375" indent="-1746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1000125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457325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914525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71725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828925" indent="-28575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rgbClr val="8CB423"/>
              </a:buClr>
              <a:buFont typeface="Wingdings" pitchFamily="2" charset="2"/>
              <a:buChar char="§"/>
            </a:pPr>
            <a:r>
              <a:rPr lang="en-US" altLang="de-DE" sz="2000" dirty="0">
                <a:solidFill>
                  <a:srgbClr val="000000"/>
                </a:solidFill>
              </a:rPr>
              <a:t>Central office for coordination, training, recommendation</a:t>
            </a:r>
          </a:p>
          <a:p>
            <a:pPr lvl="1" eaLnBrk="1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rgbClr val="8CB423"/>
              </a:buClr>
              <a:buFont typeface="Wingdings" pitchFamily="2" charset="2"/>
              <a:buChar char="§"/>
            </a:pPr>
            <a:r>
              <a:rPr lang="en-US" altLang="de-DE" sz="2000" dirty="0">
                <a:solidFill>
                  <a:srgbClr val="000000"/>
                </a:solidFill>
              </a:rPr>
              <a:t>Development and provisioning of technical services and tools</a:t>
            </a:r>
          </a:p>
          <a:p>
            <a:pPr lvl="1" eaLnBrk="1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rgbClr val="8CB423"/>
              </a:buClr>
              <a:buFont typeface="Wingdings" pitchFamily="2" charset="2"/>
              <a:buChar char="§"/>
            </a:pPr>
            <a:r>
              <a:rPr lang="en-US" altLang="de-DE" sz="2000" dirty="0">
                <a:solidFill>
                  <a:srgbClr val="000000"/>
                </a:solidFill>
              </a:rPr>
              <a:t>Six metadata hubs gathering and harmonizing</a:t>
            </a:r>
            <a:br>
              <a:rPr lang="en-US" altLang="de-DE" sz="2000" dirty="0">
                <a:solidFill>
                  <a:srgbClr val="000000"/>
                </a:solidFill>
              </a:rPr>
            </a:br>
            <a:r>
              <a:rPr lang="en-US" altLang="de-DE" sz="2000" dirty="0">
                <a:solidFill>
                  <a:srgbClr val="000000"/>
                </a:solidFill>
              </a:rPr>
              <a:t>domain-specific solutions, implementations and adoptions</a:t>
            </a:r>
          </a:p>
          <a:p>
            <a:pPr lvl="1" eaLnBrk="1" hangingPunct="1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rgbClr val="8CB423"/>
              </a:buClr>
              <a:buFont typeface="Wingdings" pitchFamily="2" charset="2"/>
              <a:buChar char="§"/>
            </a:pPr>
            <a:r>
              <a:rPr lang="en-US" altLang="de-DE" sz="2000" dirty="0">
                <a:solidFill>
                  <a:srgbClr val="000000"/>
                </a:solidFill>
              </a:rPr>
              <a:t>Close cooperation with global efforts, e.g. RDA, EOSC, GO FAIR etc.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3A8A55-0FD0-9B47-9641-EA6704DF1C53}"/>
              </a:ext>
            </a:extLst>
          </p:cNvPr>
          <p:cNvSpPr/>
          <p:nvPr/>
        </p:nvSpPr>
        <p:spPr>
          <a:xfrm>
            <a:off x="726000" y="2220913"/>
            <a:ext cx="3441700" cy="3440112"/>
          </a:xfrm>
          <a:prstGeom prst="ellipse">
            <a:avLst/>
          </a:prstGeom>
          <a:solidFill>
            <a:srgbClr val="B1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292825-A0D4-0548-9356-6DC784D506FC}"/>
              </a:ext>
            </a:extLst>
          </p:cNvPr>
          <p:cNvSpPr/>
          <p:nvPr/>
        </p:nvSpPr>
        <p:spPr>
          <a:xfrm>
            <a:off x="1991238" y="3359150"/>
            <a:ext cx="985837" cy="985838"/>
          </a:xfrm>
          <a:prstGeom prst="ellipse">
            <a:avLst/>
          </a:prstGeom>
          <a:solidFill>
            <a:srgbClr val="046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 dirty="0"/>
              <a:t>HMC</a:t>
            </a:r>
          </a:p>
          <a:p>
            <a:pPr algn="ctr">
              <a:defRPr/>
            </a:pPr>
            <a:r>
              <a:rPr lang="de-DE" sz="1600" dirty="0"/>
              <a:t>Office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72BA10-E393-F64D-B91D-7386C2207D4E}"/>
              </a:ext>
            </a:extLst>
          </p:cNvPr>
          <p:cNvSpPr/>
          <p:nvPr/>
        </p:nvSpPr>
        <p:spPr>
          <a:xfrm>
            <a:off x="1902338" y="4979988"/>
            <a:ext cx="1133475" cy="11318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400" dirty="0"/>
          </a:p>
        </p:txBody>
      </p:sp>
      <p:sp>
        <p:nvSpPr>
          <p:cNvPr id="19465" name="Textfeld 10">
            <a:extLst>
              <a:ext uri="{FF2B5EF4-FFF2-40B4-BE49-F238E27FC236}">
                <a16:creationId xmlns:a16="http://schemas.microsoft.com/office/drawing/2014/main" id="{E4DFC2CC-054F-5243-AF35-8BA7F4409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325" y="5180013"/>
            <a:ext cx="140176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chemeClr val="bg1"/>
                </a:solidFill>
              </a:rPr>
              <a:t>Hub</a:t>
            </a:r>
          </a:p>
          <a:p>
            <a:pPr algn="ctr"/>
            <a:r>
              <a:rPr lang="de-DE" altLang="de-DE" sz="1600">
                <a:solidFill>
                  <a:schemeClr val="bg1"/>
                </a:solidFill>
              </a:rPr>
              <a:t>Earth &amp; </a:t>
            </a:r>
          </a:p>
          <a:p>
            <a:pPr algn="ctr"/>
            <a:r>
              <a:rPr lang="de-DE" altLang="de-DE" sz="1600">
                <a:solidFill>
                  <a:schemeClr val="bg1"/>
                </a:solidFill>
              </a:rPr>
              <a:t>Env.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120B51-A1FD-9144-9355-C786A7F552AD}"/>
              </a:ext>
            </a:extLst>
          </p:cNvPr>
          <p:cNvSpPr/>
          <p:nvPr/>
        </p:nvSpPr>
        <p:spPr>
          <a:xfrm>
            <a:off x="3385063" y="2309813"/>
            <a:ext cx="1133475" cy="1133475"/>
          </a:xfrm>
          <a:prstGeom prst="ellipse">
            <a:avLst/>
          </a:prstGeom>
          <a:solidFill>
            <a:srgbClr val="E72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400" dirty="0"/>
          </a:p>
        </p:txBody>
      </p:sp>
      <p:sp>
        <p:nvSpPr>
          <p:cNvPr id="19467" name="Textfeld 36">
            <a:extLst>
              <a:ext uri="{FF2B5EF4-FFF2-40B4-BE49-F238E27FC236}">
                <a16:creationId xmlns:a16="http://schemas.microsoft.com/office/drawing/2014/main" id="{594B1981-D4A5-D840-8F31-ED3E8141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888" y="2576513"/>
            <a:ext cx="1133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chemeClr val="bg1"/>
                </a:solidFill>
              </a:rPr>
              <a:t>Hub</a:t>
            </a:r>
          </a:p>
          <a:p>
            <a:pPr algn="ctr"/>
            <a:r>
              <a:rPr lang="de-DE" altLang="de-DE" sz="1600">
                <a:solidFill>
                  <a:schemeClr val="bg1"/>
                </a:solidFill>
              </a:rPr>
              <a:t>Health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F6B2DBD-2925-5A4E-BADC-0E023F035B3B}"/>
              </a:ext>
            </a:extLst>
          </p:cNvPr>
          <p:cNvSpPr/>
          <p:nvPr/>
        </p:nvSpPr>
        <p:spPr>
          <a:xfrm>
            <a:off x="349763" y="4319588"/>
            <a:ext cx="1133475" cy="1133475"/>
          </a:xfrm>
          <a:prstGeom prst="ellipse">
            <a:avLst/>
          </a:prstGeom>
          <a:solidFill>
            <a:srgbClr val="7DD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400" dirty="0"/>
          </a:p>
        </p:txBody>
      </p:sp>
      <p:sp>
        <p:nvSpPr>
          <p:cNvPr id="19469" name="Textfeld 39">
            <a:extLst>
              <a:ext uri="{FF2B5EF4-FFF2-40B4-BE49-F238E27FC236}">
                <a16:creationId xmlns:a16="http://schemas.microsoft.com/office/drawing/2014/main" id="{7E44ED1C-9036-184C-BE6E-359628A36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63" y="4586288"/>
            <a:ext cx="1401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chemeClr val="bg1"/>
                </a:solidFill>
              </a:rPr>
              <a:t>Hub</a:t>
            </a:r>
          </a:p>
          <a:p>
            <a:pPr algn="ctr"/>
            <a:r>
              <a:rPr lang="de-DE" altLang="de-DE" sz="1600">
                <a:solidFill>
                  <a:schemeClr val="bg1"/>
                </a:solidFill>
              </a:rPr>
              <a:t>AST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05C74B-1C0F-9B40-988D-EFFBA26A6AC5}"/>
              </a:ext>
            </a:extLst>
          </p:cNvPr>
          <p:cNvSpPr/>
          <p:nvPr/>
        </p:nvSpPr>
        <p:spPr>
          <a:xfrm>
            <a:off x="3343788" y="4319588"/>
            <a:ext cx="1133475" cy="113347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400" dirty="0"/>
          </a:p>
        </p:txBody>
      </p:sp>
      <p:sp>
        <p:nvSpPr>
          <p:cNvPr id="19471" name="Textfeld 42">
            <a:extLst>
              <a:ext uri="{FF2B5EF4-FFF2-40B4-BE49-F238E27FC236}">
                <a16:creationId xmlns:a16="http://schemas.microsoft.com/office/drawing/2014/main" id="{BC8CEFAC-A3BC-AD4C-9218-1DF482FFC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963" y="4552950"/>
            <a:ext cx="1401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chemeClr val="bg1"/>
                </a:solidFill>
              </a:rPr>
              <a:t>Hub</a:t>
            </a:r>
          </a:p>
          <a:p>
            <a:pPr algn="ctr"/>
            <a:r>
              <a:rPr lang="de-DE" altLang="de-DE" sz="160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F4EAD4-02B5-BA43-B88B-A902DE8B6FA1}"/>
              </a:ext>
            </a:extLst>
          </p:cNvPr>
          <p:cNvSpPr/>
          <p:nvPr/>
        </p:nvSpPr>
        <p:spPr>
          <a:xfrm>
            <a:off x="1908688" y="1633538"/>
            <a:ext cx="1133475" cy="1135062"/>
          </a:xfrm>
          <a:prstGeom prst="ellipse">
            <a:avLst/>
          </a:prstGeom>
          <a:solidFill>
            <a:srgbClr val="EC8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400" dirty="0"/>
          </a:p>
        </p:txBody>
      </p:sp>
      <p:sp>
        <p:nvSpPr>
          <p:cNvPr id="19473" name="Textfeld 45">
            <a:extLst>
              <a:ext uri="{FF2B5EF4-FFF2-40B4-BE49-F238E27FC236}">
                <a16:creationId xmlns:a16="http://schemas.microsoft.com/office/drawing/2014/main" id="{81BEC36B-C9FF-8B4B-B908-B76A710AC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338" y="1879600"/>
            <a:ext cx="1401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chemeClr val="bg1"/>
                </a:solidFill>
              </a:rPr>
              <a:t>Hub</a:t>
            </a:r>
          </a:p>
          <a:p>
            <a:pPr algn="ctr"/>
            <a:r>
              <a:rPr lang="de-DE" altLang="de-DE" sz="160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549078C-2404-1640-B6C5-509A5E27B322}"/>
              </a:ext>
            </a:extLst>
          </p:cNvPr>
          <p:cNvSpPr/>
          <p:nvPr/>
        </p:nvSpPr>
        <p:spPr>
          <a:xfrm>
            <a:off x="457713" y="2309813"/>
            <a:ext cx="1133475" cy="1133475"/>
          </a:xfrm>
          <a:prstGeom prst="ellipse">
            <a:avLst/>
          </a:prstGeom>
          <a:solidFill>
            <a:srgbClr val="FFC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400" dirty="0"/>
          </a:p>
        </p:txBody>
      </p:sp>
      <p:sp>
        <p:nvSpPr>
          <p:cNvPr id="19475" name="Textfeld 48">
            <a:extLst>
              <a:ext uri="{FF2B5EF4-FFF2-40B4-BE49-F238E27FC236}">
                <a16:creationId xmlns:a16="http://schemas.microsoft.com/office/drawing/2014/main" id="{688E44DD-30A7-CC4D-9E7A-B5DDD0FDB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38" y="2566988"/>
            <a:ext cx="14017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chemeClr val="bg1"/>
                </a:solidFill>
              </a:rPr>
              <a:t>Hub</a:t>
            </a:r>
          </a:p>
          <a:p>
            <a:pPr algn="ctr"/>
            <a:r>
              <a:rPr lang="de-DE" altLang="de-DE" sz="1600">
                <a:solidFill>
                  <a:schemeClr val="bg1"/>
                </a:solidFill>
              </a:rPr>
              <a:t>Energy</a:t>
            </a:r>
          </a:p>
        </p:txBody>
      </p:sp>
      <p:grpSp>
        <p:nvGrpSpPr>
          <p:cNvPr id="19476" name="Gruppieren 33">
            <a:extLst>
              <a:ext uri="{FF2B5EF4-FFF2-40B4-BE49-F238E27FC236}">
                <a16:creationId xmlns:a16="http://schemas.microsoft.com/office/drawing/2014/main" id="{01E23D31-8601-8948-8DC8-7F9C5D8689F6}"/>
              </a:ext>
            </a:extLst>
          </p:cNvPr>
          <p:cNvGrpSpPr>
            <a:grpSpLocks/>
          </p:cNvGrpSpPr>
          <p:nvPr/>
        </p:nvGrpSpPr>
        <p:grpSpPr bwMode="auto">
          <a:xfrm>
            <a:off x="2662750" y="2727325"/>
            <a:ext cx="704850" cy="704850"/>
            <a:chOff x="3261322" y="509418"/>
            <a:chExt cx="886990" cy="8858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BA74DA-1D4E-7546-8D74-2F96A301FB1D}"/>
                </a:ext>
              </a:extLst>
            </p:cNvPr>
            <p:cNvSpPr/>
            <p:nvPr/>
          </p:nvSpPr>
          <p:spPr>
            <a:xfrm>
              <a:off x="3261322" y="509418"/>
              <a:ext cx="884993" cy="885800"/>
            </a:xfrm>
            <a:prstGeom prst="ellipse">
              <a:avLst/>
            </a:prstGeom>
            <a:solidFill>
              <a:srgbClr val="768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200" dirty="0"/>
            </a:p>
          </p:txBody>
        </p:sp>
        <p:sp>
          <p:nvSpPr>
            <p:cNvPr id="19491" name="Textfeld 32">
              <a:extLst>
                <a:ext uri="{FF2B5EF4-FFF2-40B4-BE49-F238E27FC236}">
                  <a16:creationId xmlns:a16="http://schemas.microsoft.com/office/drawing/2014/main" id="{F23D04B1-8B76-AD41-B49A-399AD61B5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840" y="786067"/>
              <a:ext cx="865472" cy="34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de-DE" sz="1200">
                  <a:solidFill>
                    <a:schemeClr val="bg1"/>
                  </a:solidFill>
                </a:rPr>
                <a:t>Projects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4AA6BF91-6796-F74B-A5D9-763B56EE9DDB}"/>
              </a:ext>
            </a:extLst>
          </p:cNvPr>
          <p:cNvSpPr/>
          <p:nvPr/>
        </p:nvSpPr>
        <p:spPr>
          <a:xfrm>
            <a:off x="1630875" y="2720975"/>
            <a:ext cx="704850" cy="704850"/>
          </a:xfrm>
          <a:prstGeom prst="ellipse">
            <a:avLst/>
          </a:prstGeom>
          <a:solidFill>
            <a:srgbClr val="768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200" dirty="0"/>
          </a:p>
        </p:txBody>
      </p:sp>
      <p:sp>
        <p:nvSpPr>
          <p:cNvPr id="19478" name="Textfeld 53">
            <a:extLst>
              <a:ext uri="{FF2B5EF4-FFF2-40B4-BE49-F238E27FC236}">
                <a16:creationId xmlns:a16="http://schemas.microsoft.com/office/drawing/2014/main" id="{B32831CD-CD47-AE4C-81FD-16C3D439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250" y="2941638"/>
            <a:ext cx="798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20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940EDBE-10C6-6C42-BAA9-70BB1BA2D693}"/>
              </a:ext>
            </a:extLst>
          </p:cNvPr>
          <p:cNvSpPr/>
          <p:nvPr/>
        </p:nvSpPr>
        <p:spPr>
          <a:xfrm>
            <a:off x="1187963" y="3538538"/>
            <a:ext cx="704850" cy="704850"/>
          </a:xfrm>
          <a:prstGeom prst="ellipse">
            <a:avLst/>
          </a:prstGeom>
          <a:solidFill>
            <a:srgbClr val="768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200" dirty="0"/>
          </a:p>
        </p:txBody>
      </p:sp>
      <p:sp>
        <p:nvSpPr>
          <p:cNvPr id="19480" name="Textfeld 56">
            <a:extLst>
              <a:ext uri="{FF2B5EF4-FFF2-40B4-BE49-F238E27FC236}">
                <a16:creationId xmlns:a16="http://schemas.microsoft.com/office/drawing/2014/main" id="{F0C21AAF-AC9E-C641-B639-E28976DF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900" y="3759200"/>
            <a:ext cx="676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20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7D6D87-D830-0D4C-975E-02BC8E081900}"/>
              </a:ext>
            </a:extLst>
          </p:cNvPr>
          <p:cNvSpPr/>
          <p:nvPr/>
        </p:nvSpPr>
        <p:spPr>
          <a:xfrm>
            <a:off x="2613538" y="4344988"/>
            <a:ext cx="704850" cy="704850"/>
          </a:xfrm>
          <a:prstGeom prst="ellipse">
            <a:avLst/>
          </a:prstGeom>
          <a:solidFill>
            <a:srgbClr val="768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200" dirty="0"/>
          </a:p>
        </p:txBody>
      </p:sp>
      <p:sp>
        <p:nvSpPr>
          <p:cNvPr id="19482" name="Textfeld 59">
            <a:extLst>
              <a:ext uri="{FF2B5EF4-FFF2-40B4-BE49-F238E27FC236}">
                <a16:creationId xmlns:a16="http://schemas.microsoft.com/office/drawing/2014/main" id="{8F5E91FD-8CDF-7A48-BF77-FACFACEB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5138" y="4565650"/>
            <a:ext cx="5064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20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3236429-D724-4A4B-89B2-44EAE262B27F}"/>
              </a:ext>
            </a:extLst>
          </p:cNvPr>
          <p:cNvSpPr/>
          <p:nvPr/>
        </p:nvSpPr>
        <p:spPr>
          <a:xfrm>
            <a:off x="1556263" y="4327525"/>
            <a:ext cx="704850" cy="704850"/>
          </a:xfrm>
          <a:prstGeom prst="ellipse">
            <a:avLst/>
          </a:prstGeom>
          <a:solidFill>
            <a:srgbClr val="768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e-DE" sz="1200" dirty="0"/>
          </a:p>
        </p:txBody>
      </p:sp>
      <p:sp>
        <p:nvSpPr>
          <p:cNvPr id="19484" name="Textfeld 62">
            <a:extLst>
              <a:ext uri="{FF2B5EF4-FFF2-40B4-BE49-F238E27FC236}">
                <a16:creationId xmlns:a16="http://schemas.microsoft.com/office/drawing/2014/main" id="{56A29AC9-EC68-124E-B270-357ED4A7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288" y="4435475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de-DE" sz="1200">
                <a:solidFill>
                  <a:schemeClr val="bg1"/>
                </a:solidFill>
              </a:rPr>
              <a:t>Info</a:t>
            </a:r>
            <a:br>
              <a:rPr lang="de-DE" altLang="de-DE" sz="1200">
                <a:solidFill>
                  <a:schemeClr val="bg1"/>
                </a:solidFill>
              </a:rPr>
            </a:br>
            <a:r>
              <a:rPr lang="de-DE" altLang="de-DE" sz="1200">
                <a:solidFill>
                  <a:schemeClr val="bg1"/>
                </a:solidFill>
              </a:rPr>
              <a:t>Portal</a:t>
            </a:r>
          </a:p>
        </p:txBody>
      </p:sp>
      <p:sp>
        <p:nvSpPr>
          <p:cNvPr id="19485" name="Textfeld 49">
            <a:extLst>
              <a:ext uri="{FF2B5EF4-FFF2-40B4-BE49-F238E27FC236}">
                <a16:creationId xmlns:a16="http://schemas.microsoft.com/office/drawing/2014/main" id="{C099B9FA-5600-BC43-9329-438129D51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638" y="3567113"/>
            <a:ext cx="1050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>
                <a:solidFill>
                  <a:schemeClr val="bg1"/>
                </a:solidFill>
              </a:rPr>
              <a:t>Facilitate</a:t>
            </a:r>
            <a:br>
              <a:rPr lang="de-DE" altLang="de-DE">
                <a:solidFill>
                  <a:schemeClr val="bg1"/>
                </a:solidFill>
              </a:rPr>
            </a:br>
            <a:r>
              <a:rPr lang="de-DE" altLang="de-DE">
                <a:solidFill>
                  <a:schemeClr val="bg1"/>
                </a:solidFill>
              </a:rPr>
              <a:t>FAIR</a:t>
            </a:r>
          </a:p>
        </p:txBody>
      </p:sp>
      <p:sp>
        <p:nvSpPr>
          <p:cNvPr id="18432" name="Oval 18431">
            <a:extLst>
              <a:ext uri="{FF2B5EF4-FFF2-40B4-BE49-F238E27FC236}">
                <a16:creationId xmlns:a16="http://schemas.microsoft.com/office/drawing/2014/main" id="{6792F932-179C-8342-81CE-FFDBA48AEFB2}"/>
              </a:ext>
            </a:extLst>
          </p:cNvPr>
          <p:cNvSpPr/>
          <p:nvPr/>
        </p:nvSpPr>
        <p:spPr>
          <a:xfrm>
            <a:off x="11625" y="1420813"/>
            <a:ext cx="4929188" cy="4927600"/>
          </a:xfrm>
          <a:prstGeom prst="ellipse">
            <a:avLst/>
          </a:prstGeom>
          <a:noFill/>
          <a:ln w="9525">
            <a:solidFill>
              <a:srgbClr val="046E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487" name="Textfeld 18433">
            <a:extLst>
              <a:ext uri="{FF2B5EF4-FFF2-40B4-BE49-F238E27FC236}">
                <a16:creationId xmlns:a16="http://schemas.microsoft.com/office/drawing/2014/main" id="{31BF9C0C-DCB3-6D41-B38D-941BEA4B6665}"/>
              </a:ext>
            </a:extLst>
          </p:cNvPr>
          <p:cNvSpPr txBox="1">
            <a:spLocks noChangeArrowheads="1"/>
          </p:cNvSpPr>
          <p:nvPr/>
        </p:nvSpPr>
        <p:spPr bwMode="auto">
          <a:xfrm rot="1668888">
            <a:off x="3202500" y="1233488"/>
            <a:ext cx="639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NFDI</a:t>
            </a:r>
          </a:p>
        </p:txBody>
      </p:sp>
      <p:sp>
        <p:nvSpPr>
          <p:cNvPr id="19488" name="Textfeld 69">
            <a:extLst>
              <a:ext uri="{FF2B5EF4-FFF2-40B4-BE49-F238E27FC236}">
                <a16:creationId xmlns:a16="http://schemas.microsoft.com/office/drawing/2014/main" id="{C37BB2FC-8873-394B-98BC-9ABE90E890E7}"/>
              </a:ext>
            </a:extLst>
          </p:cNvPr>
          <p:cNvSpPr txBox="1">
            <a:spLocks noChangeArrowheads="1"/>
          </p:cNvSpPr>
          <p:nvPr/>
        </p:nvSpPr>
        <p:spPr bwMode="auto">
          <a:xfrm rot="2628096">
            <a:off x="3969263" y="1758950"/>
            <a:ext cx="674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EOSC</a:t>
            </a:r>
          </a:p>
        </p:txBody>
      </p:sp>
      <p:sp>
        <p:nvSpPr>
          <p:cNvPr id="19489" name="Textfeld 70">
            <a:extLst>
              <a:ext uri="{FF2B5EF4-FFF2-40B4-BE49-F238E27FC236}">
                <a16:creationId xmlns:a16="http://schemas.microsoft.com/office/drawing/2014/main" id="{EAF78C23-A6EC-A848-AADC-0B3EB5A178A7}"/>
              </a:ext>
            </a:extLst>
          </p:cNvPr>
          <p:cNvSpPr txBox="1">
            <a:spLocks noChangeArrowheads="1"/>
          </p:cNvSpPr>
          <p:nvPr/>
        </p:nvSpPr>
        <p:spPr bwMode="auto">
          <a:xfrm rot="3962641">
            <a:off x="4605851" y="2546350"/>
            <a:ext cx="58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/>
              <a:t>RDA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">
            <a:extLst>
              <a:ext uri="{FF2B5EF4-FFF2-40B4-BE49-F238E27FC236}">
                <a16:creationId xmlns:a16="http://schemas.microsoft.com/office/drawing/2014/main" id="{9C648646-9BEF-5C45-A9F7-64A03A3B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0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0B9AF6B7-B2E7-2C4A-92D6-6DCC7EE30571}"/>
              </a:ext>
            </a:extLst>
          </p:cNvPr>
          <p:cNvSpPr txBox="1">
            <a:spLocks/>
          </p:cNvSpPr>
          <p:nvPr/>
        </p:nvSpPr>
        <p:spPr>
          <a:xfrm>
            <a:off x="1736723" y="160339"/>
            <a:ext cx="6751639" cy="9810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Technical Overview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98327AC-6843-D34C-B1CB-458796ACA4A8}"/>
              </a:ext>
            </a:extLst>
          </p:cNvPr>
          <p:cNvSpPr/>
          <p:nvPr/>
        </p:nvSpPr>
        <p:spPr bwMode="auto">
          <a:xfrm>
            <a:off x="220663" y="1824038"/>
            <a:ext cx="8572500" cy="434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6584E73-C7C7-2041-AD68-751EC988D902}"/>
              </a:ext>
            </a:extLst>
          </p:cNvPr>
          <p:cNvSpPr/>
          <p:nvPr/>
        </p:nvSpPr>
        <p:spPr bwMode="auto">
          <a:xfrm>
            <a:off x="304800" y="5489575"/>
            <a:ext cx="1435100" cy="57943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IT Services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6BA2A29-743C-3540-9C74-B7E4535BD354}"/>
              </a:ext>
            </a:extLst>
          </p:cNvPr>
          <p:cNvSpPr/>
          <p:nvPr/>
        </p:nvSpPr>
        <p:spPr bwMode="auto">
          <a:xfrm>
            <a:off x="304800" y="3249613"/>
            <a:ext cx="1435100" cy="2136775"/>
          </a:xfrm>
          <a:prstGeom prst="rect">
            <a:avLst/>
          </a:prstGeom>
          <a:solidFill>
            <a:srgbClr val="9BB3D8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Tools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HMC Overarching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Technical Services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38B86A4-C34C-1945-833D-42332BF266E6}"/>
              </a:ext>
            </a:extLst>
          </p:cNvPr>
          <p:cNvSpPr/>
          <p:nvPr/>
        </p:nvSpPr>
        <p:spPr bwMode="auto">
          <a:xfrm>
            <a:off x="303212" y="1903413"/>
            <a:ext cx="1433512" cy="1271587"/>
          </a:xfrm>
          <a:prstGeom prst="rect">
            <a:avLst/>
          </a:prstGeom>
          <a:solidFill>
            <a:srgbClr val="9BB3D8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Components and Processes –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Technical Realization of FAIR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2DFDF64-AF8B-3E4F-B6FD-3BE0FAB871FC}"/>
              </a:ext>
            </a:extLst>
          </p:cNvPr>
          <p:cNvSpPr/>
          <p:nvPr/>
        </p:nvSpPr>
        <p:spPr bwMode="auto">
          <a:xfrm>
            <a:off x="1917700" y="5489575"/>
            <a:ext cx="6788149" cy="57943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Local and federated computing centers, HIFIS, HDF, …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B5EE4F1-004D-0A41-BD7D-207112EB7871}"/>
              </a:ext>
            </a:extLst>
          </p:cNvPr>
          <p:cNvSpPr/>
          <p:nvPr/>
        </p:nvSpPr>
        <p:spPr bwMode="auto">
          <a:xfrm>
            <a:off x="1916113" y="3879850"/>
            <a:ext cx="6792913" cy="1506538"/>
          </a:xfrm>
          <a:prstGeom prst="rect">
            <a:avLst/>
          </a:prstGeom>
          <a:solidFill>
            <a:srgbClr val="9BB3D8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57B619B-D51E-F446-AF9A-7E3AE8AAC022}"/>
              </a:ext>
            </a:extLst>
          </p:cNvPr>
          <p:cNvSpPr/>
          <p:nvPr/>
        </p:nvSpPr>
        <p:spPr bwMode="auto">
          <a:xfrm>
            <a:off x="1917700" y="3249613"/>
            <a:ext cx="6791325" cy="577850"/>
          </a:xfrm>
          <a:prstGeom prst="rect">
            <a:avLst/>
          </a:prstGeom>
          <a:solidFill>
            <a:srgbClr val="9BB3D8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Tools for Managing Services, Curation of Contents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E8823F04-04AD-D140-98AA-AC913813AAB4}"/>
              </a:ext>
            </a:extLst>
          </p:cNvPr>
          <p:cNvSpPr/>
          <p:nvPr/>
        </p:nvSpPr>
        <p:spPr bwMode="auto">
          <a:xfrm>
            <a:off x="1916113" y="1903413"/>
            <a:ext cx="6789737" cy="1271587"/>
          </a:xfrm>
          <a:prstGeom prst="rect">
            <a:avLst/>
          </a:prstGeom>
          <a:solidFill>
            <a:srgbClr val="9BB3D8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Tools and Components for realizing FAIR processes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E609D6BF-5840-444F-B50F-9F677E8E48FE}"/>
              </a:ext>
            </a:extLst>
          </p:cNvPr>
          <p:cNvSpPr/>
          <p:nvPr/>
        </p:nvSpPr>
        <p:spPr bwMode="auto">
          <a:xfrm>
            <a:off x="4421188" y="3917949"/>
            <a:ext cx="2763837" cy="1360488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Registries and Catalogs: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MD Standards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MD Schema </a:t>
            </a:r>
            <a:b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</a:b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incl. Provenance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Datatypes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Collections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Licenses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E3E27EAC-7D3F-3545-B949-05799BB0CB4E}"/>
              </a:ext>
            </a:extLst>
          </p:cNvPr>
          <p:cNvSpPr/>
          <p:nvPr/>
        </p:nvSpPr>
        <p:spPr bwMode="auto">
          <a:xfrm>
            <a:off x="5883275" y="4068932"/>
            <a:ext cx="1466850" cy="101566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Policies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Mappings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Vocabularies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…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20494" name="Group 17">
            <a:extLst>
              <a:ext uri="{FF2B5EF4-FFF2-40B4-BE49-F238E27FC236}">
                <a16:creationId xmlns:a16="http://schemas.microsoft.com/office/drawing/2014/main" id="{513333DD-4A38-E44A-B962-EED3E10C0F6B}"/>
              </a:ext>
            </a:extLst>
          </p:cNvPr>
          <p:cNvGrpSpPr>
            <a:grpSpLocks/>
          </p:cNvGrpSpPr>
          <p:nvPr/>
        </p:nvGrpSpPr>
        <p:grpSpPr bwMode="auto">
          <a:xfrm>
            <a:off x="2043949" y="3917949"/>
            <a:ext cx="2250240" cy="1354138"/>
            <a:chOff x="3246888" y="3955485"/>
            <a:chExt cx="1909077" cy="1231721"/>
          </a:xfrm>
        </p:grpSpPr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0E0E9D97-FAE0-9042-BAC6-9802EEB7437A}"/>
                </a:ext>
              </a:extLst>
            </p:cNvPr>
            <p:cNvSpPr/>
            <p:nvPr/>
          </p:nvSpPr>
          <p:spPr>
            <a:xfrm>
              <a:off x="3326180" y="3955485"/>
              <a:ext cx="1829785" cy="1231721"/>
            </a:xfrm>
            <a:prstGeom prst="rect">
              <a:avLst/>
            </a:prstGeom>
            <a:solidFill>
              <a:srgbClr val="CCD8EB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977900" indent="-161925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endParaRPr>
            </a:p>
            <a:p>
              <a:pPr marL="90170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Calibri" panose="020F0502020204030204"/>
                  <a:cs typeface="+mn-cs"/>
                </a:rPr>
                <a:t>Interfaces</a:t>
              </a:r>
            </a:p>
            <a:p>
              <a:pPr marL="90170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Calibri" panose="020F0502020204030204"/>
                  <a:cs typeface="+mn-cs"/>
                </a:rPr>
                <a:t>EOSC, NFDI</a:t>
              </a:r>
            </a:p>
            <a:p>
              <a:pPr marL="90170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Calibri" panose="020F0502020204030204"/>
                  <a:cs typeface="+mn-cs"/>
                </a:rPr>
                <a:t>Protocols</a:t>
              </a:r>
            </a:p>
            <a:p>
              <a:pPr marL="90170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Calibri" panose="020F0502020204030204"/>
                  <a:cs typeface="+mn-cs"/>
                </a:rPr>
                <a:t>APIs	</a:t>
              </a:r>
            </a:p>
          </p:txBody>
        </p:sp>
        <p:pic>
          <p:nvPicPr>
            <p:cNvPr id="20520" name="Grafik 4">
              <a:extLst>
                <a:ext uri="{FF2B5EF4-FFF2-40B4-BE49-F238E27FC236}">
                  <a16:creationId xmlns:a16="http://schemas.microsoft.com/office/drawing/2014/main" id="{473D8C69-EB28-994B-BA30-7EBFF146F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56"/>
            <a:stretch>
              <a:fillRect/>
            </a:stretch>
          </p:blipFill>
          <p:spPr bwMode="auto">
            <a:xfrm>
              <a:off x="3246888" y="4047809"/>
              <a:ext cx="720080" cy="1014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18">
            <a:extLst>
              <a:ext uri="{FF2B5EF4-FFF2-40B4-BE49-F238E27FC236}">
                <a16:creationId xmlns:a16="http://schemas.microsoft.com/office/drawing/2014/main" id="{8CAA21C6-9BC5-FC4E-97FC-34D6D9A2BA94}"/>
              </a:ext>
            </a:extLst>
          </p:cNvPr>
          <p:cNvSpPr/>
          <p:nvPr/>
        </p:nvSpPr>
        <p:spPr bwMode="auto">
          <a:xfrm>
            <a:off x="7265988" y="3924300"/>
            <a:ext cx="1390650" cy="1354138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Repositories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PID / DOI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Graph DB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PROV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83E4A3A0-32B8-D84F-A113-375230DD4073}"/>
              </a:ext>
            </a:extLst>
          </p:cNvPr>
          <p:cNvSpPr/>
          <p:nvPr/>
        </p:nvSpPr>
        <p:spPr bwMode="auto">
          <a:xfrm>
            <a:off x="2003425" y="5322888"/>
            <a:ext cx="2290763" cy="344487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(Meta)-D</a:t>
            </a:r>
            <a:r>
              <a:rPr lang="en-US" sz="1200" kern="0" dirty="0" err="1">
                <a:solidFill>
                  <a:srgbClr val="000000"/>
                </a:solidFill>
                <a:latin typeface="Calibri" panose="020F0502020204030204"/>
                <a:cs typeface="+mn-cs"/>
              </a:rPr>
              <a:t>ata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 Store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CAD0AEF-EA00-B944-8F0C-55986D2F197F}"/>
              </a:ext>
            </a:extLst>
          </p:cNvPr>
          <p:cNvSpPr/>
          <p:nvPr/>
        </p:nvSpPr>
        <p:spPr bwMode="auto">
          <a:xfrm>
            <a:off x="4402138" y="5322888"/>
            <a:ext cx="2290761" cy="344487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Vocabulary Store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5C70ACBB-62CB-A642-9749-6210ED0F9DF4}"/>
              </a:ext>
            </a:extLst>
          </p:cNvPr>
          <p:cNvSpPr/>
          <p:nvPr/>
        </p:nvSpPr>
        <p:spPr bwMode="auto">
          <a:xfrm>
            <a:off x="7753350" y="5321300"/>
            <a:ext cx="903288" cy="344487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521BF4C6-20D7-694E-8BFB-642F8FBA70B1}"/>
              </a:ext>
            </a:extLst>
          </p:cNvPr>
          <p:cNvSpPr/>
          <p:nvPr/>
        </p:nvSpPr>
        <p:spPr bwMode="auto">
          <a:xfrm>
            <a:off x="1981200" y="3511550"/>
            <a:ext cx="847725" cy="292099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Editors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CC399B0E-E162-2A42-882D-AA98D933E524}"/>
              </a:ext>
            </a:extLst>
          </p:cNvPr>
          <p:cNvSpPr/>
          <p:nvPr/>
        </p:nvSpPr>
        <p:spPr bwMode="auto">
          <a:xfrm>
            <a:off x="5995988" y="3500439"/>
            <a:ext cx="849312" cy="292099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Mapper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187AE4D0-899A-5D47-AFFF-85B0183F527C}"/>
              </a:ext>
            </a:extLst>
          </p:cNvPr>
          <p:cNvSpPr/>
          <p:nvPr/>
        </p:nvSpPr>
        <p:spPr bwMode="auto">
          <a:xfrm>
            <a:off x="2909888" y="3500439"/>
            <a:ext cx="1568451" cy="290512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Quality Control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DC16F2AD-7B29-EB4D-965F-8BB67304EF5C}"/>
              </a:ext>
            </a:extLst>
          </p:cNvPr>
          <p:cNvSpPr/>
          <p:nvPr/>
        </p:nvSpPr>
        <p:spPr bwMode="auto">
          <a:xfrm>
            <a:off x="4557713" y="3500439"/>
            <a:ext cx="1358900" cy="290512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Recommender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AEA50DF8-A5E2-384E-B7E5-1CABA0A04D21}"/>
              </a:ext>
            </a:extLst>
          </p:cNvPr>
          <p:cNvSpPr/>
          <p:nvPr/>
        </p:nvSpPr>
        <p:spPr bwMode="auto">
          <a:xfrm>
            <a:off x="8113713" y="3500439"/>
            <a:ext cx="542925" cy="290512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82A2608-2793-3546-A327-2ECC1201E8EB}"/>
              </a:ext>
            </a:extLst>
          </p:cNvPr>
          <p:cNvSpPr/>
          <p:nvPr/>
        </p:nvSpPr>
        <p:spPr bwMode="auto">
          <a:xfrm>
            <a:off x="2003425" y="2225675"/>
            <a:ext cx="1547813" cy="881063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Findable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(Metadata,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PID Management)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6CA9B2C6-570E-E94A-B992-EFD134763229}"/>
              </a:ext>
            </a:extLst>
          </p:cNvPr>
          <p:cNvSpPr/>
          <p:nvPr/>
        </p:nvSpPr>
        <p:spPr bwMode="auto">
          <a:xfrm>
            <a:off x="3706813" y="2225675"/>
            <a:ext cx="1549400" cy="881063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Accessible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E28F3BC9-CC4B-BE49-80D2-C0286696684A}"/>
              </a:ext>
            </a:extLst>
          </p:cNvPr>
          <p:cNvSpPr/>
          <p:nvPr/>
        </p:nvSpPr>
        <p:spPr bwMode="auto">
          <a:xfrm>
            <a:off x="5407025" y="2225675"/>
            <a:ext cx="1549400" cy="881063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Interoperable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(Ontologies,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Semantic Web)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EA50327C-3EF5-EE40-BE6F-35C4E897D7D6}"/>
              </a:ext>
            </a:extLst>
          </p:cNvPr>
          <p:cNvSpPr/>
          <p:nvPr/>
        </p:nvSpPr>
        <p:spPr bwMode="auto">
          <a:xfrm>
            <a:off x="7108824" y="2225675"/>
            <a:ext cx="1547813" cy="881063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Re-usable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(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</a:rPr>
              <a:t>Provenance</a:t>
            </a: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)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DF0E3114-B1DC-8240-898B-4E01209D5644}"/>
              </a:ext>
            </a:extLst>
          </p:cNvPr>
          <p:cNvSpPr/>
          <p:nvPr/>
        </p:nvSpPr>
        <p:spPr bwMode="auto">
          <a:xfrm>
            <a:off x="6800850" y="5322888"/>
            <a:ext cx="849313" cy="344487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AAI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3004B50C-402B-0044-9927-E1F9D041506E}"/>
              </a:ext>
            </a:extLst>
          </p:cNvPr>
          <p:cNvSpPr/>
          <p:nvPr/>
        </p:nvSpPr>
        <p:spPr bwMode="auto">
          <a:xfrm>
            <a:off x="3473450" y="5056188"/>
            <a:ext cx="763588" cy="1587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Arial"/>
              </a:rPr>
              <a:t>WP 2.1.1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9EAC7270-06BB-6849-A533-72A3A9A18B24}"/>
              </a:ext>
            </a:extLst>
          </p:cNvPr>
          <p:cNvSpPr/>
          <p:nvPr/>
        </p:nvSpPr>
        <p:spPr bwMode="auto">
          <a:xfrm>
            <a:off x="6573838" y="3905250"/>
            <a:ext cx="763587" cy="15716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Arial"/>
              </a:rPr>
              <a:t>WP 2.1.2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A89AD43A-5676-DF4D-A848-ECD848F8EEB1}"/>
              </a:ext>
            </a:extLst>
          </p:cNvPr>
          <p:cNvSpPr/>
          <p:nvPr/>
        </p:nvSpPr>
        <p:spPr bwMode="auto">
          <a:xfrm>
            <a:off x="327025" y="5184776"/>
            <a:ext cx="763588" cy="1587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Arial"/>
              </a:rPr>
              <a:t>WP 2.1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FF61789B-C621-7847-9581-E6CC5D92A848}"/>
              </a:ext>
            </a:extLst>
          </p:cNvPr>
          <p:cNvSpPr/>
          <p:nvPr/>
        </p:nvSpPr>
        <p:spPr bwMode="auto">
          <a:xfrm>
            <a:off x="303212" y="3048000"/>
            <a:ext cx="765174" cy="1587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Arial"/>
              </a:rPr>
              <a:t>WP 2.2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C108605C-A435-2E47-86EC-15F087CAE922}"/>
              </a:ext>
            </a:extLst>
          </p:cNvPr>
          <p:cNvSpPr/>
          <p:nvPr/>
        </p:nvSpPr>
        <p:spPr bwMode="auto">
          <a:xfrm>
            <a:off x="2811463" y="2968625"/>
            <a:ext cx="763587" cy="1587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Arial"/>
              </a:rPr>
              <a:t>WP 2.2.1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CA768EF4-3C66-FF4E-B623-93CB0D2BBE7B}"/>
              </a:ext>
            </a:extLst>
          </p:cNvPr>
          <p:cNvSpPr/>
          <p:nvPr/>
        </p:nvSpPr>
        <p:spPr bwMode="auto">
          <a:xfrm>
            <a:off x="4473574" y="2947988"/>
            <a:ext cx="763588" cy="1587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Arial"/>
              </a:rPr>
              <a:t>WP 2.2.2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5AB2DD9B-BF1C-6A40-BBE6-B0753C6D6491}"/>
              </a:ext>
            </a:extLst>
          </p:cNvPr>
          <p:cNvSpPr/>
          <p:nvPr/>
        </p:nvSpPr>
        <p:spPr bwMode="auto">
          <a:xfrm>
            <a:off x="6181725" y="2968625"/>
            <a:ext cx="763588" cy="1587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Arial"/>
              </a:rPr>
              <a:t>WP 2.2.3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AC9DB0B9-1E11-2644-8767-3136A9E6C752}"/>
              </a:ext>
            </a:extLst>
          </p:cNvPr>
          <p:cNvSpPr/>
          <p:nvPr/>
        </p:nvSpPr>
        <p:spPr bwMode="auto">
          <a:xfrm>
            <a:off x="7881937" y="2974975"/>
            <a:ext cx="763587" cy="1587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Arial"/>
              </a:rPr>
              <a:t>WP 2.2.4</a:t>
            </a: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E450B435-57CF-194C-97E9-56ED78C580DB}"/>
              </a:ext>
            </a:extLst>
          </p:cNvPr>
          <p:cNvSpPr/>
          <p:nvPr/>
        </p:nvSpPr>
        <p:spPr bwMode="auto">
          <a:xfrm>
            <a:off x="7888288" y="3314700"/>
            <a:ext cx="763587" cy="15875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Arial"/>
              </a:rPr>
              <a:t>WP 2.1.2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F99B7E7-A1C8-4848-92C2-02A8D77E92EB}"/>
              </a:ext>
            </a:extLst>
          </p:cNvPr>
          <p:cNvSpPr/>
          <p:nvPr/>
        </p:nvSpPr>
        <p:spPr bwMode="auto">
          <a:xfrm>
            <a:off x="6927849" y="3502025"/>
            <a:ext cx="1103313" cy="290513"/>
          </a:xfrm>
          <a:prstGeom prst="rect">
            <a:avLst/>
          </a:prstGeom>
          <a:solidFill>
            <a:srgbClr val="CCD8EB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 panose="020F0502020204030204"/>
                <a:cs typeface="+mn-cs"/>
              </a:rPr>
              <a:t>Provenance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D111B-3D43-404A-A86A-0D4771E46B4F}"/>
              </a:ext>
            </a:extLst>
          </p:cNvPr>
          <p:cNvSpPr txBox="1">
            <a:spLocks/>
          </p:cNvSpPr>
          <p:nvPr/>
        </p:nvSpPr>
        <p:spPr>
          <a:xfrm>
            <a:off x="755650" y="194310"/>
            <a:ext cx="7652080" cy="9810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Focus for the next years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A8422D-51D4-DF4D-8172-4C6531CA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0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219EAF4-EAA3-A445-B0C5-C83A45073F07}"/>
              </a:ext>
            </a:extLst>
          </p:cNvPr>
          <p:cNvSpPr txBox="1">
            <a:spLocks/>
          </p:cNvSpPr>
          <p:nvPr/>
        </p:nvSpPr>
        <p:spPr>
          <a:xfrm>
            <a:off x="755650" y="1626919"/>
            <a:ext cx="7782560" cy="5123131"/>
          </a:xfrm>
          <a:prstGeom prst="rect">
            <a:avLst/>
          </a:prstGeom>
          <a:noFill/>
        </p:spPr>
        <p:txBody>
          <a:bodyPr lIns="0" tIns="0" rIns="0" bIns="0"/>
          <a:lstStyle>
            <a:lvl1pPr marL="180975" indent="-180975" algn="l" defTabSz="180000" rtl="0" eaLnBrk="1" latinLnBrk="0" hangingPunct="1">
              <a:lnSpc>
                <a:spcPts val="18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4625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28575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589C"/>
                </a:solidFill>
                <a:cs typeface="Arial" panose="020B0604020202020204" pitchFamily="34" charset="0"/>
              </a:rPr>
              <a:t>FAIR Digital Objects, </a:t>
            </a:r>
            <a:r>
              <a:rPr lang="en-US" sz="2000" dirty="0">
                <a:cs typeface="Arial" panose="020B0604020202020204" pitchFamily="34" charset="0"/>
              </a:rPr>
              <a:t>but technologically invisible</a:t>
            </a:r>
          </a:p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r>
              <a:rPr lang="en-US" sz="2000" dirty="0">
                <a:cs typeface="Arial" panose="020B0604020202020204" pitchFamily="34" charset="0"/>
              </a:rPr>
              <a:t>Step-by-step: demonstration of </a:t>
            </a:r>
            <a:r>
              <a:rPr lang="en-US" sz="2000" dirty="0">
                <a:solidFill>
                  <a:srgbClr val="00589C"/>
                </a:solidFill>
                <a:cs typeface="Arial" panose="020B0604020202020204" pitchFamily="34" charset="0"/>
              </a:rPr>
              <a:t>benefits</a:t>
            </a:r>
          </a:p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589C"/>
                </a:solidFill>
                <a:cs typeface="Arial" panose="020B0604020202020204" pitchFamily="34" charset="0"/>
              </a:rPr>
              <a:t>Ecosystem</a:t>
            </a:r>
            <a:r>
              <a:rPr lang="en-US" sz="2000" dirty="0">
                <a:solidFill>
                  <a:sysClr val="windowText" lastClr="000000"/>
                </a:solidFill>
              </a:rPr>
              <a:t> of technical components adopted from RDA, EOSC, research fields, …</a:t>
            </a:r>
          </a:p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Services on production level, deployed centrally as well as locally </a:t>
            </a:r>
          </a:p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As open as possible including licenses</a:t>
            </a:r>
          </a:p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We need:</a:t>
            </a:r>
          </a:p>
          <a:p>
            <a:pPr marL="711200" lvl="1" indent="-355600" fontAlgn="auto">
              <a:lnSpc>
                <a:spcPct val="114000"/>
              </a:lnSpc>
              <a:buClr>
                <a:srgbClr val="8CB423"/>
              </a:buClr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Experts and knowledge: e.g. how to build a fault-tolerant network of registries?</a:t>
            </a:r>
          </a:p>
          <a:p>
            <a:pPr marL="711200" lvl="1" indent="-355600" fontAlgn="auto">
              <a:lnSpc>
                <a:spcPct val="114000"/>
              </a:lnSpc>
              <a:buClr>
                <a:srgbClr val="8CB423"/>
              </a:buClr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Network of cross-linked activities</a:t>
            </a:r>
          </a:p>
          <a:p>
            <a:pPr marL="344487" indent="-342900" fontAlgn="auto">
              <a:lnSpc>
                <a:spcPct val="114000"/>
              </a:lnSpc>
              <a:buClr>
                <a:srgbClr val="8CB423"/>
              </a:buClr>
              <a:buFont typeface="+mj-lt"/>
              <a:buAutoNum type="arabicPeriod"/>
              <a:defRPr/>
            </a:pPr>
            <a:endParaRPr lang="en-US" sz="20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1286</TotalTime>
  <Words>304</Words>
  <Application>Microsoft Macintosh PowerPoint</Application>
  <PresentationFormat>On-screen Show (4:3)</PresentationFormat>
  <Paragraphs>119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FAIR Digital Objects@ Helmholtz Metadata Collaboration Platform  Thomas Jejkal, Rainer Stotzka Espoo, 10/22/19 </vt:lpstr>
      <vt:lpstr>Helmholtz  “Information &amp; Data Science” </vt:lpstr>
      <vt:lpstr>PowerPoint Presentation</vt:lpstr>
      <vt:lpstr>HMC Structure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RDA Europe &amp; National initiatives</dc:title>
  <dc:subject/>
  <dc:creator>Rainer Stotzka</dc:creator>
  <cp:keywords/>
  <dc:description/>
  <cp:lastModifiedBy>Microsoft Office User</cp:lastModifiedBy>
  <cp:revision>343</cp:revision>
  <cp:lastPrinted>2015-07-13T16:26:35Z</cp:lastPrinted>
  <dcterms:created xsi:type="dcterms:W3CDTF">2015-07-13T11:05:11Z</dcterms:created>
  <dcterms:modified xsi:type="dcterms:W3CDTF">2019-10-22T10:02:44Z</dcterms:modified>
  <cp:category/>
</cp:coreProperties>
</file>