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336" r:id="rId3"/>
    <p:sldId id="271" r:id="rId4"/>
    <p:sldId id="272" r:id="rId5"/>
    <p:sldId id="273" r:id="rId6"/>
    <p:sldId id="279" r:id="rId7"/>
    <p:sldId id="275" r:id="rId8"/>
    <p:sldId id="266" r:id="rId9"/>
    <p:sldId id="269" r:id="rId10"/>
    <p:sldId id="331" r:id="rId11"/>
    <p:sldId id="330" r:id="rId12"/>
    <p:sldId id="333" r:id="rId13"/>
    <p:sldId id="343" r:id="rId14"/>
    <p:sldId id="344" r:id="rId15"/>
    <p:sldId id="332" r:id="rId16"/>
    <p:sldId id="345" r:id="rId17"/>
    <p:sldId id="342" r:id="rId18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07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58"/>
    </p:cViewPr>
  </p:sorterViewPr>
  <p:notesViewPr>
    <p:cSldViewPr>
      <p:cViewPr varScale="1">
        <p:scale>
          <a:sx n="67" d="100"/>
          <a:sy n="67" d="100"/>
        </p:scale>
        <p:origin x="-864" y="-41"/>
      </p:cViewPr>
      <p:guideLst>
        <p:guide orient="horz" pos="2140"/>
        <p:guide pos="312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A0D3-DCF7-4169-8FCB-D23367016AF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0024-4880-4419-A6E6-6EC7ED759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3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7E36-8A6B-444B-978C-433113359632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EDE-RDA-Europe/GE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26" y="2814070"/>
            <a:ext cx="8505944" cy="1470025"/>
          </a:xfrm>
        </p:spPr>
        <p:txBody>
          <a:bodyPr>
            <a:normAutofit/>
          </a:bodyPr>
          <a:lstStyle/>
          <a:p>
            <a:r>
              <a:rPr lang="de-DE" dirty="0"/>
              <a:t>FAIR Digital Objects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 err="1"/>
              <a:t>EUDAT</a:t>
            </a:r>
            <a:r>
              <a:rPr lang="de-DE" sz="2000" dirty="0"/>
              <a:t> Garching Meeting</a:t>
            </a:r>
          </a:p>
          <a:p>
            <a:r>
              <a:rPr lang="de-DE" sz="2000" dirty="0"/>
              <a:t>Peter Wittenburg</a:t>
            </a:r>
          </a:p>
          <a:p>
            <a:r>
              <a:rPr lang="de-DE" sz="2000" dirty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83695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21550" y="2213865"/>
            <a:ext cx="6400800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Bringing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People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Together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to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Advance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Data Science!</a:t>
            </a:r>
            <a:endParaRPr lang="en-GB" sz="2000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6" name="Grafik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2" y="5679249"/>
            <a:ext cx="855095" cy="8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The FAIR Rocket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131840" y="773705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14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6132" y="738279"/>
            <a:ext cx="139591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RDA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DFT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Core Model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0"/>
            <a:endCxn id="44" idx="2"/>
          </p:cNvCxnSpPr>
          <p:nvPr/>
        </p:nvCxnSpPr>
        <p:spPr>
          <a:xfrm flipH="1" flipV="1">
            <a:off x="4324091" y="1384610"/>
            <a:ext cx="760203" cy="79905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3747" y="2965936"/>
            <a:ext cx="5247069" cy="2269003"/>
            <a:chOff x="1013747" y="2965936"/>
            <a:chExt cx="5247069" cy="2269003"/>
          </a:xfrm>
        </p:grpSpPr>
        <p:pic>
          <p:nvPicPr>
            <p:cNvPr id="5" name="Grafik 4" descr="Ein Bild, das Zeichnung, Drachen, Spiel enthält.&#10;&#10;Automatisch generierte Beschreibung">
              <a:extLst>
                <a:ext uri="{FF2B5EF4-FFF2-40B4-BE49-F238E27FC236}">
                  <a16:creationId xmlns:a16="http://schemas.microsoft.com/office/drawing/2014/main" xmlns="" id="{453B3919-933B-4C13-818D-3252F0334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3449">
              <a:off x="1013747" y="2965936"/>
              <a:ext cx="5247069" cy="2269003"/>
            </a:xfrm>
            <a:prstGeom prst="rect">
              <a:avLst/>
            </a:prstGeom>
          </p:spPr>
        </p:pic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xmlns="" id="{3E0A86E7-349C-425A-BB7C-101A3AE350B6}"/>
                </a:ext>
              </a:extLst>
            </p:cNvPr>
            <p:cNvSpPr/>
            <p:nvPr/>
          </p:nvSpPr>
          <p:spPr>
            <a:xfrm rot="19616102">
              <a:off x="3231240" y="3233094"/>
              <a:ext cx="192043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4400" b="1" dirty="0">
                  <a:solidFill>
                    <a:srgbClr val="FF0000"/>
                  </a:solidFill>
                </a:rPr>
                <a:t>FAIR </a:t>
              </a:r>
              <a:r>
                <a:rPr lang="de-DE" sz="4400" b="1" dirty="0" err="1">
                  <a:solidFill>
                    <a:srgbClr val="FF0000"/>
                  </a:solidFill>
                </a:rPr>
                <a:t>F1</a:t>
              </a:r>
              <a:endParaRPr lang="en-GB" sz="4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34653" y="6275819"/>
            <a:ext cx="506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do </a:t>
            </a:r>
            <a:r>
              <a:rPr lang="de-DE" sz="2400" dirty="0" err="1">
                <a:solidFill>
                  <a:srgbClr val="FF0000"/>
                </a:solidFill>
              </a:rPr>
              <a:t>DOs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fully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support</a:t>
            </a:r>
            <a:r>
              <a:rPr lang="de-DE" sz="2400" dirty="0">
                <a:solidFill>
                  <a:srgbClr val="FF0000"/>
                </a:solidFill>
              </a:rPr>
              <a:t> FAIR?</a:t>
            </a:r>
          </a:p>
        </p:txBody>
      </p:sp>
    </p:spTree>
    <p:extLst>
      <p:ext uri="{BB962C8B-B14F-4D97-AF65-F5344CB8AC3E}">
        <p14:creationId xmlns:p14="http://schemas.microsoft.com/office/powerpoint/2010/main" val="394285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07/11/2019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FAIR </a:t>
            </a:r>
            <a:r>
              <a:rPr lang="de-DE" sz="3600" dirty="0" err="1"/>
              <a:t>requires</a:t>
            </a:r>
            <a:r>
              <a:rPr lang="de-DE" sz="3600" dirty="0"/>
              <a:t> </a:t>
            </a:r>
            <a:r>
              <a:rPr lang="de-DE" sz="3600" dirty="0" err="1"/>
              <a:t>Semantic</a:t>
            </a:r>
            <a:r>
              <a:rPr lang="de-DE" sz="3600" dirty="0"/>
              <a:t> </a:t>
            </a:r>
            <a:r>
              <a:rPr lang="de-DE" sz="3600" dirty="0" err="1"/>
              <a:t>Explicitness</a:t>
            </a:r>
            <a:endParaRPr lang="en-GB" sz="3600" dirty="0"/>
          </a:p>
        </p:txBody>
      </p:sp>
      <p:pic>
        <p:nvPicPr>
          <p:cNvPr id="12" name="Picture 2" descr="D:\aapewi\aaa\c2camp\patterns\diagrams\DOIP_2018-11-26_3.png">
            <a:extLst>
              <a:ext uri="{FF2B5EF4-FFF2-40B4-BE49-F238E27FC236}">
                <a16:creationId xmlns:a16="http://schemas.microsoft.com/office/drawing/2014/main" xmlns="" id="{D907765C-0B28-4A18-8D01-70F35CB9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4" y="4194086"/>
            <a:ext cx="3087707" cy="21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2348C9E-B67E-4F7F-B8E7-2722559B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1698999"/>
            <a:ext cx="8650014" cy="42500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440932" y="755060"/>
            <a:ext cx="839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(in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Luiz</a:t>
            </a:r>
            <a:r>
              <a:rPr lang="de-DE" sz="2000" dirty="0"/>
              <a:t> Bonino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borrowing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LD</a:t>
            </a:r>
            <a:r>
              <a:rPr lang="de-DE" sz="2000" dirty="0"/>
              <a:t>)</a:t>
            </a:r>
            <a:endParaRPr lang="en-GB" sz="2000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3311860" y="3824002"/>
            <a:ext cx="2205245" cy="4150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7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07/11/2019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does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solve</a:t>
            </a:r>
            <a:r>
              <a:rPr lang="de-DE" sz="3600" dirty="0"/>
              <a:t>?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431539" y="5613995"/>
            <a:ext cx="84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FDOs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smtClean="0"/>
              <a:t>an integrative </a:t>
            </a:r>
            <a:r>
              <a:rPr lang="de-DE" sz="2400" dirty="0" err="1"/>
              <a:t>technology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federative</a:t>
            </a:r>
            <a:r>
              <a:rPr lang="de-DE" sz="2400" dirty="0"/>
              <a:t> </a:t>
            </a:r>
            <a:r>
              <a:rPr lang="de-DE" sz="2400" dirty="0" err="1"/>
              <a:t>infrastructures</a:t>
            </a:r>
            <a:r>
              <a:rPr lang="de-DE" sz="2400" dirty="0"/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9DECB5-C1BA-4083-B009-2488095D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23755"/>
            <a:ext cx="8115050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9065" y="1313765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virtualisation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7275" y="98630"/>
            <a:ext cx="798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clouds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 err="1">
                <a:solidFill>
                  <a:srgbClr val="FF0000"/>
                </a:solidFill>
              </a:rPr>
              <a:t>files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 err="1">
                <a:solidFill>
                  <a:srgbClr val="FF0000"/>
                </a:solidFill>
              </a:rPr>
              <a:t>hsm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 err="1">
                <a:solidFill>
                  <a:srgbClr val="FF0000"/>
                </a:solidFill>
              </a:rPr>
              <a:t>dbs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 err="1">
                <a:solidFill>
                  <a:srgbClr val="FF0000"/>
                </a:solidFill>
              </a:rPr>
              <a:t>etc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327195" y="1498431"/>
            <a:ext cx="765085" cy="2515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062410" y="3969060"/>
            <a:ext cx="1254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mikro</a:t>
            </a:r>
          </a:p>
          <a:p>
            <a:pPr algn="ctr"/>
            <a:r>
              <a:rPr lang="de-DE" b="1" dirty="0" err="1">
                <a:solidFill>
                  <a:srgbClr val="FF0000"/>
                </a:solidFill>
              </a:rPr>
              <a:t>procedures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1763" y="1808820"/>
            <a:ext cx="130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err="1">
                <a:solidFill>
                  <a:srgbClr val="FF0000"/>
                </a:solidFill>
              </a:rPr>
              <a:t>local</a:t>
            </a:r>
            <a:endParaRPr lang="de-DE" sz="1600" b="1" dirty="0">
              <a:solidFill>
                <a:srgbClr val="FF0000"/>
              </a:solidFill>
            </a:endParaRPr>
          </a:p>
          <a:p>
            <a:pPr algn="ctr"/>
            <a:r>
              <a:rPr lang="de-DE" sz="1600" b="1" dirty="0" err="1">
                <a:solidFill>
                  <a:srgbClr val="FF0000"/>
                </a:solidFill>
              </a:rPr>
              <a:t>virtualisation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604120" y="41537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DOIP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555" y="3830559"/>
            <a:ext cx="140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VREs</a:t>
            </a:r>
            <a:r>
              <a:rPr lang="de-DE" b="1" dirty="0">
                <a:solidFill>
                  <a:srgbClr val="FF0000"/>
                </a:solidFill>
              </a:rPr>
              <a:t>, Search</a:t>
            </a: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etc.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5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FAIR DO </a:t>
            </a:r>
            <a:r>
              <a:rPr lang="de-DE" sz="3600" dirty="0" smtClean="0"/>
              <a:t>Framework (</a:t>
            </a:r>
            <a:r>
              <a:rPr lang="de-DE" sz="3600" dirty="0" err="1" smtClean="0"/>
              <a:t>Draft</a:t>
            </a:r>
            <a:r>
              <a:rPr lang="de-DE" sz="3600" dirty="0" smtClean="0"/>
              <a:t>)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419907" y="755060"/>
            <a:ext cx="839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FF0000"/>
                </a:solidFill>
              </a:rPr>
              <a:t>could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be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several</a:t>
            </a:r>
            <a:r>
              <a:rPr lang="de-DE" sz="2000" dirty="0">
                <a:solidFill>
                  <a:srgbClr val="FF0000"/>
                </a:solidFill>
              </a:rPr>
              <a:t> implementations (</a:t>
            </a:r>
            <a:r>
              <a:rPr lang="de-DE" sz="2000" dirty="0" err="1">
                <a:solidFill>
                  <a:srgbClr val="FF0000"/>
                </a:solidFill>
              </a:rPr>
              <a:t>DOA</a:t>
            </a:r>
            <a:r>
              <a:rPr lang="de-DE" sz="2000" dirty="0">
                <a:solidFill>
                  <a:srgbClr val="FF0000"/>
                </a:solidFill>
              </a:rPr>
              <a:t>, LDP, </a:t>
            </a:r>
            <a:r>
              <a:rPr lang="de-DE" sz="2000" dirty="0" err="1">
                <a:solidFill>
                  <a:srgbClr val="FF0000"/>
                </a:solidFill>
              </a:rPr>
              <a:t>DBMS</a:t>
            </a:r>
            <a:r>
              <a:rPr lang="de-DE" sz="2000" dirty="0">
                <a:solidFill>
                  <a:srgbClr val="FF0000"/>
                </a:solidFill>
              </a:rPr>
              <a:t>, etc.)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5310" y="1448780"/>
            <a:ext cx="87571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General Guidelines</a:t>
            </a:r>
          </a:p>
          <a:p>
            <a:r>
              <a:rPr lang="en-US" dirty="0"/>
              <a:t>We can mention a few overall guidelines that need to be met by the FAIR DO Framework (</a:t>
            </a:r>
            <a:r>
              <a:rPr lang="en-US" dirty="0" err="1"/>
              <a:t>FDOF</a:t>
            </a:r>
            <a:r>
              <a:rPr lang="en-US" dirty="0"/>
              <a:t>). </a:t>
            </a:r>
            <a:r>
              <a:rPr lang="en-US" dirty="0" err="1"/>
              <a:t>FDOF</a:t>
            </a:r>
            <a:r>
              <a:rPr lang="en-US" dirty="0"/>
              <a:t> needs to</a:t>
            </a:r>
            <a:endParaRPr lang="en-GB" dirty="0"/>
          </a:p>
          <a:p>
            <a:r>
              <a:rPr lang="en-US" b="1" dirty="0" err="1"/>
              <a:t>G1</a:t>
            </a:r>
            <a:r>
              <a:rPr lang="en-US" dirty="0"/>
              <a:t>: show a path for infrastructure investments for </a:t>
            </a:r>
            <a:r>
              <a:rPr lang="en-US" b="1" dirty="0"/>
              <a:t>many decades</a:t>
            </a:r>
            <a:endParaRPr lang="en-GB" dirty="0"/>
          </a:p>
          <a:p>
            <a:r>
              <a:rPr lang="en-US" b="1" dirty="0" err="1"/>
              <a:t>G2</a:t>
            </a:r>
            <a:r>
              <a:rPr lang="en-US" b="1" dirty="0"/>
              <a:t>: </a:t>
            </a:r>
            <a:r>
              <a:rPr lang="en-US" dirty="0"/>
              <a:t>demonstrate</a:t>
            </a:r>
            <a:r>
              <a:rPr lang="en-US" b="1" dirty="0"/>
              <a:t> trustworthiness </a:t>
            </a:r>
            <a:r>
              <a:rPr lang="en-US" dirty="0"/>
              <a:t>to researchers and developers to become engaged</a:t>
            </a:r>
            <a:endParaRPr lang="en-GB" dirty="0"/>
          </a:p>
          <a:p>
            <a:r>
              <a:rPr lang="en-US" b="1" dirty="0" err="1"/>
              <a:t>G3</a:t>
            </a:r>
            <a:r>
              <a:rPr lang="en-US" dirty="0"/>
              <a:t>: offer compliance with the </a:t>
            </a:r>
            <a:r>
              <a:rPr lang="en-US" b="1" dirty="0"/>
              <a:t>FAIR principles</a:t>
            </a:r>
            <a:r>
              <a:rPr lang="en-US" dirty="0"/>
              <a:t> being turned into indicators of </a:t>
            </a:r>
            <a:r>
              <a:rPr lang="en-US" dirty="0" err="1"/>
              <a:t>FAIRness</a:t>
            </a:r>
            <a:r>
              <a:rPr lang="en-US" dirty="0"/>
              <a:t> </a:t>
            </a:r>
            <a:endParaRPr lang="en-GB" dirty="0"/>
          </a:p>
          <a:p>
            <a:r>
              <a:rPr lang="en-US" b="1" dirty="0" err="1"/>
              <a:t>G4</a:t>
            </a:r>
            <a:r>
              <a:rPr lang="en-US" dirty="0"/>
              <a:t>: support </a:t>
            </a:r>
            <a:r>
              <a:rPr lang="en-US" b="1" dirty="0"/>
              <a:t>machine </a:t>
            </a:r>
            <a:r>
              <a:rPr lang="en-US" b="1" dirty="0" err="1"/>
              <a:t>actionability</a:t>
            </a:r>
            <a:r>
              <a:rPr lang="en-US" dirty="0"/>
              <a:t> which includes referential integrity, which states that all references need to be valid without temporal limitation, and explicitness of semantic relationships</a:t>
            </a:r>
            <a:endParaRPr lang="en-GB" dirty="0"/>
          </a:p>
          <a:p>
            <a:r>
              <a:rPr lang="en-US" b="1" dirty="0" err="1"/>
              <a:t>G5</a:t>
            </a:r>
            <a:r>
              <a:rPr lang="en-US" dirty="0"/>
              <a:t>: support the </a:t>
            </a:r>
            <a:r>
              <a:rPr lang="en-US" b="1" dirty="0"/>
              <a:t>abstraction principle</a:t>
            </a:r>
            <a:r>
              <a:rPr lang="en-US" dirty="0"/>
              <a:t>, i.e. abstract away from details that are not needed at a specific layer such as at management layer there is no difference to be made between data, metadata, software, semantic assertions, etc.</a:t>
            </a:r>
            <a:endParaRPr lang="en-GB" dirty="0"/>
          </a:p>
          <a:p>
            <a:r>
              <a:rPr lang="en-US" b="1" dirty="0" err="1"/>
              <a:t>G6</a:t>
            </a:r>
            <a:r>
              <a:rPr lang="en-US" dirty="0"/>
              <a:t>: support </a:t>
            </a:r>
            <a:r>
              <a:rPr lang="en-US" b="1" dirty="0"/>
              <a:t>stable binding</a:t>
            </a:r>
            <a:r>
              <a:rPr lang="en-US" dirty="0"/>
              <a:t> between all informational entities that are required for machines to act</a:t>
            </a:r>
            <a:endParaRPr lang="en-GB" dirty="0"/>
          </a:p>
          <a:p>
            <a:r>
              <a:rPr lang="en-US" b="1" dirty="0" err="1"/>
              <a:t>G7</a:t>
            </a:r>
            <a:r>
              <a:rPr lang="en-US" dirty="0"/>
              <a:t>: support </a:t>
            </a:r>
            <a:r>
              <a:rPr lang="en-US" b="1" dirty="0"/>
              <a:t>encapsulation</a:t>
            </a:r>
            <a:r>
              <a:rPr lang="en-US" dirty="0"/>
              <a:t> which means that operations can be specified by types </a:t>
            </a:r>
            <a:endParaRPr lang="en-GB" dirty="0"/>
          </a:p>
          <a:p>
            <a:r>
              <a:rPr lang="en-US" b="1" dirty="0" err="1"/>
              <a:t>G8</a:t>
            </a:r>
            <a:r>
              <a:rPr lang="en-US" dirty="0"/>
              <a:t>: support </a:t>
            </a:r>
            <a:r>
              <a:rPr lang="en-US" b="1" dirty="0"/>
              <a:t>technology independence</a:t>
            </a:r>
            <a:r>
              <a:rPr lang="en-US" dirty="0"/>
              <a:t> allowing implementations using different technologies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69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FAIR DO Framework</a:t>
            </a:r>
            <a:endParaRPr lang="en-GB" sz="3600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03300" y="81202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FDOF1</a:t>
            </a:r>
            <a:r>
              <a:rPr lang="en-US" dirty="0"/>
              <a:t>: A </a:t>
            </a:r>
            <a:r>
              <a:rPr lang="en-US" dirty="0" err="1"/>
              <a:t>PID</a:t>
            </a:r>
            <a:r>
              <a:rPr lang="en-US" dirty="0"/>
              <a:t>, standing for a globally unique, persistent and resolvable identifier, is assumed to be the basis of the Internet of FAIR Data and Services. </a:t>
            </a:r>
            <a:endParaRPr lang="en-GB" dirty="0"/>
          </a:p>
          <a:p>
            <a:r>
              <a:rPr lang="en-US" b="1" dirty="0" err="1"/>
              <a:t>FDOF2</a:t>
            </a:r>
            <a:r>
              <a:rPr lang="en-US" dirty="0"/>
              <a:t>: A </a:t>
            </a:r>
            <a:r>
              <a:rPr lang="en-US" dirty="0" err="1"/>
              <a:t>PID</a:t>
            </a:r>
            <a:r>
              <a:rPr lang="en-US" dirty="0"/>
              <a:t> is resolved to a structured record with attributes which are semantically defined and semantically defined within an ontology. </a:t>
            </a:r>
            <a:endParaRPr lang="en-GB" dirty="0"/>
          </a:p>
          <a:p>
            <a:r>
              <a:rPr lang="en-US" b="1" dirty="0" err="1"/>
              <a:t>FDOF3</a:t>
            </a:r>
            <a:r>
              <a:rPr lang="en-US" dirty="0"/>
              <a:t>: The structured record includes at least a reference to the locations where the bit-sequences encoding the content of a FAIR-DO (</a:t>
            </a:r>
            <a:r>
              <a:rPr lang="en-US" dirty="0" err="1"/>
              <a:t>FDO</a:t>
            </a:r>
            <a:r>
              <a:rPr lang="en-US" dirty="0"/>
              <a:t>) can be accessed, a </a:t>
            </a:r>
            <a:r>
              <a:rPr lang="en-US" dirty="0" err="1"/>
              <a:t>PID</a:t>
            </a:r>
            <a:r>
              <a:rPr lang="en-US" dirty="0"/>
              <a:t> pointing to the metadata </a:t>
            </a:r>
            <a:r>
              <a:rPr lang="en-US" dirty="0" err="1"/>
              <a:t>FDO</a:t>
            </a:r>
            <a:r>
              <a:rPr lang="en-US" dirty="0"/>
              <a:t>(s) describing properties of it, including the </a:t>
            </a:r>
            <a:r>
              <a:rPr lang="en-US" dirty="0" err="1"/>
              <a:t>DO's</a:t>
            </a:r>
            <a:r>
              <a:rPr lang="en-US" dirty="0"/>
              <a:t> type.</a:t>
            </a:r>
            <a:endParaRPr lang="en-GB" dirty="0"/>
          </a:p>
          <a:p>
            <a:r>
              <a:rPr lang="en-US" b="1" dirty="0" err="1"/>
              <a:t>FDOF4</a:t>
            </a:r>
            <a:r>
              <a:rPr lang="en-US" dirty="0"/>
              <a:t>: Each </a:t>
            </a:r>
            <a:r>
              <a:rPr lang="en-US" dirty="0" err="1"/>
              <a:t>FDO</a:t>
            </a:r>
            <a:r>
              <a:rPr lang="en-US" dirty="0"/>
              <a:t> identified by a </a:t>
            </a:r>
            <a:r>
              <a:rPr lang="en-US" dirty="0" err="1"/>
              <a:t>PID</a:t>
            </a:r>
            <a:r>
              <a:rPr lang="en-US" dirty="0"/>
              <a:t> can be accessed or operated on using an interface protocol by specifying the </a:t>
            </a:r>
            <a:r>
              <a:rPr lang="en-US" dirty="0" err="1"/>
              <a:t>PID</a:t>
            </a:r>
            <a:r>
              <a:rPr lang="en-US" dirty="0"/>
              <a:t> of a registered operation and the </a:t>
            </a:r>
            <a:r>
              <a:rPr lang="en-US" dirty="0" err="1"/>
              <a:t>PID</a:t>
            </a:r>
            <a:r>
              <a:rPr lang="en-US" dirty="0"/>
              <a:t> of the access point. </a:t>
            </a:r>
            <a:endParaRPr lang="en-GB" dirty="0"/>
          </a:p>
          <a:p>
            <a:r>
              <a:rPr lang="en-US" b="1" dirty="0" err="1"/>
              <a:t>FDOF5</a:t>
            </a:r>
            <a:r>
              <a:rPr lang="en-US" dirty="0"/>
              <a:t>: This protocol offers the typical CRUD operations on </a:t>
            </a:r>
            <a:r>
              <a:rPr lang="en-US" dirty="0" err="1"/>
              <a:t>FDOs</a:t>
            </a:r>
            <a:r>
              <a:rPr lang="en-US" dirty="0"/>
              <a:t> and a possibility to use extended operations. </a:t>
            </a:r>
            <a:endParaRPr lang="en-GB" dirty="0"/>
          </a:p>
          <a:p>
            <a:r>
              <a:rPr lang="en-US" b="1" dirty="0" err="1"/>
              <a:t>FDOF6</a:t>
            </a:r>
            <a:r>
              <a:rPr lang="en-US" dirty="0"/>
              <a:t>: The relations between </a:t>
            </a:r>
            <a:r>
              <a:rPr lang="en-US" dirty="0" err="1"/>
              <a:t>FDO</a:t>
            </a:r>
            <a:r>
              <a:rPr lang="en-US" dirty="0"/>
              <a:t> Types and operations are maintained by a type ontology. </a:t>
            </a:r>
            <a:endParaRPr lang="en-GB" dirty="0"/>
          </a:p>
          <a:p>
            <a:r>
              <a:rPr lang="en-US" b="1" dirty="0" err="1"/>
              <a:t>FDOF7</a:t>
            </a:r>
            <a:r>
              <a:rPr lang="en-US" dirty="0"/>
              <a:t>: Metadata descriptions being </a:t>
            </a:r>
            <a:r>
              <a:rPr lang="en-US" dirty="0" err="1"/>
              <a:t>FDOs</a:t>
            </a:r>
            <a:r>
              <a:rPr lang="en-US" dirty="0"/>
              <a:t> and describing the properties of the </a:t>
            </a:r>
            <a:r>
              <a:rPr lang="en-US" dirty="0" err="1"/>
              <a:t>FDO</a:t>
            </a:r>
            <a:r>
              <a:rPr lang="en-US" dirty="0"/>
              <a:t> are made available as semantic assertions. </a:t>
            </a:r>
            <a:endParaRPr lang="en-GB" dirty="0"/>
          </a:p>
          <a:p>
            <a:r>
              <a:rPr lang="en-US" b="1" dirty="0" err="1"/>
              <a:t>FDOF8</a:t>
            </a:r>
            <a:r>
              <a:rPr lang="en-US" dirty="0"/>
              <a:t>: A collection of </a:t>
            </a:r>
            <a:r>
              <a:rPr lang="en-US" dirty="0" err="1"/>
              <a:t>FDOs</a:t>
            </a:r>
            <a:r>
              <a:rPr lang="en-US" dirty="0"/>
              <a:t> is an </a:t>
            </a:r>
            <a:r>
              <a:rPr lang="en-US" dirty="0" err="1"/>
              <a:t>FDO</a:t>
            </a:r>
            <a:r>
              <a:rPr lang="en-US" dirty="0"/>
              <a:t> and semantic assertions are to be used to describe their construction.</a:t>
            </a:r>
            <a:endParaRPr lang="en-GB" dirty="0"/>
          </a:p>
          <a:p>
            <a:r>
              <a:rPr lang="en-US" b="1" dirty="0" err="1"/>
              <a:t>FDOF9</a:t>
            </a:r>
            <a:r>
              <a:rPr lang="en-US" dirty="0"/>
              <a:t>: The "Deletion" of a </a:t>
            </a:r>
            <a:r>
              <a:rPr lang="en-US" dirty="0" err="1"/>
              <a:t>FDO</a:t>
            </a:r>
            <a:r>
              <a:rPr lang="en-US" dirty="0"/>
              <a:t> leads to </a:t>
            </a:r>
            <a:r>
              <a:rPr lang="en-US" dirty="0" err="1"/>
              <a:t>standardised</a:t>
            </a:r>
            <a:r>
              <a:rPr lang="en-US" dirty="0"/>
              <a:t> and thus machine interpretable tombstone notes in the metadata and </a:t>
            </a:r>
            <a:r>
              <a:rPr lang="en-US" dirty="0" err="1"/>
              <a:t>PID</a:t>
            </a:r>
            <a:r>
              <a:rPr lang="en-US" dirty="0"/>
              <a:t> records, i.e. only the bit-sequences of the </a:t>
            </a:r>
            <a:r>
              <a:rPr lang="en-US" dirty="0" err="1"/>
              <a:t>FDO</a:t>
            </a:r>
            <a:r>
              <a:rPr lang="en-US" dirty="0"/>
              <a:t> will be deleted.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54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07/11/2019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State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390461" y="1223755"/>
            <a:ext cx="820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must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FAIR is a must for </a:t>
            </a:r>
            <a:r>
              <a:rPr lang="en-GB" sz="2400" dirty="0" err="1"/>
              <a:t>EOSC</a:t>
            </a:r>
            <a:r>
              <a:rPr lang="en-GB" sz="2400" dirty="0"/>
              <a:t> – FAIR DO implement FAIR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FAIR </a:t>
            </a:r>
            <a:r>
              <a:rPr lang="de-DE" sz="2400" dirty="0"/>
              <a:t>DO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federative</a:t>
            </a:r>
            <a:r>
              <a:rPr lang="de-DE" sz="2400" dirty="0"/>
              <a:t> </a:t>
            </a:r>
            <a:r>
              <a:rPr lang="de-DE" sz="2400" dirty="0" err="1"/>
              <a:t>infrastructure</a:t>
            </a:r>
            <a:r>
              <a:rPr lang="de-DE" sz="2400" dirty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/>
              <a:t>EOSC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Technically still much is missing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European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PIDs</a:t>
            </a:r>
            <a:r>
              <a:rPr lang="de-DE" sz="2000" dirty="0"/>
              <a:t> </a:t>
            </a:r>
            <a:r>
              <a:rPr lang="de-DE" sz="2000" dirty="0" err="1"/>
              <a:t>ready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DIS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essential </a:t>
            </a:r>
            <a:r>
              <a:rPr lang="de-DE" sz="2000" dirty="0" err="1"/>
              <a:t>registries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repository</a:t>
            </a:r>
            <a:r>
              <a:rPr lang="de-DE" sz="2000" dirty="0"/>
              <a:t> </a:t>
            </a:r>
            <a:r>
              <a:rPr lang="de-DE" sz="2000" dirty="0" err="1"/>
              <a:t>adaptors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etc.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Obviously</a:t>
            </a:r>
            <a:r>
              <a:rPr lang="de-DE" sz="2400" dirty="0"/>
              <a:t> </a:t>
            </a:r>
            <a:r>
              <a:rPr lang="de-DE" sz="2400" dirty="0" err="1"/>
              <a:t>need</a:t>
            </a:r>
            <a:r>
              <a:rPr lang="de-DE" sz="2400" dirty="0"/>
              <a:t> </a:t>
            </a:r>
            <a:r>
              <a:rPr lang="de-DE" sz="2400" dirty="0" err="1"/>
              <a:t>acceleration</a:t>
            </a:r>
            <a:r>
              <a:rPr lang="de-DE" sz="2400" dirty="0"/>
              <a:t> &amp; </a:t>
            </a:r>
            <a:r>
              <a:rPr lang="de-DE" sz="2400" dirty="0" err="1"/>
              <a:t>guidance</a:t>
            </a:r>
            <a:endParaRPr lang="de-DE" sz="2400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657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07/11/2019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/>
              <a:t>FDO</a:t>
            </a:r>
            <a:r>
              <a:rPr lang="de-DE" sz="3600" dirty="0"/>
              <a:t> Community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399044" y="1043735"/>
            <a:ext cx="820102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~ 400 </a:t>
            </a:r>
            <a:r>
              <a:rPr lang="de-DE" sz="2000" dirty="0" err="1"/>
              <a:t>experts</a:t>
            </a:r>
            <a:r>
              <a:rPr lang="de-DE" sz="2000" dirty="0"/>
              <a:t> (</a:t>
            </a:r>
            <a:r>
              <a:rPr lang="de-DE" sz="2000" dirty="0" err="1"/>
              <a:t>GEDE</a:t>
            </a:r>
            <a:r>
              <a:rPr lang="de-DE" sz="2000" dirty="0"/>
              <a:t>-DO/</a:t>
            </a:r>
            <a:r>
              <a:rPr lang="de-DE" sz="2000" dirty="0" err="1"/>
              <a:t>C2CAMP</a:t>
            </a:r>
            <a:r>
              <a:rPr lang="de-DE" sz="2000" dirty="0"/>
              <a:t>, </a:t>
            </a:r>
            <a:r>
              <a:rPr lang="de-DE" sz="2000" dirty="0" err="1"/>
              <a:t>DONA</a:t>
            </a:r>
            <a:r>
              <a:rPr lang="de-DE" sz="2000" dirty="0"/>
              <a:t>, </a:t>
            </a:r>
            <a:r>
              <a:rPr lang="de-DE" sz="2000" dirty="0" err="1"/>
              <a:t>GOFAIR</a:t>
            </a:r>
            <a:r>
              <a:rPr lang="de-DE" sz="2000" dirty="0"/>
              <a:t> IN, </a:t>
            </a:r>
            <a:r>
              <a:rPr lang="de-DE" sz="2000" dirty="0" err="1"/>
              <a:t>RDA</a:t>
            </a:r>
            <a:r>
              <a:rPr lang="de-DE" sz="2000" dirty="0"/>
              <a:t> </a:t>
            </a:r>
            <a:r>
              <a:rPr lang="de-DE" sz="2000" dirty="0" err="1"/>
              <a:t>DF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CAS China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r>
              <a:rPr lang="de-DE" sz="2000" dirty="0"/>
              <a:t> – </a:t>
            </a:r>
            <a:r>
              <a:rPr lang="de-DE" sz="2000" dirty="0" err="1"/>
              <a:t>allocated</a:t>
            </a:r>
            <a:r>
              <a:rPr lang="de-DE" sz="2000" dirty="0"/>
              <a:t> </a:t>
            </a:r>
            <a:r>
              <a:rPr lang="de-DE" sz="2000" dirty="0" err="1"/>
              <a:t>developer</a:t>
            </a:r>
            <a:r>
              <a:rPr lang="de-DE" sz="2000" dirty="0"/>
              <a:t> </a:t>
            </a:r>
            <a:r>
              <a:rPr lang="de-DE" sz="2000" dirty="0" err="1"/>
              <a:t>team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initial </a:t>
            </a:r>
            <a:r>
              <a:rPr lang="de-DE" sz="2000" dirty="0" err="1"/>
              <a:t>projects</a:t>
            </a:r>
            <a:r>
              <a:rPr lang="de-DE" sz="2000" dirty="0"/>
              <a:t> – but internal </a:t>
            </a:r>
            <a:r>
              <a:rPr lang="de-DE" sz="2000" dirty="0" err="1"/>
              <a:t>paper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admin</a:t>
            </a:r>
            <a:r>
              <a:rPr lang="de-DE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EU </a:t>
            </a:r>
            <a:r>
              <a:rPr lang="de-DE" sz="2000" dirty="0" err="1"/>
              <a:t>could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funding</a:t>
            </a:r>
            <a:r>
              <a:rPr lang="de-DE" sz="2000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PARIS Workshop (28/29. 10 2019)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acceleration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!!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coordination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out a </a:t>
            </a:r>
            <a:r>
              <a:rPr lang="de-DE" sz="2000" dirty="0" err="1"/>
              <a:t>governance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technical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(</a:t>
            </a:r>
            <a:r>
              <a:rPr lang="de-DE" sz="2000" dirty="0" err="1"/>
              <a:t>as</a:t>
            </a:r>
            <a:r>
              <a:rPr lang="de-DE" sz="2000" dirty="0"/>
              <a:t> open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possible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pushing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RDA</a:t>
            </a:r>
            <a:r>
              <a:rPr lang="de-DE" sz="2000" dirty="0"/>
              <a:t> IG/WG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continuing</a:t>
            </a:r>
            <a:r>
              <a:rPr lang="de-DE" sz="2000" dirty="0"/>
              <a:t> </a:t>
            </a:r>
            <a:r>
              <a:rPr lang="de-DE" sz="2000" dirty="0" err="1"/>
              <a:t>community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endParaRPr lang="en-GB" sz="2000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766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07/11/2019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/>
              <a:t>Where</a:t>
            </a:r>
            <a:r>
              <a:rPr lang="de-DE" sz="3600" dirty="0"/>
              <a:t>?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434943" y="1943835"/>
            <a:ext cx="82010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Google: </a:t>
            </a: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Github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 DO </a:t>
            </a:r>
            <a:r>
              <a:rPr lang="de-DE" sz="2400" dirty="0" err="1">
                <a:sym typeface="Wingdings" panose="05000000000000000000" pitchFamily="2" charset="2"/>
              </a:rPr>
              <a:t>and</a:t>
            </a:r>
            <a:r>
              <a:rPr lang="de-DE" sz="2400" dirty="0">
                <a:sym typeface="Wingdings" panose="05000000000000000000" pitchFamily="2" charset="2"/>
              </a:rPr>
              <a:t>/</a:t>
            </a:r>
            <a:r>
              <a:rPr lang="de-DE" sz="2400" dirty="0" err="1">
                <a:sym typeface="Wingdings" panose="05000000000000000000" pitchFamily="2" charset="2"/>
              </a:rPr>
              <a:t>or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FDO</a:t>
            </a: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 err="1">
                <a:hlinkClick r:id="rId2"/>
              </a:rPr>
              <a:t>github.com</a:t>
            </a:r>
            <a:r>
              <a:rPr lang="en-GB" sz="2000" dirty="0">
                <a:hlinkClick r:id="rId2"/>
              </a:rPr>
              <a:t>/</a:t>
            </a:r>
            <a:r>
              <a:rPr lang="en-GB" sz="2000" dirty="0" err="1">
                <a:hlinkClick r:id="rId2"/>
              </a:rPr>
              <a:t>GEDE</a:t>
            </a:r>
            <a:r>
              <a:rPr lang="en-GB" sz="2000" dirty="0">
                <a:hlinkClick r:id="rId2"/>
              </a:rPr>
              <a:t>-RDA-Europe/</a:t>
            </a:r>
            <a:r>
              <a:rPr lang="en-GB" sz="2000" dirty="0" err="1">
                <a:hlinkClick r:id="rId2"/>
              </a:rPr>
              <a:t>GEDE</a:t>
            </a:r>
            <a:r>
              <a:rPr lang="en-GB" sz="2000" dirty="0"/>
              <a:t> 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91580" y="3969060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/>
              <a:t>Thanks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6354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425747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Internet at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start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Web </a:t>
            </a:r>
            <a:r>
              <a:rPr lang="de-DE" sz="3600" dirty="0" err="1"/>
              <a:t>came</a:t>
            </a:r>
            <a:r>
              <a:rPr lang="de-DE" sz="3600" dirty="0"/>
              <a:t> </a:t>
            </a:r>
            <a:r>
              <a:rPr lang="de-DE" sz="3600" dirty="0" err="1"/>
              <a:t>next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URI</a:t>
            </a:r>
          </a:p>
        </p:txBody>
      </p: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439248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Handles </a:t>
            </a:r>
            <a:r>
              <a:rPr lang="de-DE" sz="3600" dirty="0" err="1"/>
              <a:t>little</a:t>
            </a:r>
            <a:r>
              <a:rPr lang="de-DE" sz="3600" dirty="0"/>
              <a:t> </a:t>
            </a:r>
            <a:r>
              <a:rPr lang="de-DE" sz="3600" dirty="0" err="1"/>
              <a:t>later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</p:cNvCxnSpPr>
          <p:nvPr/>
        </p:nvCxnSpPr>
        <p:spPr>
          <a:xfrm flipV="1">
            <a:off x="3954085" y="1760045"/>
            <a:ext cx="2103080" cy="21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50225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Kahn&amp;Wilensky</a:t>
            </a:r>
            <a:r>
              <a:rPr lang="de-DE" sz="3600" dirty="0"/>
              <a:t> Papers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556261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1st</a:t>
            </a:r>
            <a:r>
              <a:rPr lang="de-DE" sz="3600" dirty="0"/>
              <a:t> </a:t>
            </a:r>
            <a:r>
              <a:rPr lang="de-DE" sz="3600" dirty="0" err="1"/>
              <a:t>Applications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Handles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RDA</a:t>
            </a:r>
            <a:r>
              <a:rPr lang="de-DE" sz="3600" dirty="0"/>
              <a:t> </a:t>
            </a:r>
            <a:r>
              <a:rPr lang="de-DE" sz="3600" dirty="0" err="1"/>
              <a:t>came</a:t>
            </a:r>
            <a:r>
              <a:rPr lang="de-DE" sz="3600" dirty="0"/>
              <a:t> in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46538" y="7150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131840" y="773705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14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6132" y="738279"/>
            <a:ext cx="139591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RDA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DFT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Core Model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0"/>
            <a:endCxn id="44" idx="2"/>
          </p:cNvCxnSpPr>
          <p:nvPr/>
        </p:nvCxnSpPr>
        <p:spPr>
          <a:xfrm flipH="1" flipV="1">
            <a:off x="4324091" y="1384610"/>
            <a:ext cx="760203" cy="799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2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0" y="116632"/>
            <a:ext cx="7920881" cy="781001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dirty="0" err="1"/>
              <a:t>RDA</a:t>
            </a:r>
            <a:r>
              <a:rPr lang="de-DE" sz="3600" dirty="0"/>
              <a:t> Data </a:t>
            </a:r>
            <a:r>
              <a:rPr lang="de-DE" sz="3600" dirty="0" err="1"/>
              <a:t>Foundation</a:t>
            </a:r>
            <a:r>
              <a:rPr lang="de-DE" sz="3600" dirty="0"/>
              <a:t> &amp; </a:t>
            </a:r>
            <a:r>
              <a:rPr lang="de-DE" sz="3600" dirty="0" err="1"/>
              <a:t>Terminology</a:t>
            </a:r>
            <a:r>
              <a:rPr lang="de-DE" sz="3600" dirty="0"/>
              <a:t> (2014)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853825"/>
            <a:ext cx="4095455" cy="28803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853825"/>
            <a:ext cx="3870430" cy="2880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725" y="946756"/>
            <a:ext cx="9079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Kahn &amp; </a:t>
            </a:r>
            <a:r>
              <a:rPr lang="de-DE" sz="2000" b="1" dirty="0" err="1"/>
              <a:t>Wilensky</a:t>
            </a:r>
            <a:r>
              <a:rPr lang="de-DE" sz="2000" dirty="0"/>
              <a:t>: </a:t>
            </a:r>
            <a:r>
              <a:rPr lang="en-GB" sz="2000" dirty="0"/>
              <a:t>DO is an instance of an abstract data type that has two </a:t>
            </a:r>
          </a:p>
          <a:p>
            <a:r>
              <a:rPr lang="en-GB" sz="2000" dirty="0"/>
              <a:t>components, data and key-metadata. The data is typed. The key-metadata includes </a:t>
            </a:r>
          </a:p>
          <a:p>
            <a:r>
              <a:rPr lang="en-GB" sz="2000" dirty="0"/>
              <a:t>a handle.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64" y="4869160"/>
            <a:ext cx="8804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DFT</a:t>
            </a:r>
            <a:r>
              <a:rPr lang="de-DE" sz="2000" dirty="0"/>
              <a:t>: a </a:t>
            </a:r>
            <a:r>
              <a:rPr lang="en-GB" sz="2000" dirty="0"/>
              <a:t>DO has a structured bit sequence stored in some repositories, is assigned a </a:t>
            </a:r>
          </a:p>
          <a:p>
            <a:r>
              <a:rPr lang="en-GB" sz="2000" dirty="0" err="1"/>
              <a:t>PID</a:t>
            </a:r>
            <a:r>
              <a:rPr lang="en-GB" sz="2000" dirty="0"/>
              <a:t> and is described by metadata. </a:t>
            </a:r>
            <a:r>
              <a:rPr lang="en-GB" sz="2000" dirty="0" err="1"/>
              <a:t>DOs</a:t>
            </a:r>
            <a:r>
              <a:rPr lang="en-GB" sz="2000" dirty="0"/>
              <a:t> can be aggregated to collections which are also DO. Metadata descriptions are </a:t>
            </a:r>
            <a:r>
              <a:rPr lang="en-GB" sz="2000" dirty="0" err="1"/>
              <a:t>DOs</a:t>
            </a:r>
            <a:r>
              <a:rPr lang="en-GB" sz="2000" dirty="0"/>
              <a:t>. 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DO‘s</a:t>
            </a:r>
            <a:r>
              <a:rPr lang="de-DE" sz="2000" dirty="0"/>
              <a:t> </a:t>
            </a:r>
            <a:r>
              <a:rPr lang="de-DE" sz="2000" dirty="0" err="1"/>
              <a:t>PID</a:t>
            </a:r>
            <a:r>
              <a:rPr lang="de-DE" sz="2000" dirty="0"/>
              <a:t>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resolved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machine-actionable</a:t>
            </a:r>
            <a:r>
              <a:rPr lang="de-DE" sz="2000" dirty="0"/>
              <a:t> </a:t>
            </a:r>
            <a:r>
              <a:rPr lang="de-DE" sz="2000" dirty="0" err="1"/>
              <a:t>attributes</a:t>
            </a:r>
            <a:r>
              <a:rPr lang="de-DE" sz="2000" dirty="0"/>
              <a:t> </a:t>
            </a:r>
            <a:r>
              <a:rPr lang="de-DE" sz="2000" dirty="0" err="1"/>
              <a:t>enabling</a:t>
            </a:r>
            <a:r>
              <a:rPr lang="de-DE" sz="2000" dirty="0"/>
              <a:t> human/</a:t>
            </a:r>
            <a:r>
              <a:rPr lang="de-DE" sz="2000" dirty="0" err="1"/>
              <a:t>machine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. </a:t>
            </a:r>
            <a:endParaRPr lang="en-GB" sz="2000" dirty="0"/>
          </a:p>
        </p:txBody>
      </p:sp>
      <p:sp>
        <p:nvSpPr>
          <p:cNvPr id="5" name="Oval 4"/>
          <p:cNvSpPr/>
          <p:nvPr/>
        </p:nvSpPr>
        <p:spPr>
          <a:xfrm>
            <a:off x="5044552" y="2033845"/>
            <a:ext cx="319535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59217" y="1920605"/>
            <a:ext cx="79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RDA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Kernel</a:t>
            </a:r>
          </a:p>
          <a:p>
            <a:r>
              <a:rPr lang="de-DE" b="1" dirty="0" err="1">
                <a:solidFill>
                  <a:srgbClr val="FF0000"/>
                </a:solidFill>
              </a:rPr>
              <a:t>DTR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DOIP</a:t>
            </a:r>
            <a:r>
              <a:rPr lang="de-DE" sz="3600" dirty="0"/>
              <a:t> </a:t>
            </a:r>
            <a:r>
              <a:rPr lang="de-DE" sz="3600" dirty="0" err="1"/>
              <a:t>V2.0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DONA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0185" y="1088740"/>
            <a:ext cx="877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improved</a:t>
            </a:r>
            <a:r>
              <a:rPr lang="de-DE" sz="2400" dirty="0"/>
              <a:t> </a:t>
            </a:r>
            <a:r>
              <a:rPr lang="de-DE" sz="2400" dirty="0" err="1"/>
              <a:t>specification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implementation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DO </a:t>
            </a:r>
            <a:r>
              <a:rPr lang="de-DE" sz="2400" dirty="0" err="1"/>
              <a:t>Architecture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DOIP</a:t>
            </a:r>
            <a:r>
              <a:rPr lang="de-DE" sz="2400" dirty="0"/>
              <a:t> </a:t>
            </a:r>
            <a:r>
              <a:rPr lang="de-DE" sz="2400" dirty="0" err="1"/>
              <a:t>V2.0</a:t>
            </a:r>
            <a:r>
              <a:rPr lang="de-DE" sz="2400" dirty="0"/>
              <a:t> </a:t>
            </a:r>
            <a:r>
              <a:rPr lang="de-DE" sz="2400" dirty="0" err="1"/>
              <a:t>specifying</a:t>
            </a:r>
            <a:r>
              <a:rPr lang="de-DE" sz="2400" dirty="0"/>
              <a:t>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r>
              <a:rPr lang="de-DE" sz="2400" dirty="0"/>
              <a:t> – DO Server </a:t>
            </a:r>
            <a:r>
              <a:rPr lang="de-DE" sz="2400" dirty="0" err="1"/>
              <a:t>interaction</a:t>
            </a:r>
            <a:r>
              <a:rPr lang="de-DE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CORDRA</a:t>
            </a:r>
            <a:r>
              <a:rPr lang="de-DE" sz="2400" dirty="0"/>
              <a:t> </a:t>
            </a:r>
            <a:r>
              <a:rPr lang="de-DE" sz="2400" dirty="0" err="1"/>
              <a:t>reference</a:t>
            </a:r>
            <a:r>
              <a:rPr lang="de-DE" sz="2400" dirty="0"/>
              <a:t> </a:t>
            </a:r>
            <a:r>
              <a:rPr lang="de-DE" sz="2400" dirty="0" err="1"/>
              <a:t>implementation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DOIPV2.0</a:t>
            </a:r>
            <a:r>
              <a:rPr lang="de-DE" sz="2400" dirty="0"/>
              <a:t> SDK </a:t>
            </a:r>
            <a:r>
              <a:rPr lang="de-DE" sz="2400" dirty="0" err="1"/>
              <a:t>almost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all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PIDs</a:t>
            </a:r>
            <a:endParaRPr lang="de-DE" sz="24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5" y="3328852"/>
            <a:ext cx="4995556" cy="26586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5" y="2798930"/>
            <a:ext cx="2655295" cy="1710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9169" y="4691587"/>
            <a:ext cx="20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>
                <a:solidFill>
                  <a:srgbClr val="C00000"/>
                </a:solidFill>
              </a:rPr>
              <a:t>abstraction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dirty="0" err="1">
                <a:solidFill>
                  <a:srgbClr val="C00000"/>
                </a:solidFill>
              </a:rPr>
              <a:t>binding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dirty="0" err="1">
                <a:solidFill>
                  <a:srgbClr val="C00000"/>
                </a:solidFill>
              </a:rPr>
              <a:t>encapsulation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1170</Words>
  <Application>Microsoft Office PowerPoint</Application>
  <PresentationFormat>On-screen Show (4:3)</PresentationFormat>
  <Paragraphs>310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FAIR Digital Objects</vt:lpstr>
      <vt:lpstr>Internet at the start</vt:lpstr>
      <vt:lpstr>Web came next</vt:lpstr>
      <vt:lpstr>Handles little later</vt:lpstr>
      <vt:lpstr>Kahn&amp;Wilensky Papers</vt:lpstr>
      <vt:lpstr>1st Applications of Handles </vt:lpstr>
      <vt:lpstr>RDA came in</vt:lpstr>
      <vt:lpstr>RDA Data Foundation &amp; Terminology (2014) </vt:lpstr>
      <vt:lpstr>DOIP V2.0 from DONA</vt:lpstr>
      <vt:lpstr>The FAIR Rocket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 - Connecting to Communities - just a few thoughts -</dc:title>
  <dc:creator>Peter</dc:creator>
  <cp:lastModifiedBy>Peter</cp:lastModifiedBy>
  <cp:revision>99</cp:revision>
  <cp:lastPrinted>2019-11-03T05:33:31Z</cp:lastPrinted>
  <dcterms:created xsi:type="dcterms:W3CDTF">2019-10-15T08:50:19Z</dcterms:created>
  <dcterms:modified xsi:type="dcterms:W3CDTF">2019-11-07T09:44:05Z</dcterms:modified>
</cp:coreProperties>
</file>