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28" r:id="rId3"/>
    <p:sldId id="305" r:id="rId4"/>
    <p:sldId id="333" r:id="rId5"/>
    <p:sldId id="309" r:id="rId6"/>
    <p:sldId id="329" r:id="rId7"/>
    <p:sldId id="330" r:id="rId8"/>
    <p:sldId id="334" r:id="rId9"/>
    <p:sldId id="335" r:id="rId10"/>
    <p:sldId id="337" r:id="rId11"/>
    <p:sldId id="338" r:id="rId12"/>
    <p:sldId id="314" r:id="rId13"/>
  </p:sldIdLst>
  <p:sldSz cx="9144000" cy="6858000" type="screen4x3"/>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laden" initials="M" lastIdx="9" clrIdx="0"/>
  <p:cmAuthor id="1" name="Milan"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rednji slog 2 – poudarek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rednji slo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rednji slog 2 – poudarek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rednji slog 2 – poudarek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Brez sloga, brez mrež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2371" autoAdjust="0"/>
  </p:normalViewPr>
  <p:slideViewPr>
    <p:cSldViewPr>
      <p:cViewPr varScale="1">
        <p:scale>
          <a:sx n="42" d="100"/>
          <a:sy n="42" d="100"/>
        </p:scale>
        <p:origin x="360" y="44"/>
      </p:cViewPr>
      <p:guideLst>
        <p:guide orient="horz" pos="2160"/>
        <p:guide pos="2880"/>
      </p:guideLst>
    </p:cSldViewPr>
  </p:slideViewPr>
  <p:outlineViewPr>
    <p:cViewPr>
      <p:scale>
        <a:sx n="33" d="100"/>
        <a:sy n="33" d="100"/>
      </p:scale>
      <p:origin x="0" y="-12192"/>
    </p:cViewPr>
  </p:outlineViewPr>
  <p:notesTextViewPr>
    <p:cViewPr>
      <p:scale>
        <a:sx n="121" d="100"/>
        <a:sy n="121" d="100"/>
      </p:scale>
      <p:origin x="0" y="0"/>
    </p:cViewPr>
  </p:notesTextViewPr>
  <p:sorterViewPr>
    <p:cViewPr>
      <p:scale>
        <a:sx n="100" d="100"/>
        <a:sy n="100" d="100"/>
      </p:scale>
      <p:origin x="0" y="-41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51C63E-26EB-4377-96A5-26FA66905288}" type="datetimeFigureOut">
              <a:rPr lang="en-US" smtClean="0"/>
              <a:pPr/>
              <a:t>10/11/2019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A19CEA-0302-4348-8C81-9382A2927FA2}" type="slidenum">
              <a:rPr lang="en-US" smtClean="0"/>
              <a:pPr/>
              <a:t>‹#›</a:t>
            </a:fld>
            <a:endParaRPr lang="en-US" dirty="0"/>
          </a:p>
        </p:txBody>
      </p:sp>
    </p:spTree>
    <p:extLst>
      <p:ext uri="{BB962C8B-B14F-4D97-AF65-F5344CB8AC3E}">
        <p14:creationId xmlns:p14="http://schemas.microsoft.com/office/powerpoint/2010/main" val="1912037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grada glav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l-SI" dirty="0"/>
          </a:p>
        </p:txBody>
      </p:sp>
      <p:sp>
        <p:nvSpPr>
          <p:cNvPr id="3" name="Ograda datum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B7BC07-41CB-4A56-BCDD-03B562D07E04}" type="datetimeFigureOut">
              <a:rPr lang="sl-SI" smtClean="0"/>
              <a:pPr/>
              <a:t>11.10.2019</a:t>
            </a:fld>
            <a:endParaRPr lang="sl-SI" dirty="0"/>
          </a:p>
        </p:txBody>
      </p:sp>
      <p:sp>
        <p:nvSpPr>
          <p:cNvPr id="4" name="Ograda stranske slik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l-SI" dirty="0"/>
          </a:p>
        </p:txBody>
      </p:sp>
      <p:sp>
        <p:nvSpPr>
          <p:cNvPr id="5" name="Ograda opomb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6" name="Ograda no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l-SI" dirty="0"/>
          </a:p>
        </p:txBody>
      </p:sp>
      <p:sp>
        <p:nvSpPr>
          <p:cNvPr id="7" name="Ograda številke diapoz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2BDDE-F8F5-4F3B-AE70-CD78BE3FAEBE}" type="slidenum">
              <a:rPr lang="sl-SI" smtClean="0"/>
              <a:pPr/>
              <a:t>‹#›</a:t>
            </a:fld>
            <a:endParaRPr lang="sl-SI" dirty="0"/>
          </a:p>
        </p:txBody>
      </p:sp>
    </p:spTree>
    <p:extLst>
      <p:ext uri="{BB962C8B-B14F-4D97-AF65-F5344CB8AC3E}">
        <p14:creationId xmlns:p14="http://schemas.microsoft.com/office/powerpoint/2010/main" val="1443920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rnes.si/en/services/arnesaai.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openaire.eu/" TargetMode="External"/><Relationship Id="rId5" Type="http://schemas.openxmlformats.org/officeDocument/2006/relationships/hyperlink" Target="http://www.w3.org/WAI/" TargetMode="External"/><Relationship Id="rId4" Type="http://schemas.openxmlformats.org/officeDocument/2006/relationships/hyperlink" Target="http://www.fdv.uni-lj.si/en/fdv-publications/hom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grada stranske slike 1"/>
          <p:cNvSpPr>
            <a:spLocks noGrp="1" noRot="1" noChangeAspect="1"/>
          </p:cNvSpPr>
          <p:nvPr>
            <p:ph type="sldImg"/>
          </p:nvPr>
        </p:nvSpPr>
        <p:spPr/>
      </p:sp>
      <p:sp>
        <p:nvSpPr>
          <p:cNvPr id="3" name="Ograda opomb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national network of open access repositories provides additional services for users such as federated search across all involved repositories and permanent storage of </a:t>
            </a:r>
            <a:r>
              <a:rPr lang="en-GB" sz="1200" b="0" i="0" kern="1200" noProof="0" dirty="0" smtClean="0">
                <a:solidFill>
                  <a:schemeClr val="tx1"/>
                </a:solidFill>
                <a:effectLst/>
                <a:latin typeface="+mn-lt"/>
                <a:ea typeface="+mn-ea"/>
                <a:cs typeface="+mn-cs"/>
              </a:rPr>
              <a:t>theses, dissertations</a:t>
            </a:r>
            <a:r>
              <a:rPr lang="sl-SI"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research publications and research data. The presentation will discuss </a:t>
            </a:r>
            <a:r>
              <a:rPr lang="en-GB" sz="1200" b="0" i="0" kern="1200" noProof="0" dirty="0" smtClean="0">
                <a:solidFill>
                  <a:schemeClr val="tx1"/>
                </a:solidFill>
                <a:effectLst/>
                <a:latin typeface="+mn-lt"/>
                <a:ea typeface="+mn-ea"/>
                <a:cs typeface="+mn-cs"/>
              </a:rPr>
              <a:t>organisational</a:t>
            </a:r>
            <a:r>
              <a:rPr lang="en-US" sz="1200" b="0" i="0" kern="1200" dirty="0" smtClean="0">
                <a:solidFill>
                  <a:schemeClr val="tx1"/>
                </a:solidFill>
                <a:effectLst/>
                <a:latin typeface="+mn-lt"/>
                <a:ea typeface="+mn-ea"/>
                <a:cs typeface="+mn-cs"/>
              </a:rPr>
              <a:t> and technical aspects of establishing a Slovenian open access infrastructure. </a:t>
            </a:r>
            <a:r>
              <a:rPr lang="sl-SI" sz="1200" b="0" i="0" kern="1200" dirty="0" smtClean="0">
                <a:solidFill>
                  <a:schemeClr val="tx1"/>
                </a:solidFill>
                <a:effectLst/>
                <a:latin typeface="+mn-lt"/>
                <a:ea typeface="+mn-ea"/>
                <a:cs typeface="+mn-cs"/>
              </a:rPr>
              <a:t> </a:t>
            </a:r>
            <a:r>
              <a:rPr lang="en-GB" sz="1200" b="0" i="0" kern="1200" noProof="0" dirty="0" smtClean="0">
                <a:solidFill>
                  <a:schemeClr val="tx1"/>
                </a:solidFill>
                <a:effectLst/>
                <a:latin typeface="+mn-lt"/>
                <a:ea typeface="+mn-ea"/>
                <a:cs typeface="+mn-cs"/>
              </a:rPr>
              <a:t>Many</a:t>
            </a:r>
            <a:r>
              <a:rPr lang="en-GB" sz="1200" b="0" i="0" kern="1200" baseline="0" noProof="0" dirty="0" smtClean="0">
                <a:solidFill>
                  <a:schemeClr val="tx1"/>
                </a:solidFill>
                <a:effectLst/>
                <a:latin typeface="+mn-lt"/>
                <a:ea typeface="+mn-ea"/>
                <a:cs typeface="+mn-cs"/>
              </a:rPr>
              <a:t> thanks to all involved in the establishment of Slovenian open access  infrastructure</a:t>
            </a:r>
            <a:r>
              <a:rPr lang="sl-SI" sz="1200" b="0" i="0" kern="1200" baseline="0" noProof="0" dirty="0" smtClean="0">
                <a:solidFill>
                  <a:schemeClr val="tx1"/>
                </a:solidFill>
                <a:effectLst/>
                <a:latin typeface="+mn-lt"/>
                <a:ea typeface="+mn-ea"/>
                <a:cs typeface="+mn-cs"/>
              </a:rPr>
              <a:t> (</a:t>
            </a:r>
            <a:r>
              <a:rPr lang="en-GB" sz="1200" b="0" i="0" kern="1200" baseline="0" noProof="0" dirty="0" smtClean="0">
                <a:solidFill>
                  <a:schemeClr val="tx1"/>
                </a:solidFill>
                <a:effectLst/>
                <a:latin typeface="+mn-lt"/>
                <a:ea typeface="+mn-ea"/>
                <a:cs typeface="+mn-cs"/>
              </a:rPr>
              <a:t>my collaborators in Laboratory for </a:t>
            </a:r>
            <a:r>
              <a:rPr lang="en-GB" sz="1200" b="0" i="0" kern="1200" baseline="0" noProof="0" dirty="0" err="1" smtClean="0">
                <a:solidFill>
                  <a:schemeClr val="tx1"/>
                </a:solidFill>
                <a:effectLst/>
                <a:latin typeface="+mn-lt"/>
                <a:ea typeface="+mn-ea"/>
                <a:cs typeface="+mn-cs"/>
              </a:rPr>
              <a:t>Heterogenous</a:t>
            </a:r>
            <a:r>
              <a:rPr lang="en-GB" sz="1200" b="0" i="0" kern="1200" baseline="0" noProof="0" dirty="0" smtClean="0">
                <a:solidFill>
                  <a:schemeClr val="tx1"/>
                </a:solidFill>
                <a:effectLst/>
                <a:latin typeface="+mn-lt"/>
                <a:ea typeface="+mn-ea"/>
                <a:cs typeface="+mn-cs"/>
              </a:rPr>
              <a:t> Systems</a:t>
            </a:r>
            <a:r>
              <a:rPr lang="sl-SI" sz="1200" b="0" i="0" kern="1200" baseline="0" noProof="0" dirty="0" smtClean="0">
                <a:solidFill>
                  <a:schemeClr val="tx1"/>
                </a:solidFill>
                <a:effectLst/>
                <a:latin typeface="+mn-lt"/>
                <a:ea typeface="+mn-ea"/>
                <a:cs typeface="+mn-cs"/>
              </a:rPr>
              <a:t> (Janez Brezovnik, Marko Ferme, Goran Hrovat, Albin Bregant, Jan </a:t>
            </a:r>
            <a:r>
              <a:rPr lang="sl-SI" sz="1200" b="0" i="0" kern="1200" baseline="0" noProof="0" dirty="0" err="1" smtClean="0">
                <a:solidFill>
                  <a:schemeClr val="tx1"/>
                </a:solidFill>
                <a:effectLst/>
                <a:latin typeface="+mn-lt"/>
                <a:ea typeface="+mn-ea"/>
                <a:cs typeface="+mn-cs"/>
              </a:rPr>
              <a:t>Bezget</a:t>
            </a:r>
            <a:r>
              <a:rPr lang="sl-SI" sz="1200" b="0" i="0" kern="1200" baseline="0" noProof="0" dirty="0" smtClean="0">
                <a:solidFill>
                  <a:schemeClr val="tx1"/>
                </a:solidFill>
                <a:effectLst/>
                <a:latin typeface="+mn-lt"/>
                <a:ea typeface="+mn-ea"/>
                <a:cs typeface="+mn-cs"/>
              </a:rPr>
              <a:t>, Mladen </a:t>
            </a:r>
            <a:r>
              <a:rPr lang="sl-SI" sz="1200" b="0" i="0" kern="1200" baseline="0" noProof="0" dirty="0" err="1" smtClean="0">
                <a:solidFill>
                  <a:schemeClr val="tx1"/>
                </a:solidFill>
                <a:effectLst/>
                <a:latin typeface="+mn-lt"/>
                <a:ea typeface="+mn-ea"/>
                <a:cs typeface="+mn-cs"/>
              </a:rPr>
              <a:t>Borovič</a:t>
            </a:r>
            <a:r>
              <a:rPr lang="sl-SI" sz="1200" b="0" i="0" kern="1200" baseline="0" noProof="0" dirty="0" smtClean="0">
                <a:solidFill>
                  <a:schemeClr val="tx1"/>
                </a:solidFill>
                <a:effectLst/>
                <a:latin typeface="+mn-lt"/>
                <a:ea typeface="+mn-ea"/>
                <a:cs typeface="+mn-cs"/>
              </a:rPr>
              <a:t>), </a:t>
            </a:r>
            <a:r>
              <a:rPr lang="en-GB" sz="1200" b="0" i="0" kern="1200" baseline="0" noProof="0" dirty="0" smtClean="0">
                <a:solidFill>
                  <a:schemeClr val="tx1"/>
                </a:solidFill>
                <a:effectLst/>
                <a:latin typeface="+mn-lt"/>
                <a:ea typeface="+mn-ea"/>
                <a:cs typeface="+mn-cs"/>
              </a:rPr>
              <a:t>University library of </a:t>
            </a:r>
            <a:r>
              <a:rPr lang="sl-SI" sz="1200" b="0" i="0" kern="1200" baseline="0" noProof="0" dirty="0" smtClean="0">
                <a:solidFill>
                  <a:schemeClr val="tx1"/>
                </a:solidFill>
                <a:effectLst/>
                <a:latin typeface="+mn-lt"/>
                <a:ea typeface="+mn-ea"/>
                <a:cs typeface="+mn-cs"/>
              </a:rPr>
              <a:t>Maribor (Dunja Legat, Zdenka </a:t>
            </a:r>
            <a:r>
              <a:rPr lang="sl-SI" sz="1200" b="0" i="0" kern="1200" baseline="0" noProof="0" dirty="0" err="1" smtClean="0">
                <a:solidFill>
                  <a:schemeClr val="tx1"/>
                </a:solidFill>
                <a:effectLst/>
                <a:latin typeface="+mn-lt"/>
                <a:ea typeface="+mn-ea"/>
                <a:cs typeface="+mn-cs"/>
              </a:rPr>
              <a:t>Petermanec</a:t>
            </a:r>
            <a:r>
              <a:rPr lang="sl-SI" sz="1200" b="0" i="0" kern="1200" baseline="0" noProof="0" dirty="0" smtClean="0">
                <a:solidFill>
                  <a:schemeClr val="tx1"/>
                </a:solidFill>
                <a:effectLst/>
                <a:latin typeface="+mn-lt"/>
                <a:ea typeface="+mn-ea"/>
                <a:cs typeface="+mn-cs"/>
              </a:rPr>
              <a:t>, Aljoša </a:t>
            </a:r>
            <a:r>
              <a:rPr lang="sl-SI" sz="1200" b="0" i="0" kern="1200" baseline="0" noProof="0" dirty="0" err="1" smtClean="0">
                <a:solidFill>
                  <a:schemeClr val="tx1"/>
                </a:solidFill>
                <a:effectLst/>
                <a:latin typeface="+mn-lt"/>
                <a:ea typeface="+mn-ea"/>
                <a:cs typeface="+mn-cs"/>
              </a:rPr>
              <a:t>Nikl</a:t>
            </a:r>
            <a:r>
              <a:rPr lang="sl-SI" sz="1200" b="0" i="0" kern="1200" baseline="0" noProof="0" dirty="0" smtClean="0">
                <a:solidFill>
                  <a:schemeClr val="tx1"/>
                </a:solidFill>
                <a:effectLst/>
                <a:latin typeface="+mn-lt"/>
                <a:ea typeface="+mn-ea"/>
                <a:cs typeface="+mn-cs"/>
              </a:rPr>
              <a:t>, Marko Višič), Mojca Kotar, Miro Pušnik, Cvetka Teja Koler Povh, Mirjam Kotar, Ivan Kanič, Janez Jug, </a:t>
            </a:r>
            <a:r>
              <a:rPr lang="sl-SI" sz="1200" b="0" i="0" kern="1200" baseline="0" noProof="0" dirty="0" err="1" smtClean="0">
                <a:solidFill>
                  <a:schemeClr val="tx1"/>
                </a:solidFill>
                <a:effectLst/>
                <a:latin typeface="+mn-lt"/>
                <a:ea typeface="+mn-ea"/>
                <a:cs typeface="+mn-cs"/>
              </a:rPr>
              <a:t>Petruša</a:t>
            </a:r>
            <a:r>
              <a:rPr lang="sl-SI" sz="1200" b="0" i="0" kern="1200" baseline="0" noProof="0" dirty="0" smtClean="0">
                <a:solidFill>
                  <a:schemeClr val="tx1"/>
                </a:solidFill>
                <a:effectLst/>
                <a:latin typeface="+mn-lt"/>
                <a:ea typeface="+mn-ea"/>
                <a:cs typeface="+mn-cs"/>
              </a:rPr>
              <a:t> Miholič, Vanesa Valentinčič, IZUM  (Davor Šoštarič, Robert Vehovec), dLib.si, videolectures.NET, </a:t>
            </a:r>
            <a:r>
              <a:rPr lang="en-GB" sz="1200" b="0" i="0" kern="1200" baseline="0" noProof="0" dirty="0" smtClean="0">
                <a:solidFill>
                  <a:schemeClr val="tx1"/>
                </a:solidFill>
                <a:effectLst/>
                <a:latin typeface="+mn-lt"/>
                <a:ea typeface="+mn-ea"/>
                <a:cs typeface="+mn-cs"/>
              </a:rPr>
              <a:t>Ministry of Defence</a:t>
            </a:r>
            <a:r>
              <a:rPr lang="sl-SI" sz="1200" b="0" i="0" kern="1200" baseline="0" noProof="0" dirty="0" smtClean="0">
                <a:solidFill>
                  <a:schemeClr val="tx1"/>
                </a:solidFill>
                <a:effectLst/>
                <a:latin typeface="+mn-lt"/>
                <a:ea typeface="+mn-ea"/>
                <a:cs typeface="+mn-cs"/>
              </a:rPr>
              <a:t>,</a:t>
            </a:r>
            <a:r>
              <a:rPr lang="en-GB" sz="1200" b="0" i="0" kern="1200" baseline="0" noProof="0" dirty="0" smtClean="0">
                <a:solidFill>
                  <a:schemeClr val="tx1"/>
                </a:solidFill>
                <a:effectLst/>
                <a:latin typeface="+mn-lt"/>
                <a:ea typeface="+mn-ea"/>
                <a:cs typeface="+mn-cs"/>
              </a:rPr>
              <a:t> </a:t>
            </a:r>
            <a:r>
              <a:rPr lang="sl-SI" sz="1200" b="0" i="0" kern="1200" baseline="0" noProof="0" dirty="0" smtClean="0">
                <a:solidFill>
                  <a:schemeClr val="tx1"/>
                </a:solidFill>
                <a:effectLst/>
                <a:latin typeface="+mn-lt"/>
                <a:ea typeface="+mn-ea"/>
                <a:cs typeface="+mn-cs"/>
              </a:rPr>
              <a:t>Social Science Data </a:t>
            </a:r>
            <a:r>
              <a:rPr lang="en-GB" sz="1200" b="0" i="0" kern="1200" baseline="0" noProof="0" dirty="0" smtClean="0">
                <a:solidFill>
                  <a:schemeClr val="tx1"/>
                </a:solidFill>
                <a:effectLst/>
                <a:latin typeface="+mn-lt"/>
                <a:ea typeface="+mn-ea"/>
                <a:cs typeface="+mn-cs"/>
              </a:rPr>
              <a:t>Archive</a:t>
            </a:r>
            <a:r>
              <a:rPr lang="sl-SI" sz="1200" b="0" i="0" kern="1200" baseline="0" noProof="0" dirty="0" smtClean="0">
                <a:solidFill>
                  <a:schemeClr val="tx1"/>
                </a:solidFill>
                <a:effectLst/>
                <a:latin typeface="+mn-lt"/>
                <a:ea typeface="+mn-ea"/>
                <a:cs typeface="+mn-cs"/>
              </a:rPr>
              <a:t>, </a:t>
            </a:r>
            <a:r>
              <a:rPr lang="en-GB" sz="1200" b="0" i="0" kern="1200" baseline="0" noProof="0" dirty="0" smtClean="0">
                <a:solidFill>
                  <a:schemeClr val="tx1"/>
                </a:solidFill>
                <a:effectLst/>
                <a:latin typeface="+mn-lt"/>
                <a:ea typeface="+mn-ea"/>
                <a:cs typeface="+mn-cs"/>
              </a:rPr>
              <a:t>management of all Slovenian universities</a:t>
            </a:r>
            <a:r>
              <a:rPr lang="sl-SI" sz="1200" b="0" i="0" kern="1200" baseline="0" noProof="0" dirty="0" smtClean="0">
                <a:solidFill>
                  <a:schemeClr val="tx1"/>
                </a:solidFill>
                <a:effectLst/>
                <a:latin typeface="+mn-lt"/>
                <a:ea typeface="+mn-ea"/>
                <a:cs typeface="+mn-cs"/>
              </a:rPr>
              <a:t>, </a:t>
            </a:r>
            <a:r>
              <a:rPr lang="en-GB" sz="1200" b="0" i="0" kern="1200" baseline="0" noProof="0" dirty="0" smtClean="0">
                <a:solidFill>
                  <a:schemeClr val="tx1"/>
                </a:solidFill>
                <a:effectLst/>
                <a:latin typeface="+mn-lt"/>
                <a:ea typeface="+mn-ea"/>
                <a:cs typeface="+mn-cs"/>
              </a:rPr>
              <a:t>Ministry of education, science and sport</a:t>
            </a:r>
            <a:r>
              <a:rPr lang="sl-SI" sz="1200" b="0" i="0" kern="1200" baseline="0" noProof="0" dirty="0" smtClean="0">
                <a:solidFill>
                  <a:schemeClr val="tx1"/>
                </a:solidFill>
                <a:effectLst/>
                <a:latin typeface="+mn-lt"/>
                <a:ea typeface="+mn-ea"/>
                <a:cs typeface="+mn-cs"/>
              </a:rPr>
              <a:t>).</a:t>
            </a:r>
            <a:endParaRPr lang="en-GB" sz="1200" b="0" i="0" kern="1200" noProof="0" dirty="0" smtClean="0">
              <a:solidFill>
                <a:schemeClr val="tx1"/>
              </a:solidFill>
              <a:effectLst/>
              <a:latin typeface="+mn-lt"/>
              <a:ea typeface="+mn-ea"/>
              <a:cs typeface="+mn-cs"/>
            </a:endParaRPr>
          </a:p>
          <a:p>
            <a:endParaRPr lang="sl-SI" sz="1200" b="1" i="0" kern="1200" dirty="0" smtClean="0">
              <a:solidFill>
                <a:schemeClr val="tx1"/>
              </a:solidFill>
              <a:effectLst/>
              <a:latin typeface="+mn-lt"/>
              <a:ea typeface="+mn-ea"/>
              <a:cs typeface="+mn-cs"/>
            </a:endParaRPr>
          </a:p>
          <a:p>
            <a:endParaRPr lang="sl-SI" sz="1200" b="1" i="0" kern="1200" dirty="0" smtClean="0">
              <a:solidFill>
                <a:schemeClr val="tx1"/>
              </a:solidFill>
              <a:effectLst/>
              <a:latin typeface="+mn-lt"/>
              <a:ea typeface="+mn-ea"/>
              <a:cs typeface="+mn-cs"/>
            </a:endParaRPr>
          </a:p>
        </p:txBody>
      </p:sp>
      <p:sp>
        <p:nvSpPr>
          <p:cNvPr id="4" name="Ograda številke diapozitiva 3"/>
          <p:cNvSpPr>
            <a:spLocks noGrp="1"/>
          </p:cNvSpPr>
          <p:nvPr>
            <p:ph type="sldNum" sz="quarter" idx="10"/>
          </p:nvPr>
        </p:nvSpPr>
        <p:spPr/>
        <p:txBody>
          <a:bodyPr/>
          <a:lstStyle/>
          <a:p>
            <a:fld id="{C8A2BDDE-F8F5-4F3B-AE70-CD78BE3FAEBE}" type="slidenum">
              <a:rPr lang="sl-SI" smtClean="0"/>
              <a:pPr/>
              <a:t>1</a:t>
            </a:fld>
            <a:endParaRPr lang="sl-SI" dirty="0"/>
          </a:p>
        </p:txBody>
      </p:sp>
    </p:spTree>
    <p:extLst>
      <p:ext uri="{BB962C8B-B14F-4D97-AF65-F5344CB8AC3E}">
        <p14:creationId xmlns:p14="http://schemas.microsoft.com/office/powerpoint/2010/main" val="322945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Prior to the implementation of this project, there were already some open access repositories and digital archives in Slovenia that contained the final study works and research publications. These contents were, in most cases, inserted by librarians and not by the authors. Most institutions did not define adequate processes and legal background that would enable authors to deposit their publications within the repositories. An exception was the Digital Library of the University of Maribor, where such a process had already been implemented, thus enabling students to submit their final study works to the digital library. As it was impossible to simultaneously search the contents from different repositories and digital archives and with an absence of processes and policies for the submission of content, the consortium of Slovenian universities has decided to sign up to a call from the Ministry of Education, Science and Sport and has received funding for the establishment of a national infrastructure of open access (from the Ministry and the European Regional Development Fund).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During the initial import of metadata from </a:t>
            </a:r>
            <a:r>
              <a:rPr lang="en-GB" sz="1200" kern="1200" noProof="0" dirty="0" smtClean="0">
                <a:solidFill>
                  <a:schemeClr val="tx1"/>
                </a:solidFill>
                <a:effectLst/>
                <a:latin typeface="+mn-lt"/>
                <a:ea typeface="+mn-ea"/>
                <a:cs typeface="+mn-cs"/>
              </a:rPr>
              <a:t>digital archives,</a:t>
            </a:r>
            <a:r>
              <a:rPr lang="en-GB" sz="1200" kern="1200" baseline="0" noProof="0" dirty="0" smtClean="0">
                <a:solidFill>
                  <a:schemeClr val="tx1"/>
                </a:solidFill>
                <a:effectLst/>
                <a:latin typeface="+mn-lt"/>
                <a:ea typeface="+mn-ea"/>
                <a:cs typeface="+mn-cs"/>
              </a:rPr>
              <a:t> repositories and our national cataloguing system </a:t>
            </a:r>
            <a:r>
              <a:rPr lang="en-GB" sz="1200" kern="1200" dirty="0" smtClean="0">
                <a:solidFill>
                  <a:schemeClr val="tx1"/>
                </a:solidFill>
                <a:effectLst/>
                <a:latin typeface="+mn-lt"/>
                <a:ea typeface="+mn-ea"/>
                <a:cs typeface="+mn-cs"/>
              </a:rPr>
              <a:t>COBISS.SI into the national open access infrastructure, we discovered certain deficiencies in the metadata of the bibliographical records. Here are some of the more frequent:</a:t>
            </a:r>
            <a:endParaRPr lang="sl-SI"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Metadata containing spelling errors (e.g., wrong URL, misspelt title …). </a:t>
            </a:r>
            <a:endParaRPr lang="sl-SI"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Only a minimal range of metadata is provided (e.g., the title, keywords and authors), whereas other metadata </a:t>
            </a:r>
            <a:r>
              <a:rPr lang="sl-SI" sz="1200" kern="1200" dirty="0" smtClean="0">
                <a:solidFill>
                  <a:schemeClr val="tx1"/>
                </a:solidFill>
                <a:effectLst/>
                <a:latin typeface="+mn-lt"/>
                <a:ea typeface="+mn-ea"/>
                <a:cs typeface="+mn-cs"/>
              </a:rPr>
              <a:t>are</a:t>
            </a:r>
            <a:r>
              <a:rPr lang="en-GB" sz="1200" kern="1200" dirty="0" smtClean="0">
                <a:solidFill>
                  <a:schemeClr val="tx1"/>
                </a:solidFill>
                <a:effectLst/>
                <a:latin typeface="+mn-lt"/>
                <a:ea typeface="+mn-ea"/>
                <a:cs typeface="+mn-cs"/>
              </a:rPr>
              <a:t> unavailable (e.g., abstract, title and keywords in other languages etc.).</a:t>
            </a:r>
            <a:r>
              <a:rPr lang="sl-SI" sz="1200" kern="1200" dirty="0" smtClean="0">
                <a:solidFill>
                  <a:schemeClr val="tx1"/>
                </a:solidFill>
                <a:effectLst/>
                <a:latin typeface="+mn-lt"/>
                <a:ea typeface="+mn-ea"/>
                <a:cs typeface="+mn-cs"/>
              </a:rPr>
              <a:t> </a:t>
            </a:r>
            <a:r>
              <a:rPr lang="en-GB" sz="1200" kern="1200" noProof="0" dirty="0" smtClean="0">
                <a:solidFill>
                  <a:schemeClr val="tx1"/>
                </a:solidFill>
                <a:effectLst/>
                <a:latin typeface="+mn-lt"/>
                <a:ea typeface="+mn-ea"/>
                <a:cs typeface="+mn-cs"/>
              </a:rPr>
              <a:t>A lot of</a:t>
            </a:r>
            <a:r>
              <a:rPr lang="en-GB" sz="1200" kern="1200" baseline="0" noProof="0" dirty="0" smtClean="0">
                <a:solidFill>
                  <a:schemeClr val="tx1"/>
                </a:solidFill>
                <a:effectLst/>
                <a:latin typeface="+mn-lt"/>
                <a:ea typeface="+mn-ea"/>
                <a:cs typeface="+mn-cs"/>
              </a:rPr>
              <a:t> scientific papers don‘t contain metadata about journal</a:t>
            </a:r>
            <a:r>
              <a:rPr lang="sl-SI" sz="1200" kern="1200" baseline="0" noProof="0" dirty="0" smtClean="0">
                <a:solidFill>
                  <a:schemeClr val="tx1"/>
                </a:solidFill>
                <a:effectLst/>
                <a:latin typeface="+mn-lt"/>
                <a:ea typeface="+mn-ea"/>
                <a:cs typeface="+mn-cs"/>
              </a:rPr>
              <a:t>s</a:t>
            </a:r>
            <a:r>
              <a:rPr lang="en-GB" sz="1200" kern="1200" baseline="0" noProof="0" dirty="0" smtClean="0">
                <a:solidFill>
                  <a:schemeClr val="tx1"/>
                </a:solidFill>
                <a:effectLst/>
                <a:latin typeface="+mn-lt"/>
                <a:ea typeface="+mn-ea"/>
                <a:cs typeface="+mn-cs"/>
              </a:rPr>
              <a:t> or proceedings</a:t>
            </a:r>
            <a:r>
              <a:rPr lang="sl-SI" sz="1200" kern="1200" baseline="0" noProof="0" dirty="0" smtClean="0">
                <a:solidFill>
                  <a:schemeClr val="tx1"/>
                </a:solidFill>
                <a:effectLst/>
                <a:latin typeface="+mn-lt"/>
                <a:ea typeface="+mn-ea"/>
                <a:cs typeface="+mn-cs"/>
              </a:rPr>
              <a:t> </a:t>
            </a:r>
            <a:r>
              <a:rPr lang="en-GB" sz="1200" kern="1200" baseline="0" noProof="0" dirty="0" smtClean="0">
                <a:solidFill>
                  <a:schemeClr val="tx1"/>
                </a:solidFill>
                <a:effectLst/>
                <a:latin typeface="+mn-lt"/>
                <a:ea typeface="+mn-ea"/>
                <a:cs typeface="+mn-cs"/>
              </a:rPr>
              <a:t>in which its have been published or these metadata have bee</a:t>
            </a:r>
            <a:r>
              <a:rPr lang="sl-SI" sz="1200" kern="1200" baseline="0" noProof="0" dirty="0" smtClean="0">
                <a:solidFill>
                  <a:schemeClr val="tx1"/>
                </a:solidFill>
                <a:effectLst/>
                <a:latin typeface="+mn-lt"/>
                <a:ea typeface="+mn-ea"/>
                <a:cs typeface="+mn-cs"/>
              </a:rPr>
              <a:t>n</a:t>
            </a:r>
            <a:r>
              <a:rPr lang="en-GB" sz="1200" kern="1200" baseline="0" noProof="0" dirty="0" smtClean="0">
                <a:solidFill>
                  <a:schemeClr val="tx1"/>
                </a:solidFill>
                <a:effectLst/>
                <a:latin typeface="+mn-lt"/>
                <a:ea typeface="+mn-ea"/>
                <a:cs typeface="+mn-cs"/>
              </a:rPr>
              <a:t> uncompleted for citation in different citation styles.</a:t>
            </a:r>
            <a:endParaRPr lang="en-GB" sz="1200" kern="1200" noProof="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Some fields contain semantically different data as foreseen by the content of the field (e.g., a patent number is stored in the subtitle field, as the COMARC format does not provide a field for inserting patent numbers).</a:t>
            </a:r>
            <a:endParaRPr lang="sl-SI"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Due to the long history of COBISS (it was started in 1981), some fields have remained alphanumeric, although they should be numeric. In some cases data is still entered as alphanumeric instead of only numeric. </a:t>
            </a:r>
            <a:endParaRPr lang="sl-SI"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Some of the metadata that </a:t>
            </a:r>
            <a:r>
              <a:rPr lang="sl-SI" sz="1200" kern="1200" dirty="0" smtClean="0">
                <a:solidFill>
                  <a:schemeClr val="tx1"/>
                </a:solidFill>
                <a:effectLst/>
                <a:latin typeface="+mn-lt"/>
                <a:ea typeface="+mn-ea"/>
                <a:cs typeface="+mn-cs"/>
              </a:rPr>
              <a:t>are</a:t>
            </a:r>
            <a:r>
              <a:rPr lang="en-GB" sz="1200" kern="1200" dirty="0" smtClean="0">
                <a:solidFill>
                  <a:schemeClr val="tx1"/>
                </a:solidFill>
                <a:effectLst/>
                <a:latin typeface="+mn-lt"/>
                <a:ea typeface="+mn-ea"/>
                <a:cs typeface="+mn-cs"/>
              </a:rPr>
              <a:t> entered in the institutional repository </a:t>
            </a:r>
            <a:r>
              <a:rPr lang="sl-SI" sz="1200" kern="1200" dirty="0" smtClean="0">
                <a:solidFill>
                  <a:schemeClr val="tx1"/>
                </a:solidFill>
                <a:effectLst/>
                <a:latin typeface="+mn-lt"/>
                <a:ea typeface="+mn-ea"/>
                <a:cs typeface="+mn-cs"/>
              </a:rPr>
              <a:t>are</a:t>
            </a:r>
            <a:r>
              <a:rPr lang="en-GB" sz="1200" kern="1200" dirty="0" smtClean="0">
                <a:solidFill>
                  <a:schemeClr val="tx1"/>
                </a:solidFill>
                <a:effectLst/>
                <a:latin typeface="+mn-lt"/>
                <a:ea typeface="+mn-ea"/>
                <a:cs typeface="+mn-cs"/>
              </a:rPr>
              <a:t>, on the other hand, not contained by COMARC. In our case, the</a:t>
            </a:r>
            <a:r>
              <a:rPr lang="en-GB" sz="1200" kern="1200" noProof="0" dirty="0" smtClean="0">
                <a:solidFill>
                  <a:schemeClr val="tx1"/>
                </a:solidFill>
                <a:effectLst/>
                <a:latin typeface="+mn-lt"/>
                <a:ea typeface="+mn-ea"/>
                <a:cs typeface="+mn-cs"/>
              </a:rPr>
              <a:t>ese</a:t>
            </a:r>
            <a:r>
              <a:rPr lang="sl-SI" sz="1200" kern="1200" dirty="0" smtClean="0">
                <a:solidFill>
                  <a:schemeClr val="tx1"/>
                </a:solidFill>
                <a:effectLst/>
                <a:latin typeface="+mn-lt"/>
                <a:ea typeface="+mn-ea"/>
                <a:cs typeface="+mn-cs"/>
              </a:rPr>
              <a:t> meta</a:t>
            </a:r>
            <a:r>
              <a:rPr lang="en-GB" sz="1200" kern="1200" dirty="0" smtClean="0">
                <a:solidFill>
                  <a:schemeClr val="tx1"/>
                </a:solidFill>
                <a:effectLst/>
                <a:latin typeface="+mn-lt"/>
                <a:ea typeface="+mn-ea"/>
                <a:cs typeface="+mn-cs"/>
              </a:rPr>
              <a:t>data describes patents (patent number, patent expiry date), projects (project number, funding scheme, project title, project acronym, type of access, embargo date), metadata about copyright (COMARC enables insertion of this field in string format, instead of attribute data about the licence), geographic coverage (e. g., COMARC does not support attribute data for geographical coordinates or usage of geographical vocabularies).</a:t>
            </a:r>
            <a:endParaRPr lang="sl-SI"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sl-SI" dirty="0"/>
          </a:p>
        </p:txBody>
      </p:sp>
      <p:sp>
        <p:nvSpPr>
          <p:cNvPr id="4" name="Označba mesta številke diapozitiva 3"/>
          <p:cNvSpPr>
            <a:spLocks noGrp="1"/>
          </p:cNvSpPr>
          <p:nvPr>
            <p:ph type="sldNum" sz="quarter" idx="10"/>
          </p:nvPr>
        </p:nvSpPr>
        <p:spPr/>
        <p:txBody>
          <a:bodyPr/>
          <a:lstStyle/>
          <a:p>
            <a:fld id="{C8A2BDDE-F8F5-4F3B-AE70-CD78BE3FAEBE}" type="slidenum">
              <a:rPr lang="sl-SI" smtClean="0"/>
              <a:pPr/>
              <a:t>2</a:t>
            </a:fld>
            <a:endParaRPr lang="sl-SI" dirty="0"/>
          </a:p>
        </p:txBody>
      </p:sp>
    </p:spTree>
    <p:extLst>
      <p:ext uri="{BB962C8B-B14F-4D97-AF65-F5344CB8AC3E}">
        <p14:creationId xmlns:p14="http://schemas.microsoft.com/office/powerpoint/2010/main" val="52409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infrastructure consists of Slovenian universities’ repositories</a:t>
            </a:r>
            <a:r>
              <a:rPr lang="sl-SI" sz="1200" b="0" i="0" kern="1200" dirty="0" smtClean="0">
                <a:solidFill>
                  <a:schemeClr val="tx1"/>
                </a:solidFill>
                <a:effectLst/>
                <a:latin typeface="+mn-lt"/>
                <a:ea typeface="+mn-ea"/>
                <a:cs typeface="+mn-cs"/>
              </a:rPr>
              <a:t> (</a:t>
            </a:r>
            <a:r>
              <a:rPr lang="en-US" sz="1200" b="0" i="0" kern="1200" noProof="0" dirty="0" smtClean="0">
                <a:solidFill>
                  <a:schemeClr val="tx1"/>
                </a:solidFill>
                <a:effectLst/>
                <a:latin typeface="+mn-lt"/>
                <a:ea typeface="+mn-ea"/>
                <a:cs typeface="+mn-cs"/>
              </a:rPr>
              <a:t>repository of University of Ljubljana, digital</a:t>
            </a:r>
            <a:r>
              <a:rPr lang="en-US" sz="1200" b="0" i="0" kern="1200" baseline="0" noProof="0" dirty="0" smtClean="0">
                <a:solidFill>
                  <a:schemeClr val="tx1"/>
                </a:solidFill>
                <a:effectLst/>
                <a:latin typeface="+mn-lt"/>
                <a:ea typeface="+mn-ea"/>
                <a:cs typeface="+mn-cs"/>
              </a:rPr>
              <a:t> library of University of Maribor, repository of University of Primorska and repository of University of Nova Gorica</a:t>
            </a:r>
            <a:r>
              <a:rPr lang="sl-SI"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 repository for research </a:t>
            </a:r>
            <a:r>
              <a:rPr lang="en-GB" sz="1200" b="0" i="0" kern="1200" noProof="0" dirty="0" smtClean="0">
                <a:solidFill>
                  <a:schemeClr val="tx1"/>
                </a:solidFill>
                <a:effectLst/>
                <a:latin typeface="+mn-lt"/>
                <a:ea typeface="+mn-ea"/>
                <a:cs typeface="+mn-cs"/>
              </a:rPr>
              <a:t>organisations</a:t>
            </a:r>
            <a:r>
              <a:rPr lang="sl-SI" sz="1200" b="0" i="0" kern="1200" dirty="0" smtClean="0">
                <a:solidFill>
                  <a:schemeClr val="tx1"/>
                </a:solidFill>
                <a:effectLst/>
                <a:latin typeface="+mn-lt"/>
                <a:ea typeface="+mn-ea"/>
                <a:cs typeface="+mn-cs"/>
              </a:rPr>
              <a:t>,</a:t>
            </a:r>
            <a:r>
              <a:rPr lang="sl-SI" sz="1200" b="0" i="0" kern="1200" baseline="0" dirty="0" smtClean="0">
                <a:solidFill>
                  <a:schemeClr val="tx1"/>
                </a:solidFill>
                <a:effectLst/>
                <a:latin typeface="+mn-lt"/>
                <a:ea typeface="+mn-ea"/>
                <a:cs typeface="+mn-cs"/>
              </a:rPr>
              <a:t> </a:t>
            </a:r>
            <a:r>
              <a:rPr lang="en-GB" sz="1200" b="0" i="0" kern="1200" baseline="0" noProof="0" dirty="0" smtClean="0">
                <a:solidFill>
                  <a:schemeClr val="tx1"/>
                </a:solidFill>
                <a:effectLst/>
                <a:latin typeface="+mn-lt"/>
                <a:ea typeface="+mn-ea"/>
                <a:cs typeface="+mn-cs"/>
              </a:rPr>
              <a:t>repository for faculties which </a:t>
            </a:r>
            <a:r>
              <a:rPr lang="sl-SI" sz="1200" b="0" i="0" kern="1200" baseline="0" dirty="0" smtClean="0">
                <a:solidFill>
                  <a:schemeClr val="tx1"/>
                </a:solidFill>
                <a:effectLst/>
                <a:latin typeface="+mn-lt"/>
                <a:ea typeface="+mn-ea"/>
                <a:cs typeface="+mn-cs"/>
              </a:rPr>
              <a:t>are not part </a:t>
            </a:r>
            <a:r>
              <a:rPr lang="en-US" sz="1200" b="0" i="0" kern="1200" baseline="0" noProof="0" dirty="0" smtClean="0">
                <a:solidFill>
                  <a:schemeClr val="tx1"/>
                </a:solidFill>
                <a:effectLst/>
                <a:latin typeface="+mn-lt"/>
                <a:ea typeface="+mn-ea"/>
                <a:cs typeface="+mn-cs"/>
              </a:rPr>
              <a:t>of</a:t>
            </a:r>
            <a:r>
              <a:rPr lang="sl-SI" sz="1200" b="0" i="0" kern="1200" baseline="0" dirty="0" smtClean="0">
                <a:solidFill>
                  <a:schemeClr val="tx1"/>
                </a:solidFill>
                <a:effectLst/>
                <a:latin typeface="+mn-lt"/>
                <a:ea typeface="+mn-ea"/>
                <a:cs typeface="+mn-cs"/>
              </a:rPr>
              <a:t> </a:t>
            </a:r>
            <a:r>
              <a:rPr lang="en-GB" sz="1200" b="0" i="0" kern="1200" baseline="0" noProof="0" dirty="0" smtClean="0">
                <a:solidFill>
                  <a:schemeClr val="tx1"/>
                </a:solidFill>
                <a:effectLst/>
                <a:latin typeface="+mn-lt"/>
                <a:ea typeface="+mn-ea"/>
                <a:cs typeface="+mn-cs"/>
              </a:rPr>
              <a:t>universities</a:t>
            </a:r>
            <a:r>
              <a:rPr lang="en-US" sz="1200" b="0" i="0" kern="1200" dirty="0" smtClean="0">
                <a:solidFill>
                  <a:schemeClr val="tx1"/>
                </a:solidFill>
                <a:effectLst/>
                <a:latin typeface="+mn-lt"/>
                <a:ea typeface="+mn-ea"/>
                <a:cs typeface="+mn-cs"/>
              </a:rPr>
              <a:t> and a national portal that aggregates content from the repositories and other Slovenian archives (</a:t>
            </a:r>
            <a:r>
              <a:rPr lang="sl-SI" sz="1200" b="0" i="0" kern="1200" dirty="0" smtClean="0">
                <a:solidFill>
                  <a:schemeClr val="tx1"/>
                </a:solidFill>
                <a:effectLst/>
                <a:latin typeface="+mn-lt"/>
                <a:ea typeface="+mn-ea"/>
                <a:cs typeface="+mn-cs"/>
              </a:rPr>
              <a:t>Digitalna knjižnica Slovenije (</a:t>
            </a:r>
            <a:r>
              <a:rPr lang="en-US" sz="1200" b="0" i="0" kern="1200" dirty="0" smtClean="0">
                <a:solidFill>
                  <a:schemeClr val="tx1"/>
                </a:solidFill>
                <a:effectLst/>
                <a:latin typeface="+mn-lt"/>
                <a:ea typeface="+mn-ea"/>
                <a:cs typeface="+mn-cs"/>
              </a:rPr>
              <a:t>dLib.si</a:t>
            </a:r>
            <a:r>
              <a:rPr lang="sl-SI"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VideoLectures.NET, digital library of Ministry of </a:t>
            </a:r>
            <a:r>
              <a:rPr lang="en-GB" sz="1200" b="0" i="0" kern="1200" noProof="0" dirty="0" smtClean="0">
                <a:solidFill>
                  <a:schemeClr val="tx1"/>
                </a:solidFill>
                <a:effectLst/>
                <a:latin typeface="+mn-lt"/>
                <a:ea typeface="+mn-ea"/>
                <a:cs typeface="+mn-cs"/>
              </a:rPr>
              <a:t>Defence</a:t>
            </a:r>
            <a:r>
              <a:rPr lang="sl-SI" sz="1200" b="0" i="0" kern="1200" dirty="0" smtClean="0">
                <a:solidFill>
                  <a:schemeClr val="tx1"/>
                </a:solidFill>
                <a:effectLst/>
                <a:latin typeface="+mn-lt"/>
                <a:ea typeface="+mn-ea"/>
                <a:cs typeface="+mn-cs"/>
              </a:rPr>
              <a:t> (DKMORS)</a:t>
            </a:r>
            <a:r>
              <a:rPr lang="en-US" sz="1200" b="0" i="0" kern="1200" dirty="0" smtClean="0">
                <a:solidFill>
                  <a:schemeClr val="tx1"/>
                </a:solidFill>
                <a:effectLst/>
                <a:latin typeface="+mn-lt"/>
                <a:ea typeface="+mn-ea"/>
                <a:cs typeface="+mn-cs"/>
              </a:rPr>
              <a:t>, Social Science data archive</a:t>
            </a:r>
            <a:r>
              <a:rPr lang="sl-SI" sz="1200" b="0" i="0" kern="1200" dirty="0" smtClean="0">
                <a:solidFill>
                  <a:schemeClr val="tx1"/>
                </a:solidFill>
                <a:effectLst/>
                <a:latin typeface="+mn-lt"/>
                <a:ea typeface="+mn-ea"/>
                <a:cs typeface="+mn-cs"/>
              </a:rPr>
              <a:t> (SDA)</a:t>
            </a:r>
            <a:r>
              <a:rPr lang="en-US" sz="1200" b="0" i="0" kern="1200" dirty="0" smtClean="0">
                <a:solidFill>
                  <a:schemeClr val="tx1"/>
                </a:solidFill>
                <a:effectLst/>
                <a:latin typeface="+mn-lt"/>
                <a:ea typeface="+mn-ea"/>
                <a:cs typeface="+mn-cs"/>
              </a:rPr>
              <a:t> and ScieVie repository). The national portal ‘openscience.si’ provides a common search engine, recommendations for similar publications, and similar text detection. </a:t>
            </a:r>
            <a:endParaRPr lang="sl-SI" sz="1200" kern="1200" dirty="0" smtClean="0">
              <a:solidFill>
                <a:schemeClr val="tx1"/>
              </a:solidFill>
              <a:effectLst/>
              <a:latin typeface="+mn-lt"/>
              <a:ea typeface="+mn-ea"/>
              <a:cs typeface="+mn-cs"/>
            </a:endParaRPr>
          </a:p>
        </p:txBody>
      </p:sp>
      <p:sp>
        <p:nvSpPr>
          <p:cNvPr id="4" name="Označba mesta številke diapozitiva 3"/>
          <p:cNvSpPr>
            <a:spLocks noGrp="1"/>
          </p:cNvSpPr>
          <p:nvPr>
            <p:ph type="sldNum" sz="quarter" idx="10"/>
          </p:nvPr>
        </p:nvSpPr>
        <p:spPr/>
        <p:txBody>
          <a:bodyPr/>
          <a:lstStyle/>
          <a:p>
            <a:fld id="{C8A2BDDE-F8F5-4F3B-AE70-CD78BE3FAEBE}" type="slidenum">
              <a:rPr lang="sl-SI" smtClean="0"/>
              <a:pPr/>
              <a:t>3</a:t>
            </a:fld>
            <a:endParaRPr lang="sl-SI" dirty="0"/>
          </a:p>
        </p:txBody>
      </p:sp>
    </p:spTree>
    <p:extLst>
      <p:ext uri="{BB962C8B-B14F-4D97-AF65-F5344CB8AC3E}">
        <p14:creationId xmlns:p14="http://schemas.microsoft.com/office/powerpoint/2010/main" val="116091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grada stranske slike 1"/>
          <p:cNvSpPr>
            <a:spLocks noGrp="1" noRot="1" noChangeAspect="1"/>
          </p:cNvSpPr>
          <p:nvPr>
            <p:ph type="sldImg"/>
          </p:nvPr>
        </p:nvSpPr>
        <p:spPr/>
      </p:sp>
      <p:sp>
        <p:nvSpPr>
          <p:cNvPr id="3" name="Ograda opomb 2"/>
          <p:cNvSpPr>
            <a:spLocks noGrp="1"/>
          </p:cNvSpPr>
          <p:nvPr>
            <p:ph type="body" idx="1"/>
          </p:nvPr>
        </p:nvSpPr>
        <p:spPr/>
        <p:txBody>
          <a:bodyPr/>
          <a:lstStyle/>
          <a:p>
            <a:r>
              <a:rPr lang="en-GB" sz="1200" kern="1200" dirty="0" smtClean="0">
                <a:solidFill>
                  <a:schemeClr val="tx1"/>
                </a:solidFill>
                <a:effectLst/>
                <a:latin typeface="+mn-lt"/>
                <a:ea typeface="+mn-ea"/>
                <a:cs typeface="+mn-cs"/>
              </a:rPr>
              <a:t>Figure shows how the institutional repository of a Slovenian university is linked to other systems. In order to establish the processes of submission and the cataloguing of publications, the institutional repository is linked to the authentication system of the university or ARNES AAI the Slovenian academic authentication system, the university academic information system, and </a:t>
            </a:r>
            <a:r>
              <a:rPr lang="en-US" sz="1200" kern="1200" noProof="0" dirty="0" smtClean="0">
                <a:solidFill>
                  <a:schemeClr val="tx1"/>
                </a:solidFill>
                <a:effectLst/>
                <a:latin typeface="+mn-lt"/>
                <a:ea typeface="+mn-ea"/>
                <a:cs typeface="+mn-cs"/>
              </a:rPr>
              <a:t>the</a:t>
            </a:r>
            <a:r>
              <a:rPr lang="sl-SI" sz="1200" kern="1200" dirty="0" smtClean="0">
                <a:solidFill>
                  <a:schemeClr val="tx1"/>
                </a:solidFill>
                <a:effectLst/>
                <a:latin typeface="+mn-lt"/>
                <a:ea typeface="+mn-ea"/>
                <a:cs typeface="+mn-cs"/>
              </a:rPr>
              <a:t> </a:t>
            </a:r>
            <a:r>
              <a:rPr lang="en-GB" sz="1200" kern="1200" noProof="0" dirty="0" smtClean="0">
                <a:solidFill>
                  <a:schemeClr val="tx1"/>
                </a:solidFill>
                <a:effectLst/>
                <a:latin typeface="+mn-lt"/>
                <a:ea typeface="+mn-ea"/>
                <a:cs typeface="+mn-cs"/>
              </a:rPr>
              <a:t>national bibliographic</a:t>
            </a:r>
            <a:r>
              <a:rPr lang="en-GB" sz="1200" kern="1200" baseline="0" noProof="0" dirty="0" smtClean="0">
                <a:solidFill>
                  <a:schemeClr val="tx1"/>
                </a:solidFill>
                <a:effectLst/>
                <a:latin typeface="+mn-lt"/>
                <a:ea typeface="+mn-ea"/>
                <a:cs typeface="+mn-cs"/>
              </a:rPr>
              <a:t> catalogue</a:t>
            </a:r>
            <a:r>
              <a:rPr lang="sl-SI"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COBISS.SI</a:t>
            </a:r>
            <a:r>
              <a:rPr lang="sl-SI" sz="1200"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At the University of Ljubljana the electronic versions of publications are additionally stored within their own document management system after they have been catalogued. Other </a:t>
            </a:r>
            <a:r>
              <a:rPr lang="en-GB" sz="1200" kern="1200" noProof="0" dirty="0" smtClean="0">
                <a:solidFill>
                  <a:schemeClr val="tx1"/>
                </a:solidFill>
                <a:effectLst/>
                <a:latin typeface="+mn-lt"/>
                <a:ea typeface="+mn-ea"/>
                <a:cs typeface="+mn-cs"/>
              </a:rPr>
              <a:t>institutions</a:t>
            </a:r>
            <a:r>
              <a:rPr lang="en-GB" sz="1200" kern="1200" dirty="0" smtClean="0">
                <a:solidFill>
                  <a:schemeClr val="tx1"/>
                </a:solidFill>
                <a:effectLst/>
                <a:latin typeface="+mn-lt"/>
                <a:ea typeface="+mn-ea"/>
                <a:cs typeface="+mn-cs"/>
              </a:rPr>
              <a:t> keep the electronic versions of publications in their institutional repository. The national portal is used as a secondary storage of publications and metadata. The institutional repository sends metadata and electronic versions of publications to the national portal immediately after their cataloguing within COBISS.SI. Every institutional repository also receives additional metadata about researchers and research organisations from </a:t>
            </a:r>
            <a:r>
              <a:rPr lang="en-GB" sz="1200" kern="1200" noProof="0" dirty="0" smtClean="0">
                <a:solidFill>
                  <a:schemeClr val="tx1"/>
                </a:solidFill>
                <a:effectLst/>
                <a:latin typeface="+mn-lt"/>
                <a:ea typeface="+mn-ea"/>
                <a:cs typeface="+mn-cs"/>
              </a:rPr>
              <a:t>Slovenian</a:t>
            </a:r>
            <a:r>
              <a:rPr lang="en-GB" sz="1200" kern="1200" baseline="0" noProof="0" dirty="0" smtClean="0">
                <a:solidFill>
                  <a:schemeClr val="tx1"/>
                </a:solidFill>
                <a:effectLst/>
                <a:latin typeface="+mn-lt"/>
                <a:ea typeface="+mn-ea"/>
                <a:cs typeface="+mn-cs"/>
              </a:rPr>
              <a:t> common research information system </a:t>
            </a:r>
            <a:r>
              <a:rPr lang="sl-SI" sz="1200" kern="1200" baseline="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SICRIS</a:t>
            </a:r>
            <a:r>
              <a:rPr lang="sl-SI" sz="1200"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via the national portal. A common recommendation system is installed at the national portal “Open Science Slovenia”. On clicking on the document in the institutional repository, the national portal sends a list of similar documents. The recommendation consists of </a:t>
            </a:r>
            <a:r>
              <a:rPr lang="en-US" sz="1200" kern="1200" noProof="0" dirty="0" smtClean="0">
                <a:solidFill>
                  <a:schemeClr val="tx1"/>
                </a:solidFill>
                <a:effectLst/>
                <a:latin typeface="+mn-lt"/>
                <a:ea typeface="+mn-ea"/>
                <a:cs typeface="+mn-cs"/>
              </a:rPr>
              <a:t>publication</a:t>
            </a:r>
            <a:r>
              <a:rPr lang="sl-SI"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titles from within the same institutional repository and of </a:t>
            </a:r>
            <a:r>
              <a:rPr lang="en-GB" sz="1200" kern="1200" noProof="0" dirty="0" smtClean="0">
                <a:solidFill>
                  <a:schemeClr val="tx1"/>
                </a:solidFill>
                <a:effectLst/>
                <a:latin typeface="+mn-lt"/>
                <a:ea typeface="+mn-ea"/>
                <a:cs typeface="+mn-cs"/>
              </a:rPr>
              <a:t>publication</a:t>
            </a:r>
            <a:r>
              <a:rPr lang="sl-SI"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titles from other institutional repositories and digital archives (dLib.si, VideoLectures.NET, DKMORS</a:t>
            </a:r>
            <a:r>
              <a:rPr lang="sl-SI" sz="1200" kern="1200" dirty="0" smtClean="0">
                <a:solidFill>
                  <a:schemeClr val="tx1"/>
                </a:solidFill>
                <a:effectLst/>
                <a:latin typeface="+mn-lt"/>
                <a:ea typeface="+mn-ea"/>
                <a:cs typeface="+mn-cs"/>
              </a:rPr>
              <a:t>. SSDA</a:t>
            </a:r>
            <a:r>
              <a:rPr lang="en-GB" sz="1200" kern="1200" dirty="0" smtClean="0">
                <a:solidFill>
                  <a:schemeClr val="tx1"/>
                </a:solidFill>
                <a:effectLst/>
                <a:latin typeface="+mn-lt"/>
                <a:ea typeface="+mn-ea"/>
                <a:cs typeface="+mn-cs"/>
              </a:rPr>
              <a:t>).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JavaScript API is also available in the institutional repository. It is used for mobile and web applications to display information about publications. Once included within a website (e.g., the faculty website), it enables simple or advanced searches as well as browsing through publications within the institutional repository. An example of such inclusion can be seen on the website »Publications of the Faculty of Social Sciences«</a:t>
            </a:r>
            <a:r>
              <a:rPr lang="sl-SI" sz="1200" kern="1200" dirty="0" smtClean="0">
                <a:solidFill>
                  <a:schemeClr val="tx1"/>
                </a:solidFill>
                <a:effectLst/>
                <a:latin typeface="+mn-lt"/>
                <a:ea typeface="+mn-ea"/>
                <a:cs typeface="+mn-cs"/>
              </a:rPr>
              <a:t> </a:t>
            </a:r>
            <a:r>
              <a:rPr lang="en-GB" sz="1200" kern="1200" noProof="0" dirty="0" smtClean="0">
                <a:solidFill>
                  <a:schemeClr val="tx1"/>
                </a:solidFill>
                <a:effectLst/>
                <a:latin typeface="+mn-lt"/>
                <a:ea typeface="+mn-ea"/>
                <a:cs typeface="+mn-cs"/>
              </a:rPr>
              <a:t>from the University of </a:t>
            </a:r>
            <a:r>
              <a:rPr lang="sl-SI" sz="1200" kern="1200" dirty="0" smtClean="0">
                <a:solidFill>
                  <a:schemeClr val="tx1"/>
                </a:solidFill>
                <a:effectLst/>
                <a:latin typeface="+mn-lt"/>
                <a:ea typeface="+mn-ea"/>
                <a:cs typeface="+mn-cs"/>
              </a:rPr>
              <a:t>Ljubljana</a:t>
            </a:r>
            <a:r>
              <a:rPr lang="en-GB" sz="1200" kern="1200" dirty="0" smtClean="0">
                <a:solidFill>
                  <a:schemeClr val="tx1"/>
                </a:solidFill>
                <a:effectLst/>
                <a:latin typeface="+mn-lt"/>
                <a:ea typeface="+mn-ea"/>
                <a:cs typeface="+mn-cs"/>
              </a:rPr>
              <a:t>. Faculties and their staff can also use the publication metadata in RSS, JSON or RDF formats. RSS feeds are also generated for lists of the latest submitted or the most downloaded publications.</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institutional repositories have a back-end intended for use by the administrators, and a front-end intended for the general public and registered users. The back-end is used by student officers, librarians, and system administrators. The student office mainly carries out the review of final study works, whilst the librarians review the publications of both students and staff, and catalogue them in COBISS.SI as well as import the COBISS.SI metadata records into the institutional repository.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back-end allows the librarian to import the metadata records of those publications from COBISS.SI and link electronic versions of the publication to it. In this way the metadata of those publications that have already been catalogued in COBISS.SI can be imported into the institutional repository. Such publications are mostly older and were published before the establishment of the institutional repository but electronic versions of them do exist and the universities have cleared the appropriate copyright for storing them in their repositories and the enabling of web access.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By logging onto the institutional repository, students and staff from the Universities of Maribor and Nova Gorica can submit their publications and final study works into the repository and review their content (metadata and similar documents, as found by the plagiarism detector). The submissions of final study works from students at the Universities of Ljubljana and Primorska take place as universities’ academic information systems. The submissions of research publications and data by researchers are done in institutional repositories. A bilingual (Slovenian and English) interface is available for the visitors of web and mobile applications (Android, iPhone and Windows Phone). The website is suitable for people with disabilities and enables browsing as well as simple and advanced search functions.</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Those faculties and academies that had already established the repositories (Faculty of Computer Science, Faculty of Civil and Geodetic Engineering, and the Faculty of Education) are part of the University of Ljubljana; therefore all of the content from these repositories has been transferred into the Repository of the University of Ljubljana via the national portal. The latter obtains the new metadata records daily using OAI-PMH servers. These records are then enriched using internal metadata from the EPrints XML and metadata from COBISS.SI. The linking can be done only if the librarians have entered the URL into COBISS.SI or if the EPrints XML description contains the COBISS.SI identifier. In the case of overlapping data, the national portal takes metadata from COBISS.SI as they are more trustworthy. In many cases, the two sets of metadata complement each other. For example, if a record exists where the librarians did not provide an abstract in the alternative language in COBISS.SI or they did not provide a parent publication in EPrints, then the metadata are simply merged.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From the beginning of 2014, the European Commission has required that in Horizon 2020 open access is provided to all publications from co-funded projects. The European Commission co-financed the European open access infrastructure for research (projects OpenAIRE (2009-2012) and OpenAIREplus (2011-2014)). They have established a server, which collects the metadata of publications that were published as a result of co-funded EU projects. Due to this, the institutional repositories needed to store additional metadata of publications. Researchers have to input the funder’s acronym, the funding scheme, the project number, and optionally the project title and the project acronym. A common vocabulary that stores the funders’ and funding schemes has been established. It includes data from the European Commission and data about all funders and funding schemes, as currently used by all Slovenian funders. Each institutional repository has an OAI-PMH server, which returns an OpenAIRE compatible XML for publications. EC servers can therefore use these publications to evaluate the compliance of co-funded projects. The OAI-PMH server is also used by open access registries of repositories and search engines (OpenDOAR, ROAR, DART-Europe, BASE, etc.).</a:t>
            </a:r>
            <a:endParaRPr lang="sl-SI" sz="1200" kern="1200" dirty="0" smtClean="0">
              <a:solidFill>
                <a:schemeClr val="tx1"/>
              </a:solidFill>
              <a:effectLst/>
              <a:latin typeface="+mn-lt"/>
              <a:ea typeface="+mn-ea"/>
              <a:cs typeface="+mn-cs"/>
            </a:endParaRPr>
          </a:p>
          <a:p>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ARNES AAI - Slovenian Academic Authentication System. Retrieved February 18, 2014, from </a:t>
            </a:r>
            <a:r>
              <a:rPr lang="en-GB" sz="1200" u="sng" kern="1200" dirty="0" smtClean="0">
                <a:solidFill>
                  <a:schemeClr val="tx1"/>
                </a:solidFill>
                <a:effectLst/>
                <a:latin typeface="+mn-lt"/>
                <a:ea typeface="+mn-ea"/>
                <a:cs typeface="+mn-cs"/>
                <a:hlinkClick r:id="rId3"/>
              </a:rPr>
              <a:t>http://www.arnes.si/en/services/arnesaai.html</a:t>
            </a:r>
            <a:r>
              <a:rPr lang="en-GB" sz="1200" kern="1200" dirty="0" smtClean="0">
                <a:solidFill>
                  <a:schemeClr val="tx1"/>
                </a:solidFill>
                <a:effectLst/>
                <a:latin typeface="+mn-lt"/>
                <a:ea typeface="+mn-ea"/>
                <a:cs typeface="+mn-cs"/>
              </a:rPr>
              <a:t>.</a:t>
            </a:r>
            <a:endParaRPr lang="sl-SI" sz="1200" kern="1200" dirty="0" smtClean="0">
              <a:solidFill>
                <a:schemeClr val="tx1"/>
              </a:solidFill>
              <a:effectLst/>
              <a:latin typeface="+mn-lt"/>
              <a:ea typeface="+mn-ea"/>
              <a:cs typeface="+mn-cs"/>
            </a:endParaRPr>
          </a:p>
          <a:p>
            <a:r>
              <a:rPr lang="sl-SI"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FDV Publications. Retrieved February 18, 2014, from </a:t>
            </a:r>
            <a:r>
              <a:rPr lang="en-GB" sz="1200" u="sng" kern="1200" dirty="0" smtClean="0">
                <a:solidFill>
                  <a:schemeClr val="tx1"/>
                </a:solidFill>
                <a:effectLst/>
                <a:latin typeface="+mn-lt"/>
                <a:ea typeface="+mn-ea"/>
                <a:cs typeface="+mn-cs"/>
                <a:hlinkClick r:id="rId4"/>
              </a:rPr>
              <a:t>http://www.fdv.uni-lj.si/en/fdv-publications/home</a:t>
            </a:r>
            <a:r>
              <a:rPr lang="en-GB" sz="1200" kern="1200" dirty="0" smtClean="0">
                <a:solidFill>
                  <a:schemeClr val="tx1"/>
                </a:solidFill>
                <a:effectLst/>
                <a:latin typeface="+mn-lt"/>
                <a:ea typeface="+mn-ea"/>
                <a:cs typeface="+mn-cs"/>
              </a:rPr>
              <a:t>.</a:t>
            </a:r>
            <a:endParaRPr lang="sl-SI" sz="1200" kern="1200" dirty="0" smtClean="0">
              <a:solidFill>
                <a:schemeClr val="tx1"/>
              </a:solidFill>
              <a:effectLst/>
              <a:latin typeface="+mn-lt"/>
              <a:ea typeface="+mn-ea"/>
              <a:cs typeface="+mn-cs"/>
            </a:endParaRPr>
          </a:p>
          <a:p>
            <a:r>
              <a:rPr lang="sl-SI"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Web Accessibility Initiative. Retrieved February 18, 2014, from </a:t>
            </a:r>
            <a:r>
              <a:rPr lang="en-GB" sz="1200" u="sng" kern="1200" dirty="0" smtClean="0">
                <a:solidFill>
                  <a:schemeClr val="tx1"/>
                </a:solidFill>
                <a:effectLst/>
                <a:latin typeface="+mn-lt"/>
                <a:ea typeface="+mn-ea"/>
                <a:cs typeface="+mn-cs"/>
                <a:hlinkClick r:id="rId5"/>
              </a:rPr>
              <a:t>http://www.w3.org/WAI/</a:t>
            </a:r>
            <a:r>
              <a:rPr lang="en-GB" sz="1200" kern="1200" dirty="0" smtClean="0">
                <a:solidFill>
                  <a:schemeClr val="tx1"/>
                </a:solidFill>
                <a:effectLst/>
                <a:latin typeface="+mn-lt"/>
                <a:ea typeface="+mn-ea"/>
                <a:cs typeface="+mn-cs"/>
              </a:rPr>
              <a:t>.</a:t>
            </a:r>
            <a:endParaRPr lang="sl-SI" sz="1200" kern="1200" dirty="0" smtClean="0">
              <a:solidFill>
                <a:schemeClr val="tx1"/>
              </a:solidFill>
              <a:effectLst/>
              <a:latin typeface="+mn-lt"/>
              <a:ea typeface="+mn-ea"/>
              <a:cs typeface="+mn-cs"/>
            </a:endParaRPr>
          </a:p>
          <a:p>
            <a:r>
              <a:rPr lang="sl-SI"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Open Access Infrastructure for Research in Europe. Retrieved February 18, 2014, from </a:t>
            </a:r>
            <a:r>
              <a:rPr lang="en-GB" sz="1200" u="sng" kern="1200" dirty="0" smtClean="0">
                <a:solidFill>
                  <a:schemeClr val="tx1"/>
                </a:solidFill>
                <a:effectLst/>
                <a:latin typeface="+mn-lt"/>
                <a:ea typeface="+mn-ea"/>
                <a:cs typeface="+mn-cs"/>
                <a:hlinkClick r:id="rId6"/>
              </a:rPr>
              <a:t>https://www.openaire.eu/</a:t>
            </a:r>
            <a:r>
              <a:rPr lang="en-GB" sz="1200" kern="1200" dirty="0" smtClean="0">
                <a:solidFill>
                  <a:schemeClr val="tx1"/>
                </a:solidFill>
                <a:effectLst/>
                <a:latin typeface="+mn-lt"/>
                <a:ea typeface="+mn-ea"/>
                <a:cs typeface="+mn-cs"/>
              </a:rPr>
              <a:t>.</a:t>
            </a:r>
            <a:endParaRPr lang="sl-SI" sz="1200" kern="1200" dirty="0" smtClean="0">
              <a:solidFill>
                <a:schemeClr val="tx1"/>
              </a:solidFill>
              <a:effectLst/>
              <a:latin typeface="+mn-lt"/>
              <a:ea typeface="+mn-ea"/>
              <a:cs typeface="+mn-cs"/>
            </a:endParaRPr>
          </a:p>
          <a:p>
            <a:r>
              <a:rPr lang="sl-SI" sz="1200" kern="1200" dirty="0" smtClean="0">
                <a:solidFill>
                  <a:schemeClr val="tx1"/>
                </a:solidFill>
                <a:effectLst/>
                <a:latin typeface="+mn-lt"/>
                <a:ea typeface="+mn-ea"/>
                <a:cs typeface="+mn-cs"/>
              </a:rPr>
              <a:t> </a:t>
            </a:r>
            <a:endParaRPr lang="sl-SI" sz="1200" kern="1200" dirty="0">
              <a:solidFill>
                <a:schemeClr val="tx1"/>
              </a:solidFill>
              <a:effectLst/>
              <a:latin typeface="+mn-lt"/>
              <a:ea typeface="+mn-ea"/>
              <a:cs typeface="+mn-cs"/>
            </a:endParaRPr>
          </a:p>
        </p:txBody>
      </p:sp>
      <p:sp>
        <p:nvSpPr>
          <p:cNvPr id="4" name="Ograda številke diapozitiva 3"/>
          <p:cNvSpPr>
            <a:spLocks noGrp="1"/>
          </p:cNvSpPr>
          <p:nvPr>
            <p:ph type="sldNum" sz="quarter" idx="10"/>
          </p:nvPr>
        </p:nvSpPr>
        <p:spPr/>
        <p:txBody>
          <a:bodyPr/>
          <a:lstStyle/>
          <a:p>
            <a:fld id="{7742AAFC-8562-4AE6-B71B-643DB702A75E}" type="slidenum">
              <a:rPr lang="sl-SI" smtClean="0"/>
              <a:pPr/>
              <a:t>5</a:t>
            </a:fld>
            <a:endParaRPr lang="sl-SI" dirty="0"/>
          </a:p>
        </p:txBody>
      </p:sp>
    </p:spTree>
    <p:extLst>
      <p:ext uri="{BB962C8B-B14F-4D97-AF65-F5344CB8AC3E}">
        <p14:creationId xmlns:p14="http://schemas.microsoft.com/office/powerpoint/2010/main" val="379857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r>
              <a:rPr lang="en-GB" sz="1200" kern="1200" dirty="0" smtClean="0">
                <a:solidFill>
                  <a:schemeClr val="tx1"/>
                </a:solidFill>
                <a:effectLst/>
                <a:latin typeface="+mn-lt"/>
                <a:ea typeface="+mn-ea"/>
                <a:cs typeface="+mn-cs"/>
              </a:rPr>
              <a:t>The process, which was established at universities, allows authors to submit their work into the institutional repository. After which, the submission is reviewed and catalogued into COBISS.SI by a librarian. Based on the experiences accumulated since 2008, it was found that a manual review of metadata is mandatory as in many cases the submissions are incomplete or contain spelling errors. In addition, only librarians can normalise those authors using the CONOR.SI authority </a:t>
            </a:r>
            <a:r>
              <a:rPr lang="sl-SI" sz="1200" kern="1200" dirty="0" smtClean="0">
                <a:solidFill>
                  <a:schemeClr val="tx1"/>
                </a:solidFill>
                <a:effectLst/>
                <a:latin typeface="+mn-lt"/>
                <a:ea typeface="+mn-ea"/>
                <a:cs typeface="+mn-cs"/>
              </a:rPr>
              <a:t>file</a:t>
            </a:r>
            <a:r>
              <a:rPr lang="en-GB" sz="1200" kern="1200" dirty="0" smtClean="0">
                <a:solidFill>
                  <a:schemeClr val="tx1"/>
                </a:solidFill>
                <a:effectLst/>
                <a:latin typeface="+mn-lt"/>
                <a:ea typeface="+mn-ea"/>
                <a:cs typeface="+mn-cs"/>
              </a:rPr>
              <a:t>. After the publication metadata have been successfully catalogued within the COBISS.SI, they can be transferred to the institutional repository via SRU/SRW services.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sl-SI"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working group, which consisted of librarians, legal experts and IT professionals from all four Slovenian universities, suggested the submission processes of the final study works. Slovenia lacks a common university academic information system (UAIS), therefore each university provided its own variation of this process. Students at the universities of Maribor and of Nova Gorica submit their final study works into </a:t>
            </a:r>
            <a:r>
              <a:rPr lang="en-GB" sz="1200" kern="1200" noProof="0" dirty="0" smtClean="0">
                <a:solidFill>
                  <a:schemeClr val="tx1"/>
                </a:solidFill>
                <a:effectLst/>
                <a:latin typeface="+mn-lt"/>
                <a:ea typeface="+mn-ea"/>
                <a:cs typeface="+mn-cs"/>
              </a:rPr>
              <a:t>university</a:t>
            </a:r>
            <a:r>
              <a:rPr lang="en-GB" sz="1200" kern="1200" baseline="0" noProof="0" dirty="0" smtClean="0">
                <a:solidFill>
                  <a:schemeClr val="tx1"/>
                </a:solidFill>
                <a:effectLst/>
                <a:latin typeface="+mn-lt"/>
                <a:ea typeface="+mn-ea"/>
                <a:cs typeface="+mn-cs"/>
              </a:rPr>
              <a:t> repository</a:t>
            </a:r>
            <a:r>
              <a:rPr lang="en-GB" sz="1200" kern="1200" dirty="0" smtClean="0">
                <a:solidFill>
                  <a:schemeClr val="tx1"/>
                </a:solidFill>
                <a:effectLst/>
                <a:latin typeface="+mn-lt"/>
                <a:ea typeface="+mn-ea"/>
                <a:cs typeface="+mn-cs"/>
              </a:rPr>
              <a:t>, which is filled with some metadata from </a:t>
            </a:r>
            <a:r>
              <a:rPr lang="en-GB" sz="1200" kern="1200" noProof="0" dirty="0" smtClean="0">
                <a:solidFill>
                  <a:schemeClr val="tx1"/>
                </a:solidFill>
                <a:effectLst/>
                <a:latin typeface="+mn-lt"/>
                <a:ea typeface="+mn-ea"/>
                <a:cs typeface="+mn-cs"/>
              </a:rPr>
              <a:t>university</a:t>
            </a:r>
            <a:r>
              <a:rPr lang="en-GB" sz="1200" kern="1200" baseline="0" noProof="0" dirty="0" smtClean="0">
                <a:solidFill>
                  <a:schemeClr val="tx1"/>
                </a:solidFill>
                <a:effectLst/>
                <a:latin typeface="+mn-lt"/>
                <a:ea typeface="+mn-ea"/>
                <a:cs typeface="+mn-cs"/>
              </a:rPr>
              <a:t> academic information system</a:t>
            </a:r>
            <a:r>
              <a:rPr lang="en-GB" sz="1200" kern="1200" dirty="0" smtClean="0">
                <a:solidFill>
                  <a:schemeClr val="tx1"/>
                </a:solidFill>
                <a:effectLst/>
                <a:latin typeface="+mn-lt"/>
                <a:ea typeface="+mn-ea"/>
                <a:cs typeface="+mn-cs"/>
              </a:rPr>
              <a:t>. A sequence diagram of the final study work publications of the universities of Maribor and of Nova Gorica is presented in </a:t>
            </a:r>
            <a:r>
              <a:rPr lang="en-GB" sz="1200" kern="1200" noProof="0" dirty="0" smtClean="0">
                <a:solidFill>
                  <a:schemeClr val="tx1"/>
                </a:solidFill>
                <a:effectLst/>
                <a:latin typeface="+mn-lt"/>
                <a:ea typeface="+mn-ea"/>
                <a:cs typeface="+mn-cs"/>
              </a:rPr>
              <a:t>slide</a:t>
            </a:r>
            <a:r>
              <a:rPr lang="en-GB" sz="1200" kern="1200" dirty="0" smtClean="0">
                <a:solidFill>
                  <a:schemeClr val="tx1"/>
                </a:solidFill>
                <a:effectLst/>
                <a:latin typeface="+mn-lt"/>
                <a:ea typeface="+mn-ea"/>
                <a:cs typeface="+mn-cs"/>
              </a:rPr>
              <a:t>. The submissions at the universities of Ljubljana and Primorska take place at </a:t>
            </a:r>
            <a:r>
              <a:rPr lang="en-GB" sz="1200" kern="1200" noProof="0" dirty="0" smtClean="0">
                <a:solidFill>
                  <a:schemeClr val="tx1"/>
                </a:solidFill>
                <a:effectLst/>
                <a:latin typeface="+mn-lt"/>
                <a:ea typeface="+mn-ea"/>
                <a:cs typeface="+mn-cs"/>
              </a:rPr>
              <a:t>university</a:t>
            </a:r>
            <a:r>
              <a:rPr lang="en-GB" sz="1200" kern="1200" baseline="0" noProof="0" dirty="0" smtClean="0">
                <a:solidFill>
                  <a:schemeClr val="tx1"/>
                </a:solidFill>
                <a:effectLst/>
                <a:latin typeface="+mn-lt"/>
                <a:ea typeface="+mn-ea"/>
                <a:cs typeface="+mn-cs"/>
              </a:rPr>
              <a:t> academic information system</a:t>
            </a:r>
            <a:r>
              <a:rPr lang="en-GB" sz="1200" kern="1200" dirty="0" smtClean="0">
                <a:solidFill>
                  <a:schemeClr val="tx1"/>
                </a:solidFill>
                <a:effectLst/>
                <a:latin typeface="+mn-lt"/>
                <a:ea typeface="+mn-ea"/>
                <a:cs typeface="+mn-cs"/>
              </a:rPr>
              <a:t>, the sequence of operations is otherwise the same as described for the universities of Maribor and of Nova Gorica.</a:t>
            </a:r>
            <a:endParaRPr lang="sl-SI" sz="1200" kern="1200" dirty="0" smtClean="0">
              <a:solidFill>
                <a:schemeClr val="tx1"/>
              </a:solidFill>
              <a:effectLst/>
              <a:latin typeface="+mn-lt"/>
              <a:ea typeface="+mn-ea"/>
              <a:cs typeface="+mn-cs"/>
            </a:endParaRPr>
          </a:p>
          <a:p>
            <a:endParaRPr lang="en-GB" dirty="0"/>
          </a:p>
        </p:txBody>
      </p:sp>
      <p:sp>
        <p:nvSpPr>
          <p:cNvPr id="4" name="Označba mesta številke diapozitiva 3"/>
          <p:cNvSpPr>
            <a:spLocks noGrp="1"/>
          </p:cNvSpPr>
          <p:nvPr>
            <p:ph type="sldNum" sz="quarter" idx="10"/>
          </p:nvPr>
        </p:nvSpPr>
        <p:spPr/>
        <p:txBody>
          <a:bodyPr/>
          <a:lstStyle/>
          <a:p>
            <a:fld id="{C8A2BDDE-F8F5-4F3B-AE70-CD78BE3FAEBE}" type="slidenum">
              <a:rPr lang="sl-SI" smtClean="0"/>
              <a:pPr/>
              <a:t>6</a:t>
            </a:fld>
            <a:endParaRPr lang="sl-SI" dirty="0"/>
          </a:p>
        </p:txBody>
      </p:sp>
    </p:spTree>
    <p:extLst>
      <p:ext uri="{BB962C8B-B14F-4D97-AF65-F5344CB8AC3E}">
        <p14:creationId xmlns:p14="http://schemas.microsoft.com/office/powerpoint/2010/main" val="1851418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All four </a:t>
            </a:r>
            <a:r>
              <a:rPr lang="en-GB" sz="1200" kern="1200" noProof="0" dirty="0" smtClean="0">
                <a:solidFill>
                  <a:schemeClr val="tx1"/>
                </a:solidFill>
                <a:effectLst/>
                <a:latin typeface="+mn-lt"/>
                <a:ea typeface="+mn-ea"/>
                <a:cs typeface="+mn-cs"/>
              </a:rPr>
              <a:t>institutions</a:t>
            </a:r>
            <a:r>
              <a:rPr lang="sl-SI"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have established the same process for</a:t>
            </a:r>
            <a:r>
              <a:rPr lang="sl-SI" sz="1200" kern="1200" dirty="0" smtClean="0">
                <a:solidFill>
                  <a:schemeClr val="tx1"/>
                </a:solidFill>
                <a:effectLst/>
                <a:latin typeface="+mn-lt"/>
                <a:ea typeface="+mn-ea"/>
                <a:cs typeface="+mn-cs"/>
              </a:rPr>
              <a:t> </a:t>
            </a:r>
            <a:r>
              <a:rPr lang="en-US" sz="1200" kern="1200" noProof="0" dirty="0" smtClean="0">
                <a:solidFill>
                  <a:schemeClr val="tx1"/>
                </a:solidFill>
                <a:effectLst/>
                <a:latin typeface="+mn-lt"/>
                <a:ea typeface="+mn-ea"/>
                <a:cs typeface="+mn-cs"/>
              </a:rPr>
              <a:t>submission</a:t>
            </a:r>
            <a:r>
              <a:rPr lang="sl-SI" sz="1200" kern="1200" dirty="0" smtClean="0">
                <a:solidFill>
                  <a:schemeClr val="tx1"/>
                </a:solidFill>
                <a:effectLst/>
                <a:latin typeface="+mn-lt"/>
                <a:ea typeface="+mn-ea"/>
                <a:cs typeface="+mn-cs"/>
              </a:rPr>
              <a:t> </a:t>
            </a:r>
            <a:r>
              <a:rPr lang="en-US" sz="1200" kern="1200" noProof="0" dirty="0" smtClean="0">
                <a:solidFill>
                  <a:schemeClr val="tx1"/>
                </a:solidFill>
                <a:effectLst/>
                <a:latin typeface="+mn-lt"/>
                <a:ea typeface="+mn-ea"/>
                <a:cs typeface="+mn-cs"/>
              </a:rPr>
              <a:t>o</a:t>
            </a:r>
            <a:r>
              <a:rPr lang="sl-SI" sz="1200" kern="1200" dirty="0" smtClean="0">
                <a:solidFill>
                  <a:schemeClr val="tx1"/>
                </a:solidFill>
                <a:effectLst/>
                <a:latin typeface="+mn-lt"/>
                <a:ea typeface="+mn-ea"/>
                <a:cs typeface="+mn-cs"/>
              </a:rPr>
              <a:t>f </a:t>
            </a:r>
            <a:r>
              <a:rPr lang="en-GB" sz="1200" kern="1200" dirty="0" smtClean="0">
                <a:solidFill>
                  <a:schemeClr val="tx1"/>
                </a:solidFill>
                <a:effectLst/>
                <a:latin typeface="+mn-lt"/>
                <a:ea typeface="+mn-ea"/>
                <a:cs typeface="+mn-cs"/>
              </a:rPr>
              <a:t> research publications, which is presented the sequence diagram in </a:t>
            </a:r>
            <a:r>
              <a:rPr lang="en-GB" sz="1200" kern="1200" noProof="0" dirty="0" smtClean="0">
                <a:solidFill>
                  <a:schemeClr val="tx1"/>
                </a:solidFill>
                <a:effectLst/>
                <a:latin typeface="+mn-lt"/>
                <a:ea typeface="+mn-ea"/>
                <a:cs typeface="+mn-cs"/>
              </a:rPr>
              <a:t>the</a:t>
            </a:r>
            <a:r>
              <a:rPr lang="sl-SI" sz="1200" kern="1200" dirty="0" smtClean="0">
                <a:solidFill>
                  <a:schemeClr val="tx1"/>
                </a:solidFill>
                <a:effectLst/>
                <a:latin typeface="+mn-lt"/>
                <a:ea typeface="+mn-ea"/>
                <a:cs typeface="+mn-cs"/>
              </a:rPr>
              <a:t> </a:t>
            </a:r>
            <a:r>
              <a:rPr lang="en-GB" sz="1200" kern="1200" noProof="0" dirty="0" smtClean="0">
                <a:solidFill>
                  <a:schemeClr val="tx1"/>
                </a:solidFill>
                <a:effectLst/>
                <a:latin typeface="+mn-lt"/>
                <a:ea typeface="+mn-ea"/>
                <a:cs typeface="+mn-cs"/>
              </a:rPr>
              <a:t>slide</a:t>
            </a:r>
            <a:r>
              <a:rPr lang="en-GB" sz="1200" kern="1200" dirty="0" smtClean="0">
                <a:solidFill>
                  <a:schemeClr val="tx1"/>
                </a:solidFill>
                <a:effectLst/>
                <a:latin typeface="+mn-lt"/>
                <a:ea typeface="+mn-ea"/>
                <a:cs typeface="+mn-cs"/>
              </a:rPr>
              <a:t>. Researchers can submit articles, monographic chapters, monographs, conference papers, </a:t>
            </a:r>
            <a:r>
              <a:rPr lang="en-US" sz="1200" kern="1200" noProof="0" dirty="0" smtClean="0">
                <a:solidFill>
                  <a:schemeClr val="tx1"/>
                </a:solidFill>
                <a:effectLst/>
                <a:latin typeface="+mn-lt"/>
                <a:ea typeface="+mn-ea"/>
                <a:cs typeface="+mn-cs"/>
              </a:rPr>
              <a:t>e-lectures</a:t>
            </a:r>
            <a:r>
              <a:rPr lang="en-GB" sz="1200" kern="1200" dirty="0" smtClean="0">
                <a:solidFill>
                  <a:schemeClr val="tx1"/>
                </a:solidFill>
                <a:effectLst/>
                <a:latin typeface="+mn-lt"/>
                <a:ea typeface="+mn-ea"/>
                <a:cs typeface="+mn-cs"/>
              </a:rPr>
              <a:t>, publications about patents, research data, and other types of publications. The types of publications are adapted according to the COBISS.SI typology</a:t>
            </a:r>
            <a:r>
              <a:rPr lang="sl-SI" sz="1200" kern="1200" dirty="0" smtClean="0">
                <a:solidFill>
                  <a:schemeClr val="tx1"/>
                </a:solidFill>
                <a:effectLst/>
                <a:latin typeface="+mn-lt"/>
                <a:ea typeface="+mn-ea"/>
                <a:cs typeface="+mn-cs"/>
              </a:rPr>
              <a:t> (http://home.izum.si/COBISS/bibliografije/Tipologija_eng.pdf)</a:t>
            </a:r>
            <a:r>
              <a:rPr lang="en-GB" sz="1200" kern="1200" dirty="0" smtClean="0">
                <a:solidFill>
                  <a:schemeClr val="tx1"/>
                </a:solidFill>
                <a:effectLst/>
                <a:latin typeface="+mn-lt"/>
                <a:ea typeface="+mn-ea"/>
                <a:cs typeface="+mn-cs"/>
              </a:rPr>
              <a:t>, which is used by the Slovenian Research Agency for researchers’ bibliographies evaluation. Once researchers are logged into the </a:t>
            </a:r>
            <a:r>
              <a:rPr lang="en-GB" sz="1200" kern="1200" noProof="0" dirty="0" smtClean="0">
                <a:solidFill>
                  <a:schemeClr val="tx1"/>
                </a:solidFill>
                <a:effectLst/>
                <a:latin typeface="+mn-lt"/>
                <a:ea typeface="+mn-ea"/>
                <a:cs typeface="+mn-cs"/>
              </a:rPr>
              <a:t>institutional repository</a:t>
            </a:r>
            <a:r>
              <a:rPr lang="en-GB" sz="1200" kern="1200" dirty="0" smtClean="0">
                <a:solidFill>
                  <a:schemeClr val="tx1"/>
                </a:solidFill>
                <a:effectLst/>
                <a:latin typeface="+mn-lt"/>
                <a:ea typeface="+mn-ea"/>
                <a:cs typeface="+mn-cs"/>
              </a:rPr>
              <a:t>, they can submit new content as a whole, or they can use metadata from the catalogued record in COBISS.SI (optional request and reply on the beginning of the process). In the latter case, the </a:t>
            </a:r>
            <a:r>
              <a:rPr lang="en-GB" sz="1200" kern="1200" noProof="0" dirty="0" smtClean="0">
                <a:solidFill>
                  <a:schemeClr val="tx1"/>
                </a:solidFill>
                <a:effectLst/>
                <a:latin typeface="+mn-lt"/>
                <a:ea typeface="+mn-ea"/>
                <a:cs typeface="+mn-cs"/>
              </a:rPr>
              <a:t>institutional repository</a:t>
            </a:r>
            <a:r>
              <a:rPr lang="en-GB" sz="1200" kern="1200" dirty="0" smtClean="0">
                <a:solidFill>
                  <a:schemeClr val="tx1"/>
                </a:solidFill>
                <a:effectLst/>
                <a:latin typeface="+mn-lt"/>
                <a:ea typeface="+mn-ea"/>
                <a:cs typeface="+mn-cs"/>
              </a:rPr>
              <a:t> takes care of the metadata transfer from COBISS.SI using the SRU/SRW protocol. In this case, researchers only need to provide the electronic version of their publications. A link to the SHERPA/RoMEO portal is also enabled to the publication authors, so they can check what type of access they can use depending on the publisher's copyright transfer agreement. During the insertions of names and surnames, suggestions from the CONOR.SI </a:t>
            </a:r>
            <a:r>
              <a:rPr lang="en-GB" sz="1200" kern="1200" noProof="0" dirty="0" smtClean="0">
                <a:solidFill>
                  <a:schemeClr val="tx1"/>
                </a:solidFill>
                <a:effectLst/>
                <a:latin typeface="+mn-lt"/>
                <a:ea typeface="+mn-ea"/>
                <a:cs typeface="+mn-cs"/>
              </a:rPr>
              <a:t>authoritative</a:t>
            </a:r>
            <a:r>
              <a:rPr lang="sl-SI" sz="1200" kern="1200" baseline="0" dirty="0" smtClean="0">
                <a:solidFill>
                  <a:schemeClr val="tx1"/>
                </a:solidFill>
                <a:effectLst/>
                <a:latin typeface="+mn-lt"/>
                <a:ea typeface="+mn-ea"/>
                <a:cs typeface="+mn-cs"/>
              </a:rPr>
              <a:t> file</a:t>
            </a:r>
            <a:r>
              <a:rPr lang="en-GB" sz="1200" kern="1200" dirty="0" smtClean="0">
                <a:solidFill>
                  <a:schemeClr val="tx1"/>
                </a:solidFill>
                <a:effectLst/>
                <a:latin typeface="+mn-lt"/>
                <a:ea typeface="+mn-ea"/>
                <a:cs typeface="+mn-cs"/>
              </a:rPr>
              <a:t> are provided. These suggestions include the year of birth, if available in CONOR.SI, and researcher identifier from SICRIS, which simplifies the determination of the correct author. This can greatly simplify the librarian’s work of cataloguing the publication in COBISS.SI. Authors can also determine the copyright holder and the type of access to the full-text publication. They can choose between immediate publication, closed access or delayed publication with embargo (these metadata are part of OpenAIRE compliance).</a:t>
            </a:r>
            <a:endParaRPr lang="sl-SI" sz="1200" kern="1200" dirty="0" smtClean="0">
              <a:solidFill>
                <a:schemeClr val="tx1"/>
              </a:solidFill>
              <a:effectLst/>
              <a:latin typeface="+mn-lt"/>
              <a:ea typeface="+mn-ea"/>
              <a:cs typeface="+mn-cs"/>
            </a:endParaRPr>
          </a:p>
          <a:p>
            <a:endParaRPr lang="en-GB" dirty="0"/>
          </a:p>
        </p:txBody>
      </p:sp>
      <p:sp>
        <p:nvSpPr>
          <p:cNvPr id="4" name="Označba mesta številke diapozitiva 3"/>
          <p:cNvSpPr>
            <a:spLocks noGrp="1"/>
          </p:cNvSpPr>
          <p:nvPr>
            <p:ph type="sldNum" sz="quarter" idx="10"/>
          </p:nvPr>
        </p:nvSpPr>
        <p:spPr/>
        <p:txBody>
          <a:bodyPr/>
          <a:lstStyle/>
          <a:p>
            <a:fld id="{C8A2BDDE-F8F5-4F3B-AE70-CD78BE3FAEBE}" type="slidenum">
              <a:rPr lang="sl-SI" smtClean="0"/>
              <a:pPr/>
              <a:t>7</a:t>
            </a:fld>
            <a:endParaRPr lang="sl-SI" dirty="0"/>
          </a:p>
        </p:txBody>
      </p:sp>
    </p:spTree>
    <p:extLst>
      <p:ext uri="{BB962C8B-B14F-4D97-AF65-F5344CB8AC3E}">
        <p14:creationId xmlns:p14="http://schemas.microsoft.com/office/powerpoint/2010/main" val="275016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2130425"/>
            <a:ext cx="7772400" cy="1470025"/>
          </a:xfrm>
        </p:spPr>
        <p:txBody>
          <a:bodyPr/>
          <a:lstStyle/>
          <a:p>
            <a:r>
              <a:rPr lang="sl-SI" smtClean="0"/>
              <a:t>Uredite slog naslova matrice</a:t>
            </a:r>
            <a:endParaRPr lang="sl-SI"/>
          </a:p>
        </p:txBody>
      </p:sp>
      <p:sp>
        <p:nvSpPr>
          <p:cNvPr id="3" name="Podnaslov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l-SI" smtClean="0"/>
              <a:t>Uredite slog podnaslova matrice</a:t>
            </a:r>
            <a:endParaRPr lang="sl-SI"/>
          </a:p>
        </p:txBody>
      </p:sp>
      <p:sp>
        <p:nvSpPr>
          <p:cNvPr id="4" name="Ograda datuma 3"/>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5" name="Ograda noge 4"/>
          <p:cNvSpPr>
            <a:spLocks noGrp="1"/>
          </p:cNvSpPr>
          <p:nvPr>
            <p:ph type="ftr" sz="quarter" idx="11"/>
          </p:nvPr>
        </p:nvSpPr>
        <p:spPr/>
        <p:txBody>
          <a:bodyPr/>
          <a:lstStyle/>
          <a:p>
            <a:endParaRPr lang="sl-SI" dirty="0"/>
          </a:p>
        </p:txBody>
      </p:sp>
      <p:sp>
        <p:nvSpPr>
          <p:cNvPr id="6" name="Ograda številke diapozitiva 5"/>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166862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grada navpičnega besedila 2"/>
          <p:cNvSpPr>
            <a:spLocks noGrp="1"/>
          </p:cNvSpPr>
          <p:nvPr>
            <p:ph type="body" orient="vert" idx="1"/>
          </p:nvPr>
        </p:nvSpPr>
        <p:spPr/>
        <p:txBody>
          <a:bodyPr vert="eaVert"/>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grada datuma 3"/>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5" name="Ograda noge 4"/>
          <p:cNvSpPr>
            <a:spLocks noGrp="1"/>
          </p:cNvSpPr>
          <p:nvPr>
            <p:ph type="ftr" sz="quarter" idx="11"/>
          </p:nvPr>
        </p:nvSpPr>
        <p:spPr/>
        <p:txBody>
          <a:bodyPr/>
          <a:lstStyle/>
          <a:p>
            <a:endParaRPr lang="sl-SI" dirty="0"/>
          </a:p>
        </p:txBody>
      </p:sp>
      <p:sp>
        <p:nvSpPr>
          <p:cNvPr id="6" name="Ograda številke diapozitiva 5"/>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114835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p:cNvSpPr>
            <a:spLocks noGrp="1"/>
          </p:cNvSpPr>
          <p:nvPr>
            <p:ph type="title" orient="vert"/>
          </p:nvPr>
        </p:nvSpPr>
        <p:spPr>
          <a:xfrm>
            <a:off x="6629400" y="274638"/>
            <a:ext cx="2057400" cy="5851525"/>
          </a:xfrm>
        </p:spPr>
        <p:txBody>
          <a:bodyPr vert="eaVert"/>
          <a:lstStyle/>
          <a:p>
            <a:r>
              <a:rPr lang="sl-SI" smtClean="0"/>
              <a:t>Uredite slog naslova matrice</a:t>
            </a:r>
            <a:endParaRPr lang="sl-SI"/>
          </a:p>
        </p:txBody>
      </p:sp>
      <p:sp>
        <p:nvSpPr>
          <p:cNvPr id="3" name="Ograda navpičnega besedila 2"/>
          <p:cNvSpPr>
            <a:spLocks noGrp="1"/>
          </p:cNvSpPr>
          <p:nvPr>
            <p:ph type="body" orient="vert" idx="1"/>
          </p:nvPr>
        </p:nvSpPr>
        <p:spPr>
          <a:xfrm>
            <a:off x="457200" y="274638"/>
            <a:ext cx="6019800" cy="5851525"/>
          </a:xfrm>
        </p:spPr>
        <p:txBody>
          <a:bodyPr vert="eaVert"/>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grada datuma 3"/>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5" name="Ograda noge 4"/>
          <p:cNvSpPr>
            <a:spLocks noGrp="1"/>
          </p:cNvSpPr>
          <p:nvPr>
            <p:ph type="ftr" sz="quarter" idx="11"/>
          </p:nvPr>
        </p:nvSpPr>
        <p:spPr/>
        <p:txBody>
          <a:bodyPr/>
          <a:lstStyle/>
          <a:p>
            <a:endParaRPr lang="sl-SI" dirty="0"/>
          </a:p>
        </p:txBody>
      </p:sp>
      <p:sp>
        <p:nvSpPr>
          <p:cNvPr id="6" name="Ograda številke diapozitiva 5"/>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104958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grada vsebine 2"/>
          <p:cNvSpPr>
            <a:spLocks noGrp="1"/>
          </p:cNvSpPr>
          <p:nvPr>
            <p:ph idx="1"/>
          </p:nvPr>
        </p:nvSpPr>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grada datuma 3"/>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5" name="Ograda noge 4"/>
          <p:cNvSpPr>
            <a:spLocks noGrp="1"/>
          </p:cNvSpPr>
          <p:nvPr>
            <p:ph type="ftr" sz="quarter" idx="11"/>
          </p:nvPr>
        </p:nvSpPr>
        <p:spPr/>
        <p:txBody>
          <a:bodyPr/>
          <a:lstStyle/>
          <a:p>
            <a:endParaRPr lang="sl-SI" dirty="0"/>
          </a:p>
        </p:txBody>
      </p:sp>
      <p:sp>
        <p:nvSpPr>
          <p:cNvPr id="6" name="Ograda številke diapozitiva 5"/>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205914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sl-SI" smtClean="0"/>
              <a:t>Uredite slog naslova matrice</a:t>
            </a:r>
            <a:endParaRPr lang="sl-SI"/>
          </a:p>
        </p:txBody>
      </p:sp>
      <p:sp>
        <p:nvSpPr>
          <p:cNvPr id="3" name="Ograda besedila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l-SI" smtClean="0"/>
              <a:t>Uredite sloge besedila matrice</a:t>
            </a:r>
          </a:p>
        </p:txBody>
      </p:sp>
      <p:sp>
        <p:nvSpPr>
          <p:cNvPr id="4" name="Ograda datuma 3"/>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5" name="Ograda noge 4"/>
          <p:cNvSpPr>
            <a:spLocks noGrp="1"/>
          </p:cNvSpPr>
          <p:nvPr>
            <p:ph type="ftr" sz="quarter" idx="11"/>
          </p:nvPr>
        </p:nvSpPr>
        <p:spPr/>
        <p:txBody>
          <a:bodyPr/>
          <a:lstStyle/>
          <a:p>
            <a:endParaRPr lang="sl-SI" dirty="0"/>
          </a:p>
        </p:txBody>
      </p:sp>
      <p:sp>
        <p:nvSpPr>
          <p:cNvPr id="6" name="Ograda številke diapozitiva 5"/>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11229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grada vsebin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grada vsebin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5" name="Ograda datuma 4"/>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6" name="Ograda noge 5"/>
          <p:cNvSpPr>
            <a:spLocks noGrp="1"/>
          </p:cNvSpPr>
          <p:nvPr>
            <p:ph type="ftr" sz="quarter" idx="11"/>
          </p:nvPr>
        </p:nvSpPr>
        <p:spPr/>
        <p:txBody>
          <a:bodyPr/>
          <a:lstStyle/>
          <a:p>
            <a:endParaRPr lang="sl-SI" dirty="0"/>
          </a:p>
        </p:txBody>
      </p:sp>
      <p:sp>
        <p:nvSpPr>
          <p:cNvPr id="7" name="Ograda številke diapozitiva 6"/>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167072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lvl1pPr>
              <a:defRPr/>
            </a:lvl1pPr>
          </a:lstStyle>
          <a:p>
            <a:r>
              <a:rPr lang="sl-SI" smtClean="0"/>
              <a:t>Uredite slog naslova matrice</a:t>
            </a:r>
            <a:endParaRPr lang="sl-SI"/>
          </a:p>
        </p:txBody>
      </p:sp>
      <p:sp>
        <p:nvSpPr>
          <p:cNvPr id="3" name="Ograda besedil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smtClean="0"/>
              <a:t>Uredite sloge besedila matrice</a:t>
            </a:r>
          </a:p>
        </p:txBody>
      </p:sp>
      <p:sp>
        <p:nvSpPr>
          <p:cNvPr id="4" name="Ograda vsebin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5" name="Ograda besedil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smtClean="0"/>
              <a:t>Uredite sloge besedila matrice</a:t>
            </a:r>
          </a:p>
        </p:txBody>
      </p:sp>
      <p:sp>
        <p:nvSpPr>
          <p:cNvPr id="6" name="Ograda vsebin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7" name="Ograda datuma 6"/>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8" name="Ograda noge 7"/>
          <p:cNvSpPr>
            <a:spLocks noGrp="1"/>
          </p:cNvSpPr>
          <p:nvPr>
            <p:ph type="ftr" sz="quarter" idx="11"/>
          </p:nvPr>
        </p:nvSpPr>
        <p:spPr/>
        <p:txBody>
          <a:bodyPr/>
          <a:lstStyle/>
          <a:p>
            <a:endParaRPr lang="sl-SI" dirty="0"/>
          </a:p>
        </p:txBody>
      </p:sp>
      <p:sp>
        <p:nvSpPr>
          <p:cNvPr id="9" name="Ograda številke diapozitiva 8"/>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249085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grada datuma 2"/>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4" name="Ograda noge 3"/>
          <p:cNvSpPr>
            <a:spLocks noGrp="1"/>
          </p:cNvSpPr>
          <p:nvPr>
            <p:ph type="ftr" sz="quarter" idx="11"/>
          </p:nvPr>
        </p:nvSpPr>
        <p:spPr/>
        <p:txBody>
          <a:bodyPr/>
          <a:lstStyle/>
          <a:p>
            <a:endParaRPr lang="sl-SI" dirty="0"/>
          </a:p>
        </p:txBody>
      </p:sp>
      <p:sp>
        <p:nvSpPr>
          <p:cNvPr id="5" name="Ograda številke diapozitiva 4"/>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285825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grada datuma 1"/>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3" name="Ograda noge 2"/>
          <p:cNvSpPr>
            <a:spLocks noGrp="1"/>
          </p:cNvSpPr>
          <p:nvPr>
            <p:ph type="ftr" sz="quarter" idx="11"/>
          </p:nvPr>
        </p:nvSpPr>
        <p:spPr/>
        <p:txBody>
          <a:bodyPr/>
          <a:lstStyle/>
          <a:p>
            <a:endParaRPr lang="sl-SI" dirty="0"/>
          </a:p>
        </p:txBody>
      </p:sp>
      <p:sp>
        <p:nvSpPr>
          <p:cNvPr id="4" name="Ograda številke diapozitiva 3"/>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315619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sl-SI" smtClean="0"/>
              <a:t>Uredite slog naslova matrice</a:t>
            </a:r>
            <a:endParaRPr lang="sl-SI"/>
          </a:p>
        </p:txBody>
      </p:sp>
      <p:sp>
        <p:nvSpPr>
          <p:cNvPr id="3" name="Ograda vsebin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grada besedil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l-SI" smtClean="0"/>
              <a:t>Uredite sloge besedila matrice</a:t>
            </a:r>
          </a:p>
        </p:txBody>
      </p:sp>
      <p:sp>
        <p:nvSpPr>
          <p:cNvPr id="5" name="Ograda datuma 4"/>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6" name="Ograda noge 5"/>
          <p:cNvSpPr>
            <a:spLocks noGrp="1"/>
          </p:cNvSpPr>
          <p:nvPr>
            <p:ph type="ftr" sz="quarter" idx="11"/>
          </p:nvPr>
        </p:nvSpPr>
        <p:spPr/>
        <p:txBody>
          <a:bodyPr/>
          <a:lstStyle/>
          <a:p>
            <a:endParaRPr lang="sl-SI" dirty="0"/>
          </a:p>
        </p:txBody>
      </p:sp>
      <p:sp>
        <p:nvSpPr>
          <p:cNvPr id="7" name="Ograda številke diapozitiva 6"/>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386445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sl-SI" smtClean="0"/>
              <a:t>Uredite slog naslova matrice</a:t>
            </a:r>
            <a:endParaRPr lang="sl-SI"/>
          </a:p>
        </p:txBody>
      </p:sp>
      <p:sp>
        <p:nvSpPr>
          <p:cNvPr id="3" name="Ograda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dirty="0"/>
          </a:p>
        </p:txBody>
      </p:sp>
      <p:sp>
        <p:nvSpPr>
          <p:cNvPr id="4" name="Ograda besedil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l-SI" smtClean="0"/>
              <a:t>Uredite sloge besedila matrice</a:t>
            </a:r>
          </a:p>
        </p:txBody>
      </p:sp>
      <p:sp>
        <p:nvSpPr>
          <p:cNvPr id="5" name="Ograda datuma 4"/>
          <p:cNvSpPr>
            <a:spLocks noGrp="1"/>
          </p:cNvSpPr>
          <p:nvPr>
            <p:ph type="dt" sz="half" idx="10"/>
          </p:nvPr>
        </p:nvSpPr>
        <p:spPr/>
        <p:txBody>
          <a:bodyPr/>
          <a:lstStyle/>
          <a:p>
            <a:fld id="{B28AA9D6-8AB2-4728-BB15-2271D5350832}" type="datetimeFigureOut">
              <a:rPr lang="sl-SI" smtClean="0"/>
              <a:pPr/>
              <a:t>11.10.2019</a:t>
            </a:fld>
            <a:endParaRPr lang="sl-SI" dirty="0"/>
          </a:p>
        </p:txBody>
      </p:sp>
      <p:sp>
        <p:nvSpPr>
          <p:cNvPr id="6" name="Ograda noge 5"/>
          <p:cNvSpPr>
            <a:spLocks noGrp="1"/>
          </p:cNvSpPr>
          <p:nvPr>
            <p:ph type="ftr" sz="quarter" idx="11"/>
          </p:nvPr>
        </p:nvSpPr>
        <p:spPr/>
        <p:txBody>
          <a:bodyPr/>
          <a:lstStyle/>
          <a:p>
            <a:endParaRPr lang="sl-SI" dirty="0"/>
          </a:p>
        </p:txBody>
      </p:sp>
      <p:sp>
        <p:nvSpPr>
          <p:cNvPr id="7" name="Ograda številke diapozitiva 6"/>
          <p:cNvSpPr>
            <a:spLocks noGrp="1"/>
          </p:cNvSpPr>
          <p:nvPr>
            <p:ph type="sldNum" sz="quarter" idx="12"/>
          </p:nvPr>
        </p:nvSpPr>
        <p:spPr/>
        <p:txBody>
          <a:body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354678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grada naslova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l-SI" smtClean="0"/>
              <a:t>Uredite slog naslova matrice</a:t>
            </a:r>
            <a:endParaRPr lang="sl-SI"/>
          </a:p>
        </p:txBody>
      </p:sp>
      <p:sp>
        <p:nvSpPr>
          <p:cNvPr id="3" name="Ograda besedila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grada datum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AA9D6-8AB2-4728-BB15-2271D5350832}" type="datetimeFigureOut">
              <a:rPr lang="sl-SI" smtClean="0"/>
              <a:pPr/>
              <a:t>11.10.2019</a:t>
            </a:fld>
            <a:endParaRPr lang="sl-SI" dirty="0"/>
          </a:p>
        </p:txBody>
      </p:sp>
      <p:sp>
        <p:nvSpPr>
          <p:cNvPr id="5" name="Ograda no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dirty="0"/>
          </a:p>
        </p:txBody>
      </p:sp>
      <p:sp>
        <p:nvSpPr>
          <p:cNvPr id="6" name="Ograda številke diapoz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C84DD-4EA1-4962-96A6-E9FAAECCED5C}" type="slidenum">
              <a:rPr lang="sl-SI" smtClean="0"/>
              <a:pPr/>
              <a:t>‹#›</a:t>
            </a:fld>
            <a:endParaRPr lang="sl-SI" dirty="0"/>
          </a:p>
        </p:txBody>
      </p:sp>
    </p:spTree>
    <p:extLst>
      <p:ext uri="{BB962C8B-B14F-4D97-AF65-F5344CB8AC3E}">
        <p14:creationId xmlns:p14="http://schemas.microsoft.com/office/powerpoint/2010/main" val="2273024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lan.ojstersek@um.s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creativecommons.org/licenses/by/4.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www.researchgate.net/profile/Milan_Ojstersek"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revis.openscience.si/info/index.php/eng" TargetMode="External"/><Relationship Id="rId3" Type="http://schemas.openxmlformats.org/officeDocument/2006/relationships/hyperlink" Target="https://dkum.um.si/info/index.php/eng/" TargetMode="External"/><Relationship Id="rId7" Type="http://schemas.openxmlformats.org/officeDocument/2006/relationships/hyperlink" Target="http://dirros.openscience.si/info/index.php/eng" TargetMode="External"/><Relationship Id="rId2" Type="http://schemas.openxmlformats.org/officeDocument/2006/relationships/hyperlink" Target="http://www.openscience.si/Default.aspx" TargetMode="External"/><Relationship Id="rId1" Type="http://schemas.openxmlformats.org/officeDocument/2006/relationships/slideLayout" Target="../slideLayouts/slideLayout2.xml"/><Relationship Id="rId6" Type="http://schemas.openxmlformats.org/officeDocument/2006/relationships/hyperlink" Target="http://repozitorij.ung.si/info/index.php/eng" TargetMode="External"/><Relationship Id="rId5" Type="http://schemas.openxmlformats.org/officeDocument/2006/relationships/hyperlink" Target="http://www.odun.univerza.si/info/index.php/eng/" TargetMode="External"/><Relationship Id="rId4" Type="http://schemas.openxmlformats.org/officeDocument/2006/relationships/hyperlink" Target="http://repozitorij.uni-lj.si/info/index.php/eng/" TargetMode="External"/><Relationship Id="rId9" Type="http://schemas.openxmlformats.org/officeDocument/2006/relationships/hyperlink" Target="http://www.emeraldinsight.com/doi/full/10.1108/PROG-02-2014-000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openscience.si/"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ec.europa.eu/research/horizon2020/index_en.cf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ctrTitle"/>
          </p:nvPr>
        </p:nvSpPr>
        <p:spPr>
          <a:xfrm>
            <a:off x="379141" y="151133"/>
            <a:ext cx="8424938" cy="3164035"/>
          </a:xfrm>
        </p:spPr>
        <p:txBody>
          <a:bodyPr>
            <a:normAutofit/>
          </a:bodyPr>
          <a:lstStyle/>
          <a:p>
            <a:pPr fontAlgn="ctr"/>
            <a:r>
              <a:rPr lang="sl-SI" sz="3200" dirty="0" err="1" smtClean="0"/>
              <a:t>Implementation</a:t>
            </a:r>
            <a:r>
              <a:rPr lang="sl-SI" sz="3200" dirty="0" smtClean="0"/>
              <a:t> </a:t>
            </a:r>
            <a:r>
              <a:rPr lang="sl-SI" sz="3200" dirty="0" err="1" smtClean="0"/>
              <a:t>of</a:t>
            </a:r>
            <a:r>
              <a:rPr lang="sl-SI" sz="3200" dirty="0" smtClean="0"/>
              <a:t> </a:t>
            </a:r>
            <a:r>
              <a:rPr lang="sl-SI" sz="3200" dirty="0" err="1" smtClean="0"/>
              <a:t>PIDs</a:t>
            </a:r>
            <a:r>
              <a:rPr lang="sl-SI" sz="3200" dirty="0" smtClean="0"/>
              <a:t> in </a:t>
            </a:r>
            <a:r>
              <a:rPr lang="sl-SI" sz="3200" dirty="0" err="1" smtClean="0"/>
              <a:t>the</a:t>
            </a:r>
            <a:r>
              <a:rPr lang="sl-SI" sz="3200" dirty="0" smtClean="0"/>
              <a:t> </a:t>
            </a:r>
            <a:r>
              <a:rPr lang="sl-SI" sz="3200" dirty="0" err="1" smtClean="0"/>
              <a:t>Slovenian</a:t>
            </a:r>
            <a:r>
              <a:rPr lang="sl-SI" sz="3200" dirty="0" smtClean="0"/>
              <a:t> </a:t>
            </a:r>
            <a:r>
              <a:rPr lang="en-US" sz="3200" dirty="0" smtClean="0"/>
              <a:t>Open </a:t>
            </a:r>
            <a:r>
              <a:rPr lang="en-US" sz="3200" dirty="0"/>
              <a:t>Access </a:t>
            </a:r>
            <a:r>
              <a:rPr lang="en-US" sz="3200" dirty="0" smtClean="0"/>
              <a:t>Infrastructure</a:t>
            </a:r>
            <a:endParaRPr lang="en-US" sz="3200" dirty="0"/>
          </a:p>
        </p:txBody>
      </p:sp>
      <p:sp>
        <p:nvSpPr>
          <p:cNvPr id="3" name="Podnaslov 2"/>
          <p:cNvSpPr>
            <a:spLocks noGrp="1"/>
          </p:cNvSpPr>
          <p:nvPr>
            <p:ph type="subTitle" idx="1"/>
          </p:nvPr>
        </p:nvSpPr>
        <p:spPr>
          <a:xfrm>
            <a:off x="523158" y="2589758"/>
            <a:ext cx="8280921" cy="725410"/>
          </a:xfrm>
        </p:spPr>
        <p:txBody>
          <a:bodyPr>
            <a:noAutofit/>
          </a:bodyPr>
          <a:lstStyle/>
          <a:p>
            <a:r>
              <a:rPr lang="sl-SI" sz="2400" dirty="0" smtClean="0">
                <a:solidFill>
                  <a:schemeClr val="tx1"/>
                </a:solidFill>
              </a:rPr>
              <a:t>Milan Ojsteršek, </a:t>
            </a:r>
          </a:p>
          <a:p>
            <a:r>
              <a:rPr lang="en-GB" sz="2400" dirty="0" smtClean="0">
                <a:solidFill>
                  <a:schemeClr val="tx1"/>
                </a:solidFill>
              </a:rPr>
              <a:t>University of Maribor, Faculty of Electrical Engineering and Computer Science</a:t>
            </a:r>
          </a:p>
          <a:p>
            <a:r>
              <a:rPr lang="sl-SI" sz="2400" i="1" dirty="0" smtClean="0">
                <a:hlinkClick r:id="rId3"/>
              </a:rPr>
              <a:t>milan.ojstersek@um.si</a:t>
            </a:r>
            <a:endParaRPr lang="sl-SI" sz="2400" i="1" dirty="0" smtClean="0"/>
          </a:p>
          <a:p>
            <a:r>
              <a:rPr lang="sl-SI" sz="2400" dirty="0"/>
              <a:t>tel.: +386 2 220 74 51, +386 40 696 538</a:t>
            </a:r>
          </a:p>
          <a:p>
            <a:endParaRPr lang="sl-SI" sz="2400" dirty="0">
              <a:solidFill>
                <a:schemeClr val="tx1"/>
              </a:solidFill>
            </a:endParaRPr>
          </a:p>
        </p:txBody>
      </p:sp>
      <p:sp>
        <p:nvSpPr>
          <p:cNvPr id="5" name="Pravokotnik 4"/>
          <p:cNvSpPr/>
          <p:nvPr/>
        </p:nvSpPr>
        <p:spPr>
          <a:xfrm>
            <a:off x="359142" y="5807005"/>
            <a:ext cx="8352930" cy="646331"/>
          </a:xfrm>
          <a:prstGeom prst="rect">
            <a:avLst/>
          </a:prstGeom>
        </p:spPr>
        <p:txBody>
          <a:bodyPr wrap="square">
            <a:spAutoFit/>
          </a:bodyPr>
          <a:lstStyle/>
          <a:p>
            <a:r>
              <a:rPr lang="en-GB" sz="1200" dirty="0" smtClean="0"/>
              <a:t>The Slovenian open access infrastructure is partly financed by the European Union, European Regional Development Fund and Ministry of Education, Science and Sport of the Republic of Slovenia within the framework of the Operational Programme for Strengthening Regional Development Potentials for Period 2007 - 2013. </a:t>
            </a:r>
            <a:endParaRPr lang="sl-SI" sz="1200" dirty="0"/>
          </a:p>
        </p:txBody>
      </p:sp>
      <p:pic>
        <p:nvPicPr>
          <p:cNvPr id="11" name="Slika 6" descr="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Opis: by">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067" y="6453335"/>
            <a:ext cx="838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Pravokotnik 9"/>
          <p:cNvSpPr/>
          <p:nvPr/>
        </p:nvSpPr>
        <p:spPr>
          <a:xfrm>
            <a:off x="1239818" y="6527154"/>
            <a:ext cx="1728192" cy="1476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endParaRPr lang="sl-SI" sz="1200" b="1" dirty="0">
              <a:solidFill>
                <a:schemeClr val="tx1"/>
              </a:solidFill>
            </a:endParaRPr>
          </a:p>
          <a:p>
            <a:endParaRPr lang="sl-SI" sz="1200" b="1" dirty="0">
              <a:solidFill>
                <a:schemeClr val="tx1"/>
              </a:solidFill>
            </a:endParaRPr>
          </a:p>
        </p:txBody>
      </p:sp>
    </p:spTree>
    <p:extLst>
      <p:ext uri="{BB962C8B-B14F-4D97-AF65-F5344CB8AC3E}">
        <p14:creationId xmlns:p14="http://schemas.microsoft.com/office/powerpoint/2010/main" val="2560875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fontScale="90000"/>
          </a:bodyPr>
          <a:lstStyle/>
          <a:p>
            <a:r>
              <a:rPr lang="sl-SI" dirty="0" err="1" smtClean="0"/>
              <a:t>Linking</a:t>
            </a:r>
            <a:r>
              <a:rPr lang="sl-SI" dirty="0" smtClean="0"/>
              <a:t> </a:t>
            </a:r>
            <a:r>
              <a:rPr lang="sl-SI" dirty="0" err="1" smtClean="0"/>
              <a:t>of</a:t>
            </a:r>
            <a:r>
              <a:rPr lang="sl-SI" dirty="0" smtClean="0"/>
              <a:t> global </a:t>
            </a:r>
            <a:r>
              <a:rPr lang="sl-SI" dirty="0" err="1" smtClean="0"/>
              <a:t>and</a:t>
            </a:r>
            <a:r>
              <a:rPr lang="sl-SI" dirty="0" smtClean="0"/>
              <a:t> </a:t>
            </a:r>
            <a:r>
              <a:rPr lang="sl-SI" dirty="0" err="1" smtClean="0"/>
              <a:t>local</a:t>
            </a:r>
            <a:r>
              <a:rPr lang="sl-SI" dirty="0" smtClean="0"/>
              <a:t> </a:t>
            </a:r>
            <a:r>
              <a:rPr lang="sl-SI" dirty="0" err="1" smtClean="0"/>
              <a:t>identifiers</a:t>
            </a:r>
            <a:endParaRPr lang="en-GB" dirty="0"/>
          </a:p>
        </p:txBody>
      </p:sp>
      <p:sp>
        <p:nvSpPr>
          <p:cNvPr id="3" name="Označba mesta vsebine 2"/>
          <p:cNvSpPr>
            <a:spLocks noGrp="1"/>
          </p:cNvSpPr>
          <p:nvPr>
            <p:ph idx="1"/>
          </p:nvPr>
        </p:nvSpPr>
        <p:spPr/>
        <p:txBody>
          <a:bodyPr/>
          <a:lstStyle/>
          <a:p>
            <a:pPr marL="0" indent="0">
              <a:buNone/>
            </a:pPr>
            <a:r>
              <a:rPr lang="sl-SI" dirty="0" smtClean="0"/>
              <a:t> </a:t>
            </a:r>
            <a:endParaRPr lang="en-GB" dirty="0"/>
          </a:p>
        </p:txBody>
      </p:sp>
      <p:sp>
        <p:nvSpPr>
          <p:cNvPr id="8" name="Pravokotnik 7"/>
          <p:cNvSpPr/>
          <p:nvPr/>
        </p:nvSpPr>
        <p:spPr>
          <a:xfrm>
            <a:off x="457200" y="1844823"/>
            <a:ext cx="8229600" cy="4247317"/>
          </a:xfrm>
          <a:prstGeom prst="rect">
            <a:avLst/>
          </a:prstGeom>
        </p:spPr>
        <p:txBody>
          <a:bodyPr wrap="square">
            <a:spAutoFit/>
          </a:bodyPr>
          <a:lstStyle/>
          <a:p>
            <a:r>
              <a:rPr lang="sl-SI" dirty="0" err="1" smtClean="0"/>
              <a:t>For</a:t>
            </a:r>
            <a:r>
              <a:rPr lang="sl-SI" dirty="0" smtClean="0"/>
              <a:t> Person:</a:t>
            </a:r>
          </a:p>
          <a:p>
            <a:endParaRPr lang="sl-SI" dirty="0" smtClean="0"/>
          </a:p>
          <a:p>
            <a:r>
              <a:rPr lang="en-GB" dirty="0" smtClean="0"/>
              <a:t>COBISS</a:t>
            </a:r>
            <a:r>
              <a:rPr lang="en-GB" dirty="0"/>
              <a:t>:	http://splet02.izum.si/cobiss/bibliography?langbib=eng&amp;code=</a:t>
            </a:r>
            <a:r>
              <a:rPr lang="en-GB" b="1" dirty="0"/>
              <a:t>A2688355</a:t>
            </a:r>
          </a:p>
          <a:p>
            <a:r>
              <a:rPr lang="en-GB" dirty="0" err="1"/>
              <a:t>ArrsID</a:t>
            </a:r>
            <a:r>
              <a:rPr lang="en-GB" dirty="0"/>
              <a:t>:	http://sicris.izum.si/search/rsr2.aspx?lang=eng&amp;id=</a:t>
            </a:r>
            <a:r>
              <a:rPr lang="en-GB" b="1" dirty="0"/>
              <a:t>06823</a:t>
            </a:r>
          </a:p>
          <a:p>
            <a:r>
              <a:rPr lang="en-GB" dirty="0"/>
              <a:t>ORCID:	http://orcid.org/</a:t>
            </a:r>
            <a:r>
              <a:rPr lang="en-GB" b="1" dirty="0"/>
              <a:t>0000-0003-1743-8300</a:t>
            </a:r>
          </a:p>
          <a:p>
            <a:r>
              <a:rPr lang="en-GB" dirty="0" err="1"/>
              <a:t>ResearcherID</a:t>
            </a:r>
            <a:r>
              <a:rPr lang="en-GB" dirty="0"/>
              <a:t>:	http://www.researcherid.com/rid/</a:t>
            </a:r>
            <a:r>
              <a:rPr lang="en-GB" b="1" dirty="0"/>
              <a:t>K-2942-2014</a:t>
            </a:r>
          </a:p>
          <a:p>
            <a:r>
              <a:rPr lang="en-GB" dirty="0"/>
              <a:t>Google Scholar:	http://scholar.google.si/citations?user=</a:t>
            </a:r>
            <a:r>
              <a:rPr lang="en-GB" b="1" dirty="0"/>
              <a:t>kyQveUYAAAAJ</a:t>
            </a:r>
          </a:p>
          <a:p>
            <a:r>
              <a:rPr lang="en-GB" dirty="0" err="1"/>
              <a:t>ResearchGate</a:t>
            </a:r>
            <a:r>
              <a:rPr lang="en-GB" dirty="0"/>
              <a:t>:	</a:t>
            </a:r>
            <a:r>
              <a:rPr lang="en-GB" dirty="0">
                <a:hlinkClick r:id="rId3"/>
              </a:rPr>
              <a:t>http://</a:t>
            </a:r>
            <a:r>
              <a:rPr lang="en-GB" dirty="0" smtClean="0">
                <a:hlinkClick r:id="rId3"/>
              </a:rPr>
              <a:t>www.researchgate.net/profile/</a:t>
            </a:r>
            <a:r>
              <a:rPr lang="en-GB" b="1" dirty="0" smtClean="0">
                <a:hlinkClick r:id="rId3"/>
              </a:rPr>
              <a:t>Milan_Ojstersek</a:t>
            </a:r>
            <a:endParaRPr lang="sl-SI" b="1" dirty="0" smtClean="0"/>
          </a:p>
          <a:p>
            <a:endParaRPr lang="sl-SI" b="1" dirty="0"/>
          </a:p>
          <a:p>
            <a:r>
              <a:rPr lang="sl-SI" b="1" dirty="0" err="1" smtClean="0"/>
              <a:t>For</a:t>
            </a:r>
            <a:r>
              <a:rPr lang="sl-SI" b="1" dirty="0" smtClean="0"/>
              <a:t> </a:t>
            </a:r>
            <a:r>
              <a:rPr lang="sl-SI" b="1" dirty="0" err="1" smtClean="0"/>
              <a:t>scientific</a:t>
            </a:r>
            <a:r>
              <a:rPr lang="sl-SI" b="1" dirty="0" smtClean="0"/>
              <a:t> </a:t>
            </a:r>
            <a:r>
              <a:rPr lang="sl-SI" b="1" dirty="0" err="1" smtClean="0"/>
              <a:t>paper</a:t>
            </a:r>
            <a:r>
              <a:rPr lang="sl-SI" b="1" dirty="0" smtClean="0"/>
              <a:t>:</a:t>
            </a:r>
          </a:p>
          <a:p>
            <a:r>
              <a:rPr lang="en-US" dirty="0"/>
              <a:t>COBISS_ID:	18052630 </a:t>
            </a:r>
            <a:endParaRPr lang="sl-SI" dirty="0" smtClean="0"/>
          </a:p>
          <a:p>
            <a:r>
              <a:rPr lang="en-US" dirty="0" smtClean="0"/>
              <a:t>DOI</a:t>
            </a:r>
            <a:r>
              <a:rPr lang="en-US" dirty="0"/>
              <a:t>:	</a:t>
            </a:r>
            <a:r>
              <a:rPr lang="sl-SI" dirty="0" smtClean="0"/>
              <a:t>	</a:t>
            </a:r>
            <a:r>
              <a:rPr lang="en-US" dirty="0" smtClean="0"/>
              <a:t>10.1108/PROG-02-2014-0005 </a:t>
            </a:r>
            <a:endParaRPr lang="sl-SI" dirty="0" smtClean="0"/>
          </a:p>
          <a:p>
            <a:r>
              <a:rPr lang="en-US" dirty="0" smtClean="0"/>
              <a:t>NUK </a:t>
            </a:r>
            <a:r>
              <a:rPr lang="en-US" dirty="0"/>
              <a:t>URN:	URN:SI:UM:DK:2GL96NSW</a:t>
            </a:r>
            <a:endParaRPr lang="sl-SI" dirty="0" smtClean="0"/>
          </a:p>
          <a:p>
            <a:endParaRPr lang="sl-SI" b="1" dirty="0" smtClean="0"/>
          </a:p>
          <a:p>
            <a:endParaRPr lang="sl-SI" dirty="0"/>
          </a:p>
        </p:txBody>
      </p:sp>
    </p:spTree>
    <p:extLst>
      <p:ext uri="{BB962C8B-B14F-4D97-AF65-F5344CB8AC3E}">
        <p14:creationId xmlns:p14="http://schemas.microsoft.com/office/powerpoint/2010/main" val="1983713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fontScale="90000"/>
          </a:bodyPr>
          <a:lstStyle/>
          <a:p>
            <a:r>
              <a:rPr lang="sl-SI" dirty="0" smtClean="0"/>
              <a:t>How to </a:t>
            </a:r>
            <a:r>
              <a:rPr lang="en-US" dirty="0" smtClean="0"/>
              <a:t>solve different problems with PIDs</a:t>
            </a:r>
            <a:endParaRPr lang="en-US" dirty="0"/>
          </a:p>
        </p:txBody>
      </p:sp>
      <p:sp>
        <p:nvSpPr>
          <p:cNvPr id="3" name="Označba mesta vsebine 2"/>
          <p:cNvSpPr>
            <a:spLocks noGrp="1"/>
          </p:cNvSpPr>
          <p:nvPr>
            <p:ph idx="1"/>
          </p:nvPr>
        </p:nvSpPr>
        <p:spPr/>
        <p:txBody>
          <a:bodyPr>
            <a:normAutofit fontScale="77500" lnSpcReduction="20000"/>
          </a:bodyPr>
          <a:lstStyle/>
          <a:p>
            <a:r>
              <a:rPr lang="sl-SI" dirty="0" smtClean="0"/>
              <a:t>How to </a:t>
            </a:r>
            <a:r>
              <a:rPr lang="en-US" dirty="0" smtClean="0"/>
              <a:t>solve</a:t>
            </a:r>
            <a:r>
              <a:rPr lang="sl-SI" dirty="0" smtClean="0"/>
              <a:t> problem </a:t>
            </a:r>
            <a:r>
              <a:rPr lang="en-US" dirty="0" smtClean="0"/>
              <a:t>with</a:t>
            </a:r>
            <a:r>
              <a:rPr lang="sl-SI" dirty="0" smtClean="0"/>
              <a:t> </a:t>
            </a:r>
            <a:r>
              <a:rPr lang="en-US" dirty="0" smtClean="0"/>
              <a:t>GDPR</a:t>
            </a:r>
            <a:r>
              <a:rPr lang="sl-SI" dirty="0" smtClean="0"/>
              <a:t>?</a:t>
            </a:r>
            <a:endParaRPr lang="en-US" dirty="0" smtClean="0"/>
          </a:p>
          <a:p>
            <a:r>
              <a:rPr lang="en-US" dirty="0" smtClean="0"/>
              <a:t>How to solve</a:t>
            </a:r>
            <a:r>
              <a:rPr lang="sl-SI" dirty="0" smtClean="0"/>
              <a:t> a</a:t>
            </a:r>
            <a:r>
              <a:rPr lang="en-US" dirty="0" smtClean="0"/>
              <a:t> problem of </a:t>
            </a:r>
            <a:r>
              <a:rPr lang="sl-SI" dirty="0" smtClean="0"/>
              <a:t>multiple </a:t>
            </a:r>
            <a:r>
              <a:rPr lang="en-US" dirty="0" smtClean="0"/>
              <a:t>versions</a:t>
            </a:r>
            <a:r>
              <a:rPr lang="sl-SI" dirty="0" smtClean="0"/>
              <a:t>, </a:t>
            </a:r>
            <a:r>
              <a:rPr lang="en-US" dirty="0" smtClean="0"/>
              <a:t>duplication or deletion of digital objects? Are we need to have more identifiers for same DO</a:t>
            </a:r>
            <a:r>
              <a:rPr lang="sl-SI" dirty="0" smtClean="0"/>
              <a:t> </a:t>
            </a:r>
            <a:r>
              <a:rPr lang="en-US" dirty="0" smtClean="0"/>
              <a:t>and aggregate them into collection. Are we need to deprecate </a:t>
            </a:r>
            <a:r>
              <a:rPr lang="sl-SI" dirty="0" smtClean="0"/>
              <a:t>PID </a:t>
            </a:r>
            <a:r>
              <a:rPr lang="en-US" dirty="0" smtClean="0"/>
              <a:t>after deletion of DO</a:t>
            </a:r>
            <a:r>
              <a:rPr lang="sl-SI" dirty="0" smtClean="0"/>
              <a:t>?</a:t>
            </a:r>
            <a:endParaRPr lang="en-US" dirty="0" smtClean="0"/>
          </a:p>
          <a:p>
            <a:r>
              <a:rPr lang="en-US" dirty="0" smtClean="0"/>
              <a:t>How to solve problem with migration of digital objects to other location?</a:t>
            </a:r>
          </a:p>
          <a:p>
            <a:r>
              <a:rPr lang="en-US" dirty="0" smtClean="0"/>
              <a:t>How to solve problem with PIDs </a:t>
            </a:r>
            <a:r>
              <a:rPr lang="en-US" dirty="0"/>
              <a:t>protocol </a:t>
            </a:r>
            <a:r>
              <a:rPr lang="en-US" dirty="0" smtClean="0"/>
              <a:t>independence? Are we need URIs or CURIEs for PID resolution?</a:t>
            </a:r>
          </a:p>
          <a:p>
            <a:r>
              <a:rPr lang="en-US" dirty="0" smtClean="0"/>
              <a:t>Digital </a:t>
            </a:r>
            <a:r>
              <a:rPr lang="en-US" dirty="0"/>
              <a:t>objects are in open, close or embargo access</a:t>
            </a:r>
            <a:r>
              <a:rPr lang="en-US" dirty="0" smtClean="0"/>
              <a:t>.</a:t>
            </a:r>
            <a:r>
              <a:rPr lang="sl-SI" dirty="0" smtClean="0"/>
              <a:t> How to </a:t>
            </a:r>
            <a:r>
              <a:rPr lang="en-US" dirty="0" smtClean="0"/>
              <a:t>solve authorization on EU level</a:t>
            </a:r>
            <a:r>
              <a:rPr lang="sl-SI" dirty="0" smtClean="0"/>
              <a:t>?</a:t>
            </a:r>
            <a:endParaRPr lang="en-US" dirty="0"/>
          </a:p>
          <a:p>
            <a:endParaRPr lang="en-GB" dirty="0"/>
          </a:p>
          <a:p>
            <a:endParaRPr lang="en-GB" dirty="0"/>
          </a:p>
        </p:txBody>
      </p:sp>
    </p:spTree>
    <p:extLst>
      <p:ext uri="{BB962C8B-B14F-4D97-AF65-F5344CB8AC3E}">
        <p14:creationId xmlns:p14="http://schemas.microsoft.com/office/powerpoint/2010/main" val="2205271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Where you find </a:t>
            </a:r>
            <a:r>
              <a:rPr lang="sl-SI" dirty="0" smtClean="0"/>
              <a:t>more information</a:t>
            </a:r>
            <a:endParaRPr lang="sl-SI" dirty="0"/>
          </a:p>
        </p:txBody>
      </p:sp>
      <p:sp>
        <p:nvSpPr>
          <p:cNvPr id="3" name="Content Placeholder 2"/>
          <p:cNvSpPr>
            <a:spLocks noGrp="1"/>
          </p:cNvSpPr>
          <p:nvPr>
            <p:ph idx="1"/>
          </p:nvPr>
        </p:nvSpPr>
        <p:spPr>
          <a:xfrm>
            <a:off x="0" y="1484784"/>
            <a:ext cx="8892480" cy="5373216"/>
          </a:xfrm>
        </p:spPr>
        <p:txBody>
          <a:bodyPr>
            <a:normAutofit fontScale="77500" lnSpcReduction="20000"/>
          </a:bodyPr>
          <a:lstStyle/>
          <a:p>
            <a:r>
              <a:rPr lang="sl-SI" sz="2800" dirty="0" smtClean="0"/>
              <a:t>National portal of open science: </a:t>
            </a:r>
            <a:r>
              <a:rPr lang="sl-SI" sz="2800" dirty="0" smtClean="0">
                <a:hlinkClick r:id="rId2"/>
              </a:rPr>
              <a:t>http://www.openscience.si/Default.aspx</a:t>
            </a:r>
            <a:r>
              <a:rPr lang="sl-SI" sz="2800" dirty="0" smtClean="0"/>
              <a:t> </a:t>
            </a:r>
          </a:p>
          <a:p>
            <a:r>
              <a:rPr lang="sl-SI" sz="2800" dirty="0" smtClean="0"/>
              <a:t>DKUM: </a:t>
            </a:r>
            <a:r>
              <a:rPr lang="sl-SI" sz="2800" dirty="0" smtClean="0">
                <a:hlinkClick r:id="rId3"/>
              </a:rPr>
              <a:t>https://dk.um.si/info/index.php/eng/</a:t>
            </a:r>
            <a:r>
              <a:rPr lang="sl-SI" sz="2800" dirty="0" smtClean="0"/>
              <a:t>  </a:t>
            </a:r>
          </a:p>
          <a:p>
            <a:r>
              <a:rPr lang="sl-SI" sz="2800" dirty="0" smtClean="0"/>
              <a:t>RUL: </a:t>
            </a:r>
            <a:r>
              <a:rPr lang="sl-SI" sz="2800" dirty="0" smtClean="0">
                <a:hlinkClick r:id="rId4"/>
              </a:rPr>
              <a:t>http://repozitorij.uni-lj.si/info/index.php/eng/</a:t>
            </a:r>
            <a:r>
              <a:rPr lang="sl-SI" sz="2800" dirty="0" smtClean="0"/>
              <a:t> </a:t>
            </a:r>
          </a:p>
          <a:p>
            <a:r>
              <a:rPr lang="sl-SI" sz="2800" dirty="0" smtClean="0"/>
              <a:t>RUP: </a:t>
            </a:r>
            <a:r>
              <a:rPr lang="sl-SI" sz="2800" dirty="0" smtClean="0">
                <a:hlinkClick r:id="rId5"/>
              </a:rPr>
              <a:t>http://repozitorij.upr.si/info/index.php/eng/</a:t>
            </a:r>
            <a:r>
              <a:rPr lang="sl-SI" sz="2800" dirty="0" smtClean="0"/>
              <a:t> </a:t>
            </a:r>
          </a:p>
          <a:p>
            <a:r>
              <a:rPr lang="sl-SI" sz="2800" dirty="0" smtClean="0"/>
              <a:t>RUNG: </a:t>
            </a:r>
            <a:r>
              <a:rPr lang="sl-SI" sz="2800" dirty="0" smtClean="0">
                <a:hlinkClick r:id="rId6"/>
              </a:rPr>
              <a:t>http://repozitorij.ung.si/info/index.php/eng</a:t>
            </a:r>
            <a:endParaRPr lang="sl-SI" sz="2800" dirty="0" smtClean="0"/>
          </a:p>
          <a:p>
            <a:r>
              <a:rPr lang="sl-SI" sz="2800" dirty="0" smtClean="0"/>
              <a:t>DIRROS: </a:t>
            </a:r>
            <a:r>
              <a:rPr lang="sl-SI" sz="2800" dirty="0">
                <a:hlinkClick r:id="rId7"/>
              </a:rPr>
              <a:t>http</a:t>
            </a:r>
            <a:r>
              <a:rPr lang="sl-SI" sz="2800" dirty="0" smtClean="0">
                <a:hlinkClick r:id="rId7"/>
              </a:rPr>
              <a:t>://dirros.openscience.si/info/index.php/eng</a:t>
            </a:r>
            <a:endParaRPr lang="sl-SI" sz="2800" dirty="0"/>
          </a:p>
          <a:p>
            <a:r>
              <a:rPr lang="sl-SI" sz="2800" dirty="0" smtClean="0"/>
              <a:t>REVIS: </a:t>
            </a:r>
            <a:r>
              <a:rPr lang="sl-SI" sz="2800" dirty="0">
                <a:hlinkClick r:id="rId8"/>
              </a:rPr>
              <a:t>http</a:t>
            </a:r>
            <a:r>
              <a:rPr lang="sl-SI" sz="2800" dirty="0" smtClean="0">
                <a:hlinkClick r:id="rId8"/>
              </a:rPr>
              <a:t>://revis.openscience.si/info/index.php/eng</a:t>
            </a:r>
            <a:endParaRPr lang="sl-SI" sz="2800" dirty="0"/>
          </a:p>
          <a:p>
            <a:pPr marL="0" indent="0">
              <a:buNone/>
            </a:pPr>
            <a:endParaRPr lang="sl-SI" sz="2800" dirty="0" smtClean="0"/>
          </a:p>
          <a:p>
            <a:r>
              <a:rPr lang="sl-SI" sz="2800" dirty="0" err="1" smtClean="0"/>
              <a:t>Our</a:t>
            </a:r>
            <a:r>
              <a:rPr lang="sl-SI" sz="2800" dirty="0" smtClean="0"/>
              <a:t> </a:t>
            </a:r>
            <a:r>
              <a:rPr lang="sl-SI" sz="2800" dirty="0" err="1" smtClean="0"/>
              <a:t>publication</a:t>
            </a:r>
            <a:r>
              <a:rPr lang="sl-SI" sz="2800" dirty="0" smtClean="0"/>
              <a:t>: </a:t>
            </a:r>
          </a:p>
          <a:p>
            <a:pPr>
              <a:buNone/>
            </a:pPr>
            <a:r>
              <a:rPr lang="sl-SI" sz="2800" dirty="0" smtClean="0"/>
              <a:t>     Milan Ojsteršek , Janez Brezovnik , Mojca Kotar , Marko Ferme , Goran Hrovat , Albin Bregant , Mladen Borovič , (2014) "</a:t>
            </a:r>
            <a:r>
              <a:rPr lang="sl-SI" sz="2800" dirty="0" smtClean="0">
                <a:hlinkClick r:id="rId9"/>
              </a:rPr>
              <a:t>Establishing of a Slovenian open access infrastructure: a technical point of view</a:t>
            </a:r>
            <a:r>
              <a:rPr lang="sl-SI" sz="2800" dirty="0" smtClean="0"/>
              <a:t>", Program: electronic library and information systems, Vol. 48 Iss: 4, pp.394 – 412</a:t>
            </a:r>
          </a:p>
          <a:p>
            <a:pPr>
              <a:buNone/>
            </a:pPr>
            <a:r>
              <a:rPr lang="sl-SI" sz="2400" dirty="0" smtClean="0"/>
              <a:t>	</a:t>
            </a:r>
            <a:r>
              <a:rPr lang="sl-SI" sz="2400" dirty="0" smtClean="0">
                <a:hlinkClick r:id="rId9"/>
              </a:rPr>
              <a:t>http://www.emeraldinsight.com/doi/full/10.1108/PROG-02-2014-0005</a:t>
            </a:r>
            <a:r>
              <a:rPr lang="sl-SI" sz="2400" dirty="0" smtClean="0"/>
              <a:t>  </a:t>
            </a:r>
            <a:endParaRPr lang="sl-SI"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fontScale="90000"/>
          </a:bodyPr>
          <a:lstStyle/>
          <a:p>
            <a:r>
              <a:rPr lang="en-GB" dirty="0" smtClean="0"/>
              <a:t>The state of</a:t>
            </a:r>
            <a:r>
              <a:rPr lang="sl-SI" dirty="0" smtClean="0"/>
              <a:t> open </a:t>
            </a:r>
            <a:r>
              <a:rPr lang="en-US" dirty="0" smtClean="0"/>
              <a:t>access</a:t>
            </a:r>
            <a:r>
              <a:rPr lang="sl-SI" dirty="0" smtClean="0"/>
              <a:t> in </a:t>
            </a:r>
            <a:r>
              <a:rPr lang="en-US" dirty="0" smtClean="0"/>
              <a:t>Slovenia</a:t>
            </a:r>
            <a:r>
              <a:rPr lang="sl-SI" dirty="0" smtClean="0"/>
              <a:t> in 2012</a:t>
            </a:r>
            <a:endParaRPr lang="en-GB" dirty="0"/>
          </a:p>
        </p:txBody>
      </p:sp>
      <p:sp>
        <p:nvSpPr>
          <p:cNvPr id="3" name="Označba mesta vsebine 2"/>
          <p:cNvSpPr>
            <a:spLocks noGrp="1"/>
          </p:cNvSpPr>
          <p:nvPr>
            <p:ph idx="1"/>
          </p:nvPr>
        </p:nvSpPr>
        <p:spPr/>
        <p:txBody>
          <a:bodyPr>
            <a:normAutofit fontScale="70000" lnSpcReduction="20000"/>
          </a:bodyPr>
          <a:lstStyle/>
          <a:p>
            <a:r>
              <a:rPr lang="en-US" dirty="0" smtClean="0"/>
              <a:t>More than </a:t>
            </a:r>
            <a:r>
              <a:rPr lang="en-GB" dirty="0"/>
              <a:t>40 </a:t>
            </a:r>
            <a:r>
              <a:rPr lang="sl-SI" dirty="0" smtClean="0"/>
              <a:t>open </a:t>
            </a:r>
            <a:r>
              <a:rPr lang="en-GB" dirty="0" smtClean="0"/>
              <a:t>access</a:t>
            </a:r>
            <a:r>
              <a:rPr lang="sl-SI" dirty="0" smtClean="0"/>
              <a:t> </a:t>
            </a:r>
            <a:r>
              <a:rPr lang="en-GB" dirty="0" smtClean="0"/>
              <a:t>journals </a:t>
            </a:r>
            <a:r>
              <a:rPr lang="sl-SI" dirty="0" smtClean="0"/>
              <a:t> </a:t>
            </a:r>
            <a:r>
              <a:rPr lang="en-GB" dirty="0" smtClean="0"/>
              <a:t>and more than </a:t>
            </a:r>
            <a:r>
              <a:rPr lang="en-US" dirty="0" smtClean="0"/>
              <a:t>20 digital archives and repositories.</a:t>
            </a:r>
          </a:p>
          <a:p>
            <a:r>
              <a:rPr lang="en-GB" dirty="0"/>
              <a:t>Publications have been duplicated across different </a:t>
            </a:r>
            <a:r>
              <a:rPr lang="en-US" dirty="0"/>
              <a:t>repositories or digital archives</a:t>
            </a:r>
            <a:r>
              <a:rPr lang="sl-SI" dirty="0"/>
              <a:t>.</a:t>
            </a:r>
            <a:endParaRPr lang="en-GB" dirty="0"/>
          </a:p>
          <a:p>
            <a:r>
              <a:rPr lang="en-GB" dirty="0"/>
              <a:t>Inadequate </a:t>
            </a:r>
            <a:r>
              <a:rPr lang="en-GB" dirty="0" smtClean="0"/>
              <a:t>quality of</a:t>
            </a:r>
            <a:r>
              <a:rPr lang="sl-SI" dirty="0" smtClean="0"/>
              <a:t> </a:t>
            </a:r>
            <a:r>
              <a:rPr lang="en-GB" dirty="0" smtClean="0"/>
              <a:t>metadata</a:t>
            </a:r>
            <a:r>
              <a:rPr lang="sl-SI" dirty="0" smtClean="0"/>
              <a:t> </a:t>
            </a:r>
            <a:r>
              <a:rPr lang="en-GB" dirty="0" smtClean="0"/>
              <a:t>of </a:t>
            </a:r>
            <a:r>
              <a:rPr lang="en-US" dirty="0"/>
              <a:t>research</a:t>
            </a:r>
            <a:r>
              <a:rPr lang="sl-SI" dirty="0"/>
              <a:t> </a:t>
            </a:r>
            <a:r>
              <a:rPr lang="en-GB" dirty="0"/>
              <a:t>publications</a:t>
            </a:r>
            <a:r>
              <a:rPr lang="sl-SI" dirty="0"/>
              <a:t>,</a:t>
            </a:r>
            <a:r>
              <a:rPr lang="en-GB" dirty="0"/>
              <a:t> </a:t>
            </a:r>
            <a:r>
              <a:rPr lang="en-US" dirty="0"/>
              <a:t>research</a:t>
            </a:r>
            <a:r>
              <a:rPr lang="sl-SI" dirty="0"/>
              <a:t> data, </a:t>
            </a:r>
            <a:r>
              <a:rPr lang="en-US" dirty="0"/>
              <a:t>dissertations</a:t>
            </a:r>
            <a:r>
              <a:rPr lang="sl-SI" dirty="0"/>
              <a:t> </a:t>
            </a:r>
            <a:r>
              <a:rPr lang="en-GB" dirty="0"/>
              <a:t>and theses</a:t>
            </a:r>
            <a:r>
              <a:rPr lang="sl-SI" dirty="0"/>
              <a:t>.</a:t>
            </a:r>
            <a:endParaRPr lang="en-GB" dirty="0"/>
          </a:p>
          <a:p>
            <a:r>
              <a:rPr lang="en-GB" dirty="0" smtClean="0"/>
              <a:t>Processes for </a:t>
            </a:r>
            <a:r>
              <a:rPr lang="en-US" dirty="0" smtClean="0"/>
              <a:t>submission</a:t>
            </a:r>
            <a:r>
              <a:rPr lang="sl-SI" dirty="0" smtClean="0"/>
              <a:t> </a:t>
            </a:r>
            <a:r>
              <a:rPr lang="en-US" dirty="0" smtClean="0"/>
              <a:t>of</a:t>
            </a:r>
            <a:r>
              <a:rPr lang="en-GB" dirty="0" smtClean="0"/>
              <a:t> theses, dissertations, research publications, research data and other academic production have not been established.</a:t>
            </a:r>
          </a:p>
          <a:p>
            <a:r>
              <a:rPr lang="en-GB" dirty="0"/>
              <a:t>No common search engine for theses, dissertations, research publications, research data and other academic production.</a:t>
            </a:r>
          </a:p>
          <a:p>
            <a:r>
              <a:rPr lang="en-GB" dirty="0" smtClean="0"/>
              <a:t>Lack of common recommender system and plagiarism detection system.</a:t>
            </a:r>
          </a:p>
          <a:p>
            <a:r>
              <a:rPr lang="en-GB" dirty="0"/>
              <a:t>Lack of </a:t>
            </a:r>
            <a:r>
              <a:rPr lang="en-GB" dirty="0" smtClean="0"/>
              <a:t>metadata, data, content, submission and preservation policies</a:t>
            </a:r>
            <a:r>
              <a:rPr lang="sl-SI" dirty="0" smtClean="0"/>
              <a:t>.</a:t>
            </a:r>
          </a:p>
          <a:p>
            <a:endParaRPr lang="en-GB" dirty="0"/>
          </a:p>
        </p:txBody>
      </p:sp>
    </p:spTree>
    <p:extLst>
      <p:ext uri="{BB962C8B-B14F-4D97-AF65-F5344CB8AC3E}">
        <p14:creationId xmlns:p14="http://schemas.microsoft.com/office/powerpoint/2010/main" val="2124589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1268760"/>
            <a:ext cx="7602638" cy="177569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2000" b="1" dirty="0" smtClean="0">
                <a:solidFill>
                  <a:schemeClr val="tx1"/>
                </a:solidFill>
              </a:rPr>
              <a:t>Open Science Slovenia (</a:t>
            </a:r>
            <a:r>
              <a:rPr lang="sl-SI" sz="2000" b="1" dirty="0" smtClean="0">
                <a:solidFill>
                  <a:schemeClr val="tx1"/>
                </a:solidFill>
                <a:hlinkClick r:id="rId3"/>
              </a:rPr>
              <a:t>http://www.openscience.si</a:t>
            </a:r>
            <a:r>
              <a:rPr lang="sl-SI" sz="2000" b="1" dirty="0" smtClean="0">
                <a:solidFill>
                  <a:schemeClr val="tx1"/>
                </a:solidFill>
              </a:rPr>
              <a:t>)</a:t>
            </a:r>
          </a:p>
          <a:p>
            <a:pPr lvl="3">
              <a:buFontTx/>
              <a:buChar char="-"/>
            </a:pPr>
            <a:r>
              <a:rPr lang="sl-SI" sz="2000" dirty="0" smtClean="0">
                <a:solidFill>
                  <a:schemeClr val="tx1"/>
                </a:solidFill>
              </a:rPr>
              <a:t> similar content detection,</a:t>
            </a:r>
            <a:endParaRPr lang="sl-SI" sz="2000" dirty="0">
              <a:solidFill>
                <a:schemeClr val="tx1"/>
              </a:solidFill>
            </a:endParaRPr>
          </a:p>
          <a:p>
            <a:pPr lvl="3">
              <a:buFontTx/>
              <a:buChar char="-"/>
            </a:pPr>
            <a:r>
              <a:rPr lang="sl-SI" sz="2000" dirty="0" smtClean="0">
                <a:solidFill>
                  <a:schemeClr val="tx1"/>
                </a:solidFill>
              </a:rPr>
              <a:t> federated search,</a:t>
            </a:r>
          </a:p>
          <a:p>
            <a:pPr lvl="3">
              <a:buFontTx/>
              <a:buChar char="-"/>
            </a:pPr>
            <a:r>
              <a:rPr lang="sl-SI" sz="2000" dirty="0" smtClean="0">
                <a:solidFill>
                  <a:schemeClr val="tx1"/>
                </a:solidFill>
              </a:rPr>
              <a:t> recommendation system.</a:t>
            </a:r>
          </a:p>
        </p:txBody>
      </p:sp>
      <p:sp>
        <p:nvSpPr>
          <p:cNvPr id="4" name="Rectangle 3"/>
          <p:cNvSpPr/>
          <p:nvPr/>
        </p:nvSpPr>
        <p:spPr>
          <a:xfrm>
            <a:off x="1316535" y="3968865"/>
            <a:ext cx="1152128" cy="1584176"/>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2000" dirty="0" smtClean="0">
                <a:solidFill>
                  <a:schemeClr val="tx1"/>
                </a:solidFill>
              </a:rPr>
              <a:t>DKUM</a:t>
            </a:r>
            <a:endParaRPr lang="en-US" sz="2000" dirty="0">
              <a:solidFill>
                <a:schemeClr val="tx1"/>
              </a:solidFill>
            </a:endParaRPr>
          </a:p>
        </p:txBody>
      </p:sp>
      <p:sp>
        <p:nvSpPr>
          <p:cNvPr id="5" name="Rectangle 4"/>
          <p:cNvSpPr/>
          <p:nvPr/>
        </p:nvSpPr>
        <p:spPr>
          <a:xfrm>
            <a:off x="64323" y="3976914"/>
            <a:ext cx="1152128" cy="153584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2000" dirty="0" smtClean="0">
                <a:solidFill>
                  <a:schemeClr val="tx1"/>
                </a:solidFill>
              </a:rPr>
              <a:t>RUL</a:t>
            </a:r>
            <a:endParaRPr lang="en-US" sz="2000" dirty="0">
              <a:solidFill>
                <a:schemeClr val="tx1"/>
              </a:solidFill>
            </a:endParaRPr>
          </a:p>
        </p:txBody>
      </p:sp>
      <p:sp>
        <p:nvSpPr>
          <p:cNvPr id="6" name="Rectangle 5"/>
          <p:cNvSpPr/>
          <p:nvPr/>
        </p:nvSpPr>
        <p:spPr>
          <a:xfrm>
            <a:off x="2657217" y="3973373"/>
            <a:ext cx="1208746" cy="1584176"/>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2000" dirty="0" smtClean="0">
                <a:solidFill>
                  <a:schemeClr val="tx1"/>
                </a:solidFill>
              </a:rPr>
              <a:t>RUP</a:t>
            </a:r>
            <a:endParaRPr lang="en-US" sz="2000" dirty="0">
              <a:solidFill>
                <a:schemeClr val="tx1"/>
              </a:solidFill>
            </a:endParaRPr>
          </a:p>
        </p:txBody>
      </p:sp>
      <p:sp>
        <p:nvSpPr>
          <p:cNvPr id="7" name="Rectangle 6"/>
          <p:cNvSpPr/>
          <p:nvPr/>
        </p:nvSpPr>
        <p:spPr>
          <a:xfrm>
            <a:off x="3966047" y="4022170"/>
            <a:ext cx="1152128" cy="1547851"/>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2000" dirty="0" smtClean="0">
                <a:solidFill>
                  <a:schemeClr val="tx1"/>
                </a:solidFill>
              </a:rPr>
              <a:t>RUNG</a:t>
            </a:r>
            <a:endParaRPr lang="en-US" sz="2000" dirty="0">
              <a:solidFill>
                <a:schemeClr val="tx1"/>
              </a:solidFill>
            </a:endParaRPr>
          </a:p>
        </p:txBody>
      </p:sp>
      <p:sp>
        <p:nvSpPr>
          <p:cNvPr id="2" name="Pravokotnik 1"/>
          <p:cNvSpPr/>
          <p:nvPr/>
        </p:nvSpPr>
        <p:spPr>
          <a:xfrm>
            <a:off x="80" y="6233075"/>
            <a:ext cx="1080120" cy="36004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solidFill>
                  <a:schemeClr val="tx1"/>
                </a:solidFill>
              </a:rPr>
              <a:t>ePrints.FRI</a:t>
            </a:r>
            <a:endParaRPr lang="en-US" sz="1600" dirty="0">
              <a:solidFill>
                <a:schemeClr val="tx1"/>
              </a:solidFill>
            </a:endParaRPr>
          </a:p>
        </p:txBody>
      </p:sp>
      <p:sp>
        <p:nvSpPr>
          <p:cNvPr id="25" name="Pravokotnik 24"/>
          <p:cNvSpPr/>
          <p:nvPr/>
        </p:nvSpPr>
        <p:spPr>
          <a:xfrm>
            <a:off x="1216451" y="6211146"/>
            <a:ext cx="1000478" cy="36004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solidFill>
                  <a:schemeClr val="tx1"/>
                </a:solidFill>
              </a:rPr>
              <a:t>PeFprints</a:t>
            </a:r>
            <a:endParaRPr lang="sl-SI" dirty="0"/>
          </a:p>
        </p:txBody>
      </p:sp>
      <p:sp>
        <p:nvSpPr>
          <p:cNvPr id="30" name="Pravokotnik 29"/>
          <p:cNvSpPr/>
          <p:nvPr/>
        </p:nvSpPr>
        <p:spPr>
          <a:xfrm>
            <a:off x="2289822" y="6211146"/>
            <a:ext cx="854692" cy="36004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solidFill>
                  <a:schemeClr val="tx1"/>
                </a:solidFill>
              </a:rPr>
              <a:t>JSASA</a:t>
            </a:r>
            <a:endParaRPr lang="en-US" sz="1600" dirty="0">
              <a:solidFill>
                <a:schemeClr val="tx1"/>
              </a:solidFill>
            </a:endParaRPr>
          </a:p>
        </p:txBody>
      </p:sp>
      <p:sp>
        <p:nvSpPr>
          <p:cNvPr id="33" name="Pravokotnik 32"/>
          <p:cNvSpPr/>
          <p:nvPr/>
        </p:nvSpPr>
        <p:spPr>
          <a:xfrm>
            <a:off x="3347785" y="6210178"/>
            <a:ext cx="648072" cy="36004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solidFill>
                  <a:schemeClr val="tx1"/>
                </a:solidFill>
              </a:rPr>
              <a:t>SSDA</a:t>
            </a:r>
            <a:endParaRPr lang="sl-SI" dirty="0"/>
          </a:p>
        </p:txBody>
      </p:sp>
      <p:cxnSp>
        <p:nvCxnSpPr>
          <p:cNvPr id="14" name="Raven povezovalnik 13"/>
          <p:cNvCxnSpPr/>
          <p:nvPr/>
        </p:nvCxnSpPr>
        <p:spPr>
          <a:xfrm flipH="1">
            <a:off x="439893" y="5499972"/>
            <a:ext cx="100247" cy="720313"/>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Raven povezovalnik 15"/>
          <p:cNvCxnSpPr/>
          <p:nvPr/>
        </p:nvCxnSpPr>
        <p:spPr>
          <a:xfrm>
            <a:off x="585834" y="5520577"/>
            <a:ext cx="1161151" cy="734559"/>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7920372" y="4057853"/>
            <a:ext cx="1080120" cy="1512168"/>
          </a:xfrm>
          <a:prstGeom prst="rect">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Other digital archives</a:t>
            </a:r>
            <a:endParaRPr lang="sl-SI" sz="1400" dirty="0">
              <a:solidFill>
                <a:schemeClr val="tx1"/>
              </a:solidFill>
            </a:endParaRPr>
          </a:p>
        </p:txBody>
      </p:sp>
      <p:cxnSp>
        <p:nvCxnSpPr>
          <p:cNvPr id="78" name="Straight Connector 77"/>
          <p:cNvCxnSpPr>
            <a:stCxn id="3" idx="2"/>
            <a:endCxn id="4" idx="0"/>
          </p:cNvCxnSpPr>
          <p:nvPr/>
        </p:nvCxnSpPr>
        <p:spPr>
          <a:xfrm flipH="1">
            <a:off x="1892599" y="3044450"/>
            <a:ext cx="2664296" cy="924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 idx="2"/>
            <a:endCxn id="6" idx="0"/>
          </p:cNvCxnSpPr>
          <p:nvPr/>
        </p:nvCxnSpPr>
        <p:spPr>
          <a:xfrm flipH="1">
            <a:off x="3261590" y="3044450"/>
            <a:ext cx="1295305" cy="928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3" idx="2"/>
            <a:endCxn id="5" idx="0"/>
          </p:cNvCxnSpPr>
          <p:nvPr/>
        </p:nvCxnSpPr>
        <p:spPr>
          <a:xfrm flipH="1">
            <a:off x="640387" y="3044450"/>
            <a:ext cx="3916508" cy="932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3" idx="2"/>
            <a:endCxn id="7" idx="0"/>
          </p:cNvCxnSpPr>
          <p:nvPr/>
        </p:nvCxnSpPr>
        <p:spPr>
          <a:xfrm flipH="1">
            <a:off x="4542111" y="3044450"/>
            <a:ext cx="14784" cy="977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endCxn id="44" idx="0"/>
          </p:cNvCxnSpPr>
          <p:nvPr/>
        </p:nvCxnSpPr>
        <p:spPr>
          <a:xfrm>
            <a:off x="4549503" y="3033240"/>
            <a:ext cx="3910929" cy="1024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44" idx="2"/>
            <a:endCxn id="30" idx="0"/>
          </p:cNvCxnSpPr>
          <p:nvPr/>
        </p:nvCxnSpPr>
        <p:spPr>
          <a:xfrm flipH="1">
            <a:off x="2717168" y="5570021"/>
            <a:ext cx="5743264" cy="64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4577378" y="5595657"/>
            <a:ext cx="3407572" cy="6058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5536" y="0"/>
            <a:ext cx="8064896" cy="1323439"/>
          </a:xfrm>
          <a:prstGeom prst="rect">
            <a:avLst/>
          </a:prstGeom>
          <a:noFill/>
        </p:spPr>
        <p:txBody>
          <a:bodyPr wrap="square" rtlCol="0">
            <a:spAutoFit/>
          </a:bodyPr>
          <a:lstStyle/>
          <a:p>
            <a:pPr algn="ctr"/>
            <a:r>
              <a:rPr lang="en-GB" sz="4000" dirty="0" smtClean="0"/>
              <a:t>A </a:t>
            </a:r>
            <a:r>
              <a:rPr lang="en-GB" sz="4000" dirty="0"/>
              <a:t>network diagram of the Slovenian open access infrastructure</a:t>
            </a:r>
            <a:endParaRPr lang="sl-SI" sz="4000" dirty="0"/>
          </a:p>
        </p:txBody>
      </p:sp>
      <p:sp>
        <p:nvSpPr>
          <p:cNvPr id="48" name="Rectangle 6"/>
          <p:cNvSpPr/>
          <p:nvPr/>
        </p:nvSpPr>
        <p:spPr>
          <a:xfrm>
            <a:off x="5291475" y="4057854"/>
            <a:ext cx="1152128" cy="151216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2000" dirty="0" smtClean="0">
                <a:solidFill>
                  <a:schemeClr val="tx1"/>
                </a:solidFill>
              </a:rPr>
              <a:t>DIRROS</a:t>
            </a:r>
            <a:endParaRPr lang="en-US" sz="2000" dirty="0">
              <a:solidFill>
                <a:schemeClr val="tx1"/>
              </a:solidFill>
            </a:endParaRPr>
          </a:p>
        </p:txBody>
      </p:sp>
      <p:sp>
        <p:nvSpPr>
          <p:cNvPr id="49" name="Rectangle 6"/>
          <p:cNvSpPr/>
          <p:nvPr/>
        </p:nvSpPr>
        <p:spPr>
          <a:xfrm>
            <a:off x="6594944" y="4047806"/>
            <a:ext cx="1152128" cy="151216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2000" dirty="0" smtClean="0">
                <a:solidFill>
                  <a:schemeClr val="tx1"/>
                </a:solidFill>
              </a:rPr>
              <a:t>REVIS</a:t>
            </a:r>
            <a:endParaRPr lang="en-US" sz="2000" dirty="0">
              <a:solidFill>
                <a:schemeClr val="tx1"/>
              </a:solidFill>
            </a:endParaRPr>
          </a:p>
        </p:txBody>
      </p:sp>
      <p:sp>
        <p:nvSpPr>
          <p:cNvPr id="53" name="Pravokotnik 52"/>
          <p:cNvSpPr/>
          <p:nvPr/>
        </p:nvSpPr>
        <p:spPr>
          <a:xfrm>
            <a:off x="4199128" y="6220285"/>
            <a:ext cx="648072" cy="36004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solidFill>
                  <a:schemeClr val="tx1"/>
                </a:solidFill>
              </a:rPr>
              <a:t>dLib</a:t>
            </a:r>
            <a:endParaRPr lang="sl-SI" dirty="0"/>
          </a:p>
        </p:txBody>
      </p:sp>
      <p:sp>
        <p:nvSpPr>
          <p:cNvPr id="54" name="Pravokotnik 53"/>
          <p:cNvSpPr/>
          <p:nvPr/>
        </p:nvSpPr>
        <p:spPr>
          <a:xfrm>
            <a:off x="6879990" y="6259039"/>
            <a:ext cx="1104960" cy="36004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solidFill>
                  <a:schemeClr val="tx1"/>
                </a:solidFill>
              </a:rPr>
              <a:t>DKMORS</a:t>
            </a:r>
            <a:endParaRPr lang="sl-SI" dirty="0"/>
          </a:p>
        </p:txBody>
      </p:sp>
      <p:sp>
        <p:nvSpPr>
          <p:cNvPr id="55" name="Pravokotnik 54"/>
          <p:cNvSpPr/>
          <p:nvPr/>
        </p:nvSpPr>
        <p:spPr>
          <a:xfrm>
            <a:off x="4979239" y="6233075"/>
            <a:ext cx="1778929" cy="36004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solidFill>
                  <a:schemeClr val="tx1"/>
                </a:solidFill>
              </a:rPr>
              <a:t>Videolectures.NET</a:t>
            </a:r>
            <a:endParaRPr lang="sl-SI" dirty="0"/>
          </a:p>
        </p:txBody>
      </p:sp>
      <p:cxnSp>
        <p:nvCxnSpPr>
          <p:cNvPr id="58" name="Straight Connector 88"/>
          <p:cNvCxnSpPr>
            <a:endCxn id="49" idx="0"/>
          </p:cNvCxnSpPr>
          <p:nvPr/>
        </p:nvCxnSpPr>
        <p:spPr>
          <a:xfrm>
            <a:off x="4488110" y="3066735"/>
            <a:ext cx="2682898" cy="981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88"/>
          <p:cNvCxnSpPr>
            <a:endCxn id="48" idx="0"/>
          </p:cNvCxnSpPr>
          <p:nvPr/>
        </p:nvCxnSpPr>
        <p:spPr>
          <a:xfrm>
            <a:off x="4577378" y="3074609"/>
            <a:ext cx="1290161" cy="983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92"/>
          <p:cNvCxnSpPr>
            <a:endCxn id="54" idx="0"/>
          </p:cNvCxnSpPr>
          <p:nvPr/>
        </p:nvCxnSpPr>
        <p:spPr>
          <a:xfrm flipH="1">
            <a:off x="7432470" y="5578769"/>
            <a:ext cx="835983" cy="680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92"/>
          <p:cNvCxnSpPr/>
          <p:nvPr/>
        </p:nvCxnSpPr>
        <p:spPr>
          <a:xfrm flipH="1">
            <a:off x="3539888" y="5588817"/>
            <a:ext cx="4665406" cy="674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92"/>
          <p:cNvCxnSpPr/>
          <p:nvPr/>
        </p:nvCxnSpPr>
        <p:spPr>
          <a:xfrm flipH="1">
            <a:off x="5736147" y="5541828"/>
            <a:ext cx="2544818" cy="6366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Pravokotnik 35"/>
          <p:cNvSpPr/>
          <p:nvPr/>
        </p:nvSpPr>
        <p:spPr>
          <a:xfrm>
            <a:off x="8112610" y="6248050"/>
            <a:ext cx="1104960" cy="36004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solidFill>
                  <a:schemeClr val="tx1"/>
                </a:solidFill>
              </a:rPr>
              <a:t>CLARIN.si</a:t>
            </a:r>
            <a:endParaRPr lang="sl-SI" dirty="0"/>
          </a:p>
        </p:txBody>
      </p:sp>
      <p:cxnSp>
        <p:nvCxnSpPr>
          <p:cNvPr id="12" name="Raven povezovalnik 11"/>
          <p:cNvCxnSpPr>
            <a:endCxn id="36" idx="0"/>
          </p:cNvCxnSpPr>
          <p:nvPr/>
        </p:nvCxnSpPr>
        <p:spPr>
          <a:xfrm>
            <a:off x="8293440" y="5616582"/>
            <a:ext cx="371650" cy="6314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8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a:bodyPr>
          <a:lstStyle/>
          <a:p>
            <a:r>
              <a:rPr lang="sl-SI" dirty="0" smtClean="0"/>
              <a:t>Achievements</a:t>
            </a:r>
            <a:endParaRPr lang="sl-SI" dirty="0"/>
          </a:p>
        </p:txBody>
      </p:sp>
      <p:sp>
        <p:nvSpPr>
          <p:cNvPr id="3" name="Ograda vsebine 2"/>
          <p:cNvSpPr>
            <a:spLocks noGrp="1"/>
          </p:cNvSpPr>
          <p:nvPr>
            <p:ph idx="1"/>
          </p:nvPr>
        </p:nvSpPr>
        <p:spPr>
          <a:xfrm>
            <a:off x="457200" y="1600200"/>
            <a:ext cx="8435280" cy="5257800"/>
          </a:xfrm>
        </p:spPr>
        <p:txBody>
          <a:bodyPr>
            <a:normAutofit fontScale="62500" lnSpcReduction="20000"/>
          </a:bodyPr>
          <a:lstStyle/>
          <a:p>
            <a:r>
              <a:rPr lang="en-US" dirty="0" smtClean="0"/>
              <a:t>A national approach to building </a:t>
            </a:r>
            <a:r>
              <a:rPr lang="sl-SI" dirty="0" smtClean="0"/>
              <a:t>of </a:t>
            </a:r>
            <a:r>
              <a:rPr lang="en-US" dirty="0" smtClean="0"/>
              <a:t>open access infrastructure</a:t>
            </a:r>
            <a:r>
              <a:rPr lang="sl-SI" dirty="0" smtClean="0"/>
              <a:t>.</a:t>
            </a:r>
          </a:p>
          <a:p>
            <a:r>
              <a:rPr lang="sl-SI" dirty="0" smtClean="0"/>
              <a:t>Web </a:t>
            </a:r>
            <a:r>
              <a:rPr lang="en-US" dirty="0" smtClean="0"/>
              <a:t>and mobile application for repositories and the national open science portal</a:t>
            </a:r>
            <a:r>
              <a:rPr lang="sl-SI" dirty="0" smtClean="0"/>
              <a:t>.  Presentation of content </a:t>
            </a:r>
            <a:r>
              <a:rPr lang="en-US" dirty="0" smtClean="0"/>
              <a:t>is customized for users with </a:t>
            </a:r>
            <a:r>
              <a:rPr lang="sl-SI" dirty="0" smtClean="0"/>
              <a:t>visual and cognitive </a:t>
            </a:r>
            <a:r>
              <a:rPr lang="en-US" dirty="0" smtClean="0"/>
              <a:t>disabilities</a:t>
            </a:r>
            <a:r>
              <a:rPr lang="sl-SI" dirty="0" smtClean="0"/>
              <a:t>.</a:t>
            </a:r>
          </a:p>
          <a:p>
            <a:r>
              <a:rPr lang="sl-SI" dirty="0" smtClean="0"/>
              <a:t>Templates for </a:t>
            </a:r>
            <a:r>
              <a:rPr lang="en-GB" dirty="0" smtClean="0"/>
              <a:t>amendments to the policies</a:t>
            </a:r>
            <a:r>
              <a:rPr lang="sl-SI" dirty="0" smtClean="0"/>
              <a:t> </a:t>
            </a:r>
            <a:r>
              <a:rPr lang="en-GB" dirty="0" smtClean="0"/>
              <a:t>about a mandatory electronic copy of </a:t>
            </a:r>
            <a:r>
              <a:rPr lang="sl-SI" dirty="0" smtClean="0"/>
              <a:t>research publications, research data and final study works is developped for all partner institutions. </a:t>
            </a:r>
          </a:p>
          <a:p>
            <a:r>
              <a:rPr lang="sl-SI" dirty="0" smtClean="0"/>
              <a:t>Development of adapted processes for filling publications from students and employments on all partner institutions.</a:t>
            </a:r>
          </a:p>
          <a:p>
            <a:r>
              <a:rPr lang="sl-SI" dirty="0" smtClean="0"/>
              <a:t>Open Aire compatibility is established </a:t>
            </a:r>
            <a:r>
              <a:rPr lang="en-US" dirty="0" smtClean="0"/>
              <a:t>to facilitate </a:t>
            </a:r>
            <a:r>
              <a:rPr lang="sl-SI" dirty="0" smtClean="0"/>
              <a:t>in registration, </a:t>
            </a:r>
            <a:r>
              <a:rPr lang="en-US" dirty="0" smtClean="0"/>
              <a:t>discovery, access and re-use</a:t>
            </a:r>
            <a:r>
              <a:rPr lang="sl-SI" dirty="0" smtClean="0"/>
              <a:t> of </a:t>
            </a:r>
            <a:r>
              <a:rPr lang="en-US" dirty="0" smtClean="0"/>
              <a:t>research </a:t>
            </a:r>
            <a:r>
              <a:rPr lang="sl-SI" dirty="0" smtClean="0"/>
              <a:t>publications and  research data</a:t>
            </a:r>
            <a:r>
              <a:rPr lang="en-US" dirty="0" smtClean="0"/>
              <a:t>, in particular in the context of </a:t>
            </a:r>
            <a:r>
              <a:rPr lang="en-US" dirty="0" smtClean="0">
                <a:hlinkClick r:id="rId2"/>
              </a:rPr>
              <a:t>Horizon 2020</a:t>
            </a:r>
            <a:r>
              <a:rPr lang="en-US" dirty="0" smtClean="0"/>
              <a:t> funded projects across European countries</a:t>
            </a:r>
            <a:r>
              <a:rPr lang="sl-SI" dirty="0" smtClean="0"/>
              <a:t>. </a:t>
            </a:r>
            <a:r>
              <a:rPr lang="en-US" dirty="0" smtClean="0"/>
              <a:t> </a:t>
            </a:r>
            <a:endParaRPr lang="sl-SI" dirty="0" smtClean="0"/>
          </a:p>
          <a:p>
            <a:r>
              <a:rPr lang="sl-SI" dirty="0" smtClean="0"/>
              <a:t>Integration with COBISS, SICRIS, higher education information system, university information systems and university autethication systems. </a:t>
            </a:r>
          </a:p>
          <a:p>
            <a:r>
              <a:rPr lang="sl-SI" dirty="0" smtClean="0"/>
              <a:t>Plagiarism detection software is </a:t>
            </a:r>
            <a:r>
              <a:rPr lang="en-US" dirty="0" smtClean="0"/>
              <a:t>developed</a:t>
            </a:r>
            <a:r>
              <a:rPr lang="sl-SI" dirty="0" smtClean="0"/>
              <a:t> and included into processes for filling publications from students and employments.</a:t>
            </a:r>
          </a:p>
          <a:p>
            <a:r>
              <a:rPr lang="sl-SI" dirty="0" smtClean="0"/>
              <a:t>Recommendation system of similar works within repositories and between repositories, </a:t>
            </a:r>
            <a:r>
              <a:rPr lang="sl-SI" dirty="0" err="1" smtClean="0"/>
              <a:t>Dlib</a:t>
            </a:r>
            <a:r>
              <a:rPr lang="sl-SI" dirty="0" smtClean="0"/>
              <a:t>, DKMOS SSDA, JSASA and Videolectures.NET is developed.</a:t>
            </a:r>
          </a:p>
        </p:txBody>
      </p:sp>
    </p:spTree>
    <p:extLst>
      <p:ext uri="{BB962C8B-B14F-4D97-AF65-F5344CB8AC3E}">
        <p14:creationId xmlns:p14="http://schemas.microsoft.com/office/powerpoint/2010/main" val="3670473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avokotnik 1"/>
          <p:cNvSpPr/>
          <p:nvPr/>
        </p:nvSpPr>
        <p:spPr>
          <a:xfrm>
            <a:off x="4002084" y="2708920"/>
            <a:ext cx="2448272" cy="100811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Institutional</a:t>
            </a:r>
            <a:r>
              <a:rPr lang="sl-SI" dirty="0" smtClean="0"/>
              <a:t> </a:t>
            </a:r>
            <a:r>
              <a:rPr lang="en-GB" dirty="0" smtClean="0"/>
              <a:t>repository</a:t>
            </a:r>
            <a:endParaRPr lang="en-GB" dirty="0"/>
          </a:p>
        </p:txBody>
      </p:sp>
      <p:sp>
        <p:nvSpPr>
          <p:cNvPr id="3" name="Pravokotnik 2"/>
          <p:cNvSpPr/>
          <p:nvPr/>
        </p:nvSpPr>
        <p:spPr>
          <a:xfrm>
            <a:off x="251520" y="2636912"/>
            <a:ext cx="1849552" cy="11881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t>ARNES AAI or University authentication system</a:t>
            </a:r>
            <a:endParaRPr lang="en-US" sz="1600" dirty="0"/>
          </a:p>
        </p:txBody>
      </p:sp>
      <p:sp>
        <p:nvSpPr>
          <p:cNvPr id="4" name="Pravokotnik 3"/>
          <p:cNvSpPr/>
          <p:nvPr/>
        </p:nvSpPr>
        <p:spPr>
          <a:xfrm>
            <a:off x="4326564" y="4404536"/>
            <a:ext cx="1800200" cy="10801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Open Science Slovenia</a:t>
            </a:r>
            <a:endParaRPr lang="en-US" dirty="0"/>
          </a:p>
        </p:txBody>
      </p:sp>
      <p:pic>
        <p:nvPicPr>
          <p:cNvPr id="5" name="Picture 8" descr="D:\Projekti\ODUN\dogodek Ljubljana-rektorska konferenca\Mobilne aplikacije\iOS_03.png"/>
          <p:cNvPicPr>
            <a:picLocks noChangeAspect="1" noChangeArrowheads="1"/>
          </p:cNvPicPr>
          <p:nvPr/>
        </p:nvPicPr>
        <p:blipFill>
          <a:blip r:embed="rId3" cstate="print"/>
          <a:srcRect/>
          <a:stretch>
            <a:fillRect/>
          </a:stretch>
        </p:blipFill>
        <p:spPr bwMode="auto">
          <a:xfrm>
            <a:off x="4171068" y="764704"/>
            <a:ext cx="689883" cy="1296144"/>
          </a:xfrm>
          <a:prstGeom prst="rect">
            <a:avLst/>
          </a:prstGeom>
          <a:noFill/>
        </p:spPr>
      </p:pic>
      <p:pic>
        <p:nvPicPr>
          <p:cNvPr id="6" name="Picture 2" descr="D:\Projekti\ODUN\dogodek Ljubljana-rektorska konferenca\Mobilne aplikacije\LOGO_Android.png"/>
          <p:cNvPicPr>
            <a:picLocks noChangeAspect="1" noChangeArrowheads="1"/>
          </p:cNvPicPr>
          <p:nvPr/>
        </p:nvPicPr>
        <p:blipFill>
          <a:blip r:embed="rId4" cstate="print"/>
          <a:srcRect/>
          <a:stretch>
            <a:fillRect/>
          </a:stretch>
        </p:blipFill>
        <p:spPr bwMode="auto">
          <a:xfrm>
            <a:off x="4053832" y="91393"/>
            <a:ext cx="807119" cy="807120"/>
          </a:xfrm>
          <a:prstGeom prst="rect">
            <a:avLst/>
          </a:prstGeom>
          <a:noFill/>
        </p:spPr>
      </p:pic>
      <p:pic>
        <p:nvPicPr>
          <p:cNvPr id="8" name="Picture 3" descr="D:\Projekti\ODUN\dogodek Ljubljana-rektorska konferenca\Mobilne aplikacije\LOGO_iOS.png"/>
          <p:cNvPicPr>
            <a:picLocks noChangeAspect="1" noChangeArrowheads="1"/>
          </p:cNvPicPr>
          <p:nvPr/>
        </p:nvPicPr>
        <p:blipFill>
          <a:blip r:embed="rId5" cstate="print"/>
          <a:srcRect/>
          <a:stretch>
            <a:fillRect/>
          </a:stretch>
        </p:blipFill>
        <p:spPr bwMode="auto">
          <a:xfrm>
            <a:off x="3438356" y="1021835"/>
            <a:ext cx="781880" cy="781881"/>
          </a:xfrm>
          <a:prstGeom prst="rect">
            <a:avLst/>
          </a:prstGeom>
          <a:noFill/>
        </p:spPr>
      </p:pic>
      <p:pic>
        <p:nvPicPr>
          <p:cNvPr id="1026" name="Picture 2" descr="Domača stran COBISS-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7684" y="4367034"/>
            <a:ext cx="1606244" cy="31141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34168" y="4745026"/>
            <a:ext cx="1622272" cy="396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Pravokotnik 8"/>
          <p:cNvSpPr/>
          <p:nvPr/>
        </p:nvSpPr>
        <p:spPr>
          <a:xfrm>
            <a:off x="7668344" y="2060848"/>
            <a:ext cx="1296144" cy="23436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OpenAIRE,</a:t>
            </a:r>
          </a:p>
          <a:p>
            <a:pPr algn="ctr"/>
            <a:r>
              <a:rPr lang="sl-SI" dirty="0" smtClean="0"/>
              <a:t>DART-Europe,</a:t>
            </a:r>
          </a:p>
          <a:p>
            <a:pPr algn="ctr"/>
            <a:r>
              <a:rPr lang="sl-SI" dirty="0" smtClean="0"/>
              <a:t>BASE,</a:t>
            </a:r>
          </a:p>
          <a:p>
            <a:pPr algn="ctr"/>
            <a:r>
              <a:rPr lang="sl-SI" dirty="0" smtClean="0"/>
              <a:t>ROAR,</a:t>
            </a:r>
          </a:p>
          <a:p>
            <a:pPr algn="ctr"/>
            <a:r>
              <a:rPr lang="sl-SI" dirty="0" smtClean="0"/>
              <a:t>OpenDOAR</a:t>
            </a:r>
          </a:p>
          <a:p>
            <a:pPr algn="ctr"/>
            <a:r>
              <a:rPr lang="sl-SI" dirty="0" smtClean="0"/>
              <a:t>…</a:t>
            </a:r>
            <a:endParaRPr lang="en-US" dirty="0"/>
          </a:p>
        </p:txBody>
      </p:sp>
      <p:sp>
        <p:nvSpPr>
          <p:cNvPr id="10" name="Pravokotnik 9"/>
          <p:cNvSpPr/>
          <p:nvPr/>
        </p:nvSpPr>
        <p:spPr>
          <a:xfrm>
            <a:off x="6372200" y="898513"/>
            <a:ext cx="1374300" cy="78188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err="1" smtClean="0"/>
              <a:t>Institutional</a:t>
            </a:r>
            <a:r>
              <a:rPr lang="en-GB" dirty="0" smtClean="0"/>
              <a:t>Web</a:t>
            </a:r>
            <a:r>
              <a:rPr lang="sl-SI" dirty="0" smtClean="0"/>
              <a:t> </a:t>
            </a:r>
            <a:r>
              <a:rPr lang="en-GB" dirty="0" smtClean="0"/>
              <a:t>servers</a:t>
            </a:r>
            <a:endParaRPr lang="en-GB" dirty="0"/>
          </a:p>
        </p:txBody>
      </p:sp>
      <p:sp>
        <p:nvSpPr>
          <p:cNvPr id="11" name="Pravokotnik 10"/>
          <p:cNvSpPr/>
          <p:nvPr/>
        </p:nvSpPr>
        <p:spPr>
          <a:xfrm>
            <a:off x="242536" y="4513191"/>
            <a:ext cx="1858536" cy="87430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t>University academic information system</a:t>
            </a:r>
            <a:endParaRPr lang="en-US" sz="1600" dirty="0"/>
          </a:p>
        </p:txBody>
      </p:sp>
      <p:sp>
        <p:nvSpPr>
          <p:cNvPr id="12" name="Pravokotnik 11"/>
          <p:cNvSpPr/>
          <p:nvPr/>
        </p:nvSpPr>
        <p:spPr>
          <a:xfrm>
            <a:off x="258588" y="898513"/>
            <a:ext cx="1842484" cy="78188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t>UL document management system</a:t>
            </a:r>
            <a:endParaRPr lang="en-US" sz="1600" dirty="0"/>
          </a:p>
        </p:txBody>
      </p:sp>
      <p:sp>
        <p:nvSpPr>
          <p:cNvPr id="13" name="Pravokotnik 12"/>
          <p:cNvSpPr/>
          <p:nvPr/>
        </p:nvSpPr>
        <p:spPr>
          <a:xfrm>
            <a:off x="49538" y="6075641"/>
            <a:ext cx="1337940" cy="66000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t>EPrints repositories</a:t>
            </a:r>
            <a:endParaRPr lang="en-US" sz="1600" dirty="0"/>
          </a:p>
        </p:txBody>
      </p:sp>
      <p:sp>
        <p:nvSpPr>
          <p:cNvPr id="14" name="Pravokotnik 13"/>
          <p:cNvSpPr/>
          <p:nvPr/>
        </p:nvSpPr>
        <p:spPr>
          <a:xfrm>
            <a:off x="3101568" y="6045619"/>
            <a:ext cx="1009794" cy="6600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dLib.si</a:t>
            </a:r>
            <a:endParaRPr lang="en-US" dirty="0"/>
          </a:p>
        </p:txBody>
      </p:sp>
      <p:sp>
        <p:nvSpPr>
          <p:cNvPr id="15" name="Pravokotnik 14"/>
          <p:cNvSpPr/>
          <p:nvPr/>
        </p:nvSpPr>
        <p:spPr>
          <a:xfrm>
            <a:off x="4426302" y="6065340"/>
            <a:ext cx="1441191" cy="6742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t>Videolectures.NET</a:t>
            </a:r>
            <a:endParaRPr lang="en-US" sz="1600" dirty="0"/>
          </a:p>
        </p:txBody>
      </p:sp>
      <p:sp>
        <p:nvSpPr>
          <p:cNvPr id="16" name="Pravokotnik 15"/>
          <p:cNvSpPr/>
          <p:nvPr/>
        </p:nvSpPr>
        <p:spPr>
          <a:xfrm>
            <a:off x="6228184" y="6059817"/>
            <a:ext cx="1224136" cy="6702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DKMORS</a:t>
            </a:r>
            <a:endParaRPr lang="en-US" dirty="0"/>
          </a:p>
        </p:txBody>
      </p:sp>
      <p:sp>
        <p:nvSpPr>
          <p:cNvPr id="19" name="Pravokotnik 18"/>
          <p:cNvSpPr/>
          <p:nvPr/>
        </p:nvSpPr>
        <p:spPr>
          <a:xfrm>
            <a:off x="7740352" y="6059817"/>
            <a:ext cx="1224136" cy="64580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Other sources</a:t>
            </a:r>
            <a:endParaRPr lang="en-US" dirty="0"/>
          </a:p>
        </p:txBody>
      </p:sp>
      <p:cxnSp>
        <p:nvCxnSpPr>
          <p:cNvPr id="21" name="Raven puščični povezovalnik 20"/>
          <p:cNvCxnSpPr>
            <a:stCxn id="2" idx="0"/>
            <a:endCxn id="5" idx="2"/>
          </p:cNvCxnSpPr>
          <p:nvPr/>
        </p:nvCxnSpPr>
        <p:spPr>
          <a:xfrm flipH="1" flipV="1">
            <a:off x="4516010" y="2060848"/>
            <a:ext cx="710210" cy="648072"/>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Raven puščični povezovalnik 27"/>
          <p:cNvCxnSpPr/>
          <p:nvPr/>
        </p:nvCxnSpPr>
        <p:spPr>
          <a:xfrm flipV="1">
            <a:off x="1518098" y="3479827"/>
            <a:ext cx="2535734" cy="1042915"/>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Raven puščični povezovalnik 29"/>
          <p:cNvCxnSpPr/>
          <p:nvPr/>
        </p:nvCxnSpPr>
        <p:spPr>
          <a:xfrm flipH="1" flipV="1">
            <a:off x="2101072" y="1268760"/>
            <a:ext cx="1901012" cy="1728192"/>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Raven puščični povezovalnik 31"/>
          <p:cNvCxnSpPr>
            <a:stCxn id="11" idx="0"/>
            <a:endCxn id="3" idx="2"/>
          </p:cNvCxnSpPr>
          <p:nvPr/>
        </p:nvCxnSpPr>
        <p:spPr>
          <a:xfrm flipV="1">
            <a:off x="1171804" y="3825044"/>
            <a:ext cx="4492" cy="688147"/>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Raven puščični povezovalnik 40"/>
          <p:cNvCxnSpPr>
            <a:stCxn id="1026" idx="0"/>
          </p:cNvCxnSpPr>
          <p:nvPr/>
        </p:nvCxnSpPr>
        <p:spPr>
          <a:xfrm flipV="1">
            <a:off x="3120806" y="3717032"/>
            <a:ext cx="1553132" cy="650002"/>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Raven puščični povezovalnik 42"/>
          <p:cNvCxnSpPr>
            <a:stCxn id="2" idx="0"/>
            <a:endCxn id="10" idx="2"/>
          </p:cNvCxnSpPr>
          <p:nvPr/>
        </p:nvCxnSpPr>
        <p:spPr>
          <a:xfrm flipV="1">
            <a:off x="5226220" y="1680394"/>
            <a:ext cx="1833130" cy="1028526"/>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Raven puščični povezovalnik 44"/>
          <p:cNvCxnSpPr>
            <a:stCxn id="2" idx="3"/>
          </p:cNvCxnSpPr>
          <p:nvPr/>
        </p:nvCxnSpPr>
        <p:spPr>
          <a:xfrm>
            <a:off x="6450356" y="3212976"/>
            <a:ext cx="1217988"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Raven puščični povezovalnik 48"/>
          <p:cNvCxnSpPr>
            <a:stCxn id="2" idx="2"/>
          </p:cNvCxnSpPr>
          <p:nvPr/>
        </p:nvCxnSpPr>
        <p:spPr>
          <a:xfrm>
            <a:off x="5226220" y="3717032"/>
            <a:ext cx="0" cy="6875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Raven puščični povezovalnik 52"/>
          <p:cNvCxnSpPr/>
          <p:nvPr/>
        </p:nvCxnSpPr>
        <p:spPr>
          <a:xfrm flipV="1">
            <a:off x="467544" y="5225313"/>
            <a:ext cx="3959342" cy="825829"/>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Raven puščični povezovalnik 54"/>
          <p:cNvCxnSpPr>
            <a:stCxn id="14" idx="0"/>
          </p:cNvCxnSpPr>
          <p:nvPr/>
        </p:nvCxnSpPr>
        <p:spPr>
          <a:xfrm flipV="1">
            <a:off x="3606465" y="5484657"/>
            <a:ext cx="1224977" cy="560962"/>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8" name="Raven puščični povezovalnik 1047"/>
          <p:cNvCxnSpPr>
            <a:stCxn id="11" idx="3"/>
            <a:endCxn id="4" idx="1"/>
          </p:cNvCxnSpPr>
          <p:nvPr/>
        </p:nvCxnSpPr>
        <p:spPr>
          <a:xfrm flipV="1">
            <a:off x="2101072" y="4944596"/>
            <a:ext cx="2225492" cy="5747"/>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2" name="Raven puščični povezovalnik 1051"/>
          <p:cNvCxnSpPr>
            <a:stCxn id="1031" idx="1"/>
            <a:endCxn id="4" idx="3"/>
          </p:cNvCxnSpPr>
          <p:nvPr/>
        </p:nvCxnSpPr>
        <p:spPr>
          <a:xfrm flipH="1">
            <a:off x="6126764" y="4943094"/>
            <a:ext cx="1207404" cy="1502"/>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4" name="Raven puščični povezovalnik 1053"/>
          <p:cNvCxnSpPr/>
          <p:nvPr/>
        </p:nvCxnSpPr>
        <p:spPr>
          <a:xfrm flipV="1">
            <a:off x="5097612" y="5474408"/>
            <a:ext cx="0" cy="57121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0" name="Raven puščični povezovalnik 1059"/>
          <p:cNvCxnSpPr>
            <a:stCxn id="1026" idx="3"/>
          </p:cNvCxnSpPr>
          <p:nvPr/>
        </p:nvCxnSpPr>
        <p:spPr>
          <a:xfrm>
            <a:off x="3923928" y="4522742"/>
            <a:ext cx="402636"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5" name="Raven puščični povezovalnik 1064"/>
          <p:cNvCxnSpPr>
            <a:stCxn id="16" idx="0"/>
          </p:cNvCxnSpPr>
          <p:nvPr/>
        </p:nvCxnSpPr>
        <p:spPr>
          <a:xfrm flipH="1" flipV="1">
            <a:off x="5767755" y="5484656"/>
            <a:ext cx="1072497" cy="575161"/>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Raven puščični povezovalnik 1066"/>
          <p:cNvCxnSpPr>
            <a:stCxn id="19" idx="0"/>
          </p:cNvCxnSpPr>
          <p:nvPr/>
        </p:nvCxnSpPr>
        <p:spPr>
          <a:xfrm flipH="1" flipV="1">
            <a:off x="6126764" y="5296415"/>
            <a:ext cx="2225656" cy="763402"/>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7" name="Raven puščični povezovalnik 1076"/>
          <p:cNvCxnSpPr>
            <a:stCxn id="2" idx="1"/>
            <a:endCxn id="3" idx="3"/>
          </p:cNvCxnSpPr>
          <p:nvPr/>
        </p:nvCxnSpPr>
        <p:spPr>
          <a:xfrm flipH="1">
            <a:off x="2101072" y="3212976"/>
            <a:ext cx="1901012" cy="18002"/>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0" name="PoljeZBesedilom 1099"/>
          <p:cNvSpPr txBox="1"/>
          <p:nvPr/>
        </p:nvSpPr>
        <p:spPr>
          <a:xfrm>
            <a:off x="4817970" y="1962998"/>
            <a:ext cx="1362829" cy="584775"/>
          </a:xfrm>
          <a:prstGeom prst="rect">
            <a:avLst/>
          </a:prstGeom>
          <a:noFill/>
        </p:spPr>
        <p:txBody>
          <a:bodyPr wrap="square" rtlCol="0">
            <a:spAutoFit/>
          </a:bodyPr>
          <a:lstStyle/>
          <a:p>
            <a:r>
              <a:rPr lang="sl-SI" sz="1600" dirty="0" smtClean="0"/>
              <a:t>JavaScript API</a:t>
            </a:r>
          </a:p>
          <a:p>
            <a:pPr algn="ctr"/>
            <a:r>
              <a:rPr lang="sl-SI" sz="1600" dirty="0" smtClean="0"/>
              <a:t>RSS</a:t>
            </a:r>
            <a:endParaRPr lang="en-US" sz="1600" dirty="0"/>
          </a:p>
        </p:txBody>
      </p:sp>
      <p:sp>
        <p:nvSpPr>
          <p:cNvPr id="1101" name="PoljeZBesedilom 1100"/>
          <p:cNvSpPr txBox="1"/>
          <p:nvPr/>
        </p:nvSpPr>
        <p:spPr>
          <a:xfrm>
            <a:off x="6500620" y="2708920"/>
            <a:ext cx="1063164" cy="369332"/>
          </a:xfrm>
          <a:prstGeom prst="rect">
            <a:avLst/>
          </a:prstGeom>
          <a:noFill/>
        </p:spPr>
        <p:txBody>
          <a:bodyPr wrap="square" rtlCol="0">
            <a:spAutoFit/>
          </a:bodyPr>
          <a:lstStyle/>
          <a:p>
            <a:r>
              <a:rPr lang="sl-SI" dirty="0" smtClean="0"/>
              <a:t>OAI-PMH</a:t>
            </a:r>
            <a:endParaRPr lang="en-US" dirty="0"/>
          </a:p>
        </p:txBody>
      </p:sp>
      <p:sp>
        <p:nvSpPr>
          <p:cNvPr id="1102" name="PoljeZBesedilom 1101"/>
          <p:cNvSpPr txBox="1"/>
          <p:nvPr/>
        </p:nvSpPr>
        <p:spPr>
          <a:xfrm>
            <a:off x="2339752" y="2852936"/>
            <a:ext cx="1314628" cy="338554"/>
          </a:xfrm>
          <a:prstGeom prst="rect">
            <a:avLst/>
          </a:prstGeom>
          <a:noFill/>
        </p:spPr>
        <p:txBody>
          <a:bodyPr wrap="square" rtlCol="0">
            <a:spAutoFit/>
          </a:bodyPr>
          <a:lstStyle/>
          <a:p>
            <a:r>
              <a:rPr lang="sl-SI" sz="1600" dirty="0" smtClean="0"/>
              <a:t>XML or LDAP</a:t>
            </a:r>
            <a:endParaRPr lang="en-US" sz="1600" dirty="0"/>
          </a:p>
        </p:txBody>
      </p:sp>
      <p:sp>
        <p:nvSpPr>
          <p:cNvPr id="1103" name="PoljeZBesedilom 1102"/>
          <p:cNvSpPr txBox="1"/>
          <p:nvPr/>
        </p:nvSpPr>
        <p:spPr>
          <a:xfrm>
            <a:off x="1669146" y="1916832"/>
            <a:ext cx="1533480" cy="338554"/>
          </a:xfrm>
          <a:prstGeom prst="rect">
            <a:avLst/>
          </a:prstGeom>
          <a:noFill/>
        </p:spPr>
        <p:txBody>
          <a:bodyPr wrap="square" rtlCol="0">
            <a:spAutoFit/>
          </a:bodyPr>
          <a:lstStyle/>
          <a:p>
            <a:r>
              <a:rPr lang="sl-SI" sz="1600" dirty="0" smtClean="0"/>
              <a:t>web service</a:t>
            </a:r>
            <a:endParaRPr lang="en-US" sz="1600" dirty="0"/>
          </a:p>
        </p:txBody>
      </p:sp>
      <p:sp>
        <p:nvSpPr>
          <p:cNvPr id="1104" name="PoljeZBesedilom 1103"/>
          <p:cNvSpPr txBox="1"/>
          <p:nvPr/>
        </p:nvSpPr>
        <p:spPr>
          <a:xfrm>
            <a:off x="2077508" y="3568662"/>
            <a:ext cx="1172244" cy="615553"/>
          </a:xfrm>
          <a:prstGeom prst="rect">
            <a:avLst/>
          </a:prstGeom>
          <a:noFill/>
        </p:spPr>
        <p:txBody>
          <a:bodyPr wrap="none" rtlCol="0">
            <a:spAutoFit/>
          </a:bodyPr>
          <a:lstStyle/>
          <a:p>
            <a:r>
              <a:rPr lang="sl-SI" sz="1600" dirty="0"/>
              <a:t>w</a:t>
            </a:r>
            <a:r>
              <a:rPr lang="sl-SI" sz="1600" dirty="0" smtClean="0"/>
              <a:t>eb </a:t>
            </a:r>
            <a:r>
              <a:rPr lang="sl-SI" sz="1600" dirty="0"/>
              <a:t>service</a:t>
            </a:r>
            <a:endParaRPr lang="en-US" sz="1600" dirty="0"/>
          </a:p>
          <a:p>
            <a:endParaRPr lang="en-US" dirty="0"/>
          </a:p>
        </p:txBody>
      </p:sp>
      <p:sp>
        <p:nvSpPr>
          <p:cNvPr id="1105" name="Pravokotnik 1104"/>
          <p:cNvSpPr/>
          <p:nvPr/>
        </p:nvSpPr>
        <p:spPr>
          <a:xfrm>
            <a:off x="2473735" y="4950343"/>
            <a:ext cx="1172244" cy="338554"/>
          </a:xfrm>
          <a:prstGeom prst="rect">
            <a:avLst/>
          </a:prstGeom>
        </p:spPr>
        <p:txBody>
          <a:bodyPr wrap="none">
            <a:spAutoFit/>
          </a:bodyPr>
          <a:lstStyle/>
          <a:p>
            <a:r>
              <a:rPr lang="sl-SI" sz="1600" dirty="0"/>
              <a:t>w</a:t>
            </a:r>
            <a:r>
              <a:rPr lang="sl-SI" sz="1600" dirty="0" smtClean="0"/>
              <a:t>eb </a:t>
            </a:r>
            <a:r>
              <a:rPr lang="sl-SI" sz="1600" dirty="0"/>
              <a:t>service</a:t>
            </a:r>
            <a:endParaRPr lang="en-US" sz="1600" dirty="0"/>
          </a:p>
        </p:txBody>
      </p:sp>
      <p:sp>
        <p:nvSpPr>
          <p:cNvPr id="1106" name="Pravokotnik 1105"/>
          <p:cNvSpPr/>
          <p:nvPr/>
        </p:nvSpPr>
        <p:spPr>
          <a:xfrm>
            <a:off x="21448" y="5704487"/>
            <a:ext cx="863954" cy="307777"/>
          </a:xfrm>
          <a:prstGeom prst="rect">
            <a:avLst/>
          </a:prstGeom>
        </p:spPr>
        <p:txBody>
          <a:bodyPr wrap="none">
            <a:spAutoFit/>
          </a:bodyPr>
          <a:lstStyle/>
          <a:p>
            <a:r>
              <a:rPr lang="sl-SI" sz="1400" dirty="0"/>
              <a:t>OAI-PMH</a:t>
            </a:r>
            <a:endParaRPr lang="en-US" sz="1400" dirty="0"/>
          </a:p>
        </p:txBody>
      </p:sp>
      <p:sp>
        <p:nvSpPr>
          <p:cNvPr id="1107" name="Pravokotnik 1106"/>
          <p:cNvSpPr/>
          <p:nvPr/>
        </p:nvSpPr>
        <p:spPr>
          <a:xfrm>
            <a:off x="6431230" y="5667728"/>
            <a:ext cx="768031" cy="276999"/>
          </a:xfrm>
          <a:prstGeom prst="rect">
            <a:avLst/>
          </a:prstGeom>
        </p:spPr>
        <p:txBody>
          <a:bodyPr wrap="none">
            <a:spAutoFit/>
          </a:bodyPr>
          <a:lstStyle/>
          <a:p>
            <a:r>
              <a:rPr lang="sl-SI" sz="1200" dirty="0"/>
              <a:t>OAI-PMH</a:t>
            </a:r>
            <a:endParaRPr lang="en-US" sz="1200" dirty="0"/>
          </a:p>
        </p:txBody>
      </p:sp>
      <p:sp>
        <p:nvSpPr>
          <p:cNvPr id="1108" name="PoljeZBesedilom 1107"/>
          <p:cNvSpPr txBox="1"/>
          <p:nvPr/>
        </p:nvSpPr>
        <p:spPr>
          <a:xfrm>
            <a:off x="3376250" y="5704487"/>
            <a:ext cx="807119" cy="307777"/>
          </a:xfrm>
          <a:prstGeom prst="rect">
            <a:avLst/>
          </a:prstGeom>
          <a:noFill/>
        </p:spPr>
        <p:txBody>
          <a:bodyPr wrap="square" rtlCol="0">
            <a:spAutoFit/>
          </a:bodyPr>
          <a:lstStyle/>
          <a:p>
            <a:r>
              <a:rPr lang="sl-SI" sz="1400" dirty="0" smtClean="0"/>
              <a:t>XML</a:t>
            </a:r>
            <a:endParaRPr lang="en-US" sz="1400" dirty="0"/>
          </a:p>
        </p:txBody>
      </p:sp>
      <p:sp>
        <p:nvSpPr>
          <p:cNvPr id="1109" name="PoljeZBesedilom 1108"/>
          <p:cNvSpPr txBox="1"/>
          <p:nvPr/>
        </p:nvSpPr>
        <p:spPr>
          <a:xfrm>
            <a:off x="5084183" y="5685592"/>
            <a:ext cx="626562" cy="307777"/>
          </a:xfrm>
          <a:prstGeom prst="rect">
            <a:avLst/>
          </a:prstGeom>
          <a:noFill/>
        </p:spPr>
        <p:txBody>
          <a:bodyPr wrap="square" rtlCol="0">
            <a:spAutoFit/>
          </a:bodyPr>
          <a:lstStyle/>
          <a:p>
            <a:r>
              <a:rPr lang="sl-SI" sz="1400" dirty="0" smtClean="0"/>
              <a:t>JSON</a:t>
            </a:r>
            <a:endParaRPr lang="en-US" sz="1400" dirty="0"/>
          </a:p>
        </p:txBody>
      </p:sp>
      <p:sp>
        <p:nvSpPr>
          <p:cNvPr id="1110" name="PoljeZBesedilom 1109"/>
          <p:cNvSpPr txBox="1"/>
          <p:nvPr/>
        </p:nvSpPr>
        <p:spPr>
          <a:xfrm>
            <a:off x="6142785" y="4575749"/>
            <a:ext cx="1335600" cy="338554"/>
          </a:xfrm>
          <a:prstGeom prst="rect">
            <a:avLst/>
          </a:prstGeom>
          <a:noFill/>
        </p:spPr>
        <p:txBody>
          <a:bodyPr wrap="square" rtlCol="0">
            <a:spAutoFit/>
          </a:bodyPr>
          <a:lstStyle/>
          <a:p>
            <a:r>
              <a:rPr lang="sl-SI" sz="1600" dirty="0" smtClean="0"/>
              <a:t>web service</a:t>
            </a:r>
            <a:endParaRPr lang="en-US" sz="1600" dirty="0"/>
          </a:p>
        </p:txBody>
      </p:sp>
      <p:sp>
        <p:nvSpPr>
          <p:cNvPr id="1111" name="PoljeZBesedilom 1110"/>
          <p:cNvSpPr txBox="1"/>
          <p:nvPr/>
        </p:nvSpPr>
        <p:spPr>
          <a:xfrm>
            <a:off x="7905812" y="5492981"/>
            <a:ext cx="1512168" cy="461665"/>
          </a:xfrm>
          <a:prstGeom prst="rect">
            <a:avLst/>
          </a:prstGeom>
          <a:noFill/>
        </p:spPr>
        <p:txBody>
          <a:bodyPr wrap="square" rtlCol="0">
            <a:spAutoFit/>
          </a:bodyPr>
          <a:lstStyle/>
          <a:p>
            <a:r>
              <a:rPr lang="sl-SI" sz="1200" dirty="0" smtClean="0"/>
              <a:t>XML, web service, OAI-PMH</a:t>
            </a:r>
            <a:endParaRPr lang="en-US" sz="1200" dirty="0"/>
          </a:p>
        </p:txBody>
      </p:sp>
      <p:sp>
        <p:nvSpPr>
          <p:cNvPr id="1112" name="PoljeZBesedilom 1111"/>
          <p:cNvSpPr txBox="1"/>
          <p:nvPr/>
        </p:nvSpPr>
        <p:spPr>
          <a:xfrm>
            <a:off x="5260539" y="3862857"/>
            <a:ext cx="1316212" cy="338554"/>
          </a:xfrm>
          <a:prstGeom prst="rect">
            <a:avLst/>
          </a:prstGeom>
          <a:noFill/>
        </p:spPr>
        <p:txBody>
          <a:bodyPr wrap="square" rtlCol="0">
            <a:spAutoFit/>
          </a:bodyPr>
          <a:lstStyle/>
          <a:p>
            <a:r>
              <a:rPr lang="sl-SI" sz="1600" dirty="0" smtClean="0"/>
              <a:t>web service</a:t>
            </a:r>
            <a:endParaRPr lang="en-US" sz="1600" dirty="0"/>
          </a:p>
        </p:txBody>
      </p:sp>
      <p:sp>
        <p:nvSpPr>
          <p:cNvPr id="1113" name="PoljeZBesedilom 1112"/>
          <p:cNvSpPr txBox="1"/>
          <p:nvPr/>
        </p:nvSpPr>
        <p:spPr>
          <a:xfrm>
            <a:off x="3770141" y="4028480"/>
            <a:ext cx="1100974" cy="338554"/>
          </a:xfrm>
          <a:prstGeom prst="rect">
            <a:avLst/>
          </a:prstGeom>
          <a:noFill/>
        </p:spPr>
        <p:txBody>
          <a:bodyPr wrap="square" rtlCol="0">
            <a:spAutoFit/>
          </a:bodyPr>
          <a:lstStyle/>
          <a:p>
            <a:r>
              <a:rPr lang="sl-SI" sz="1600" dirty="0" smtClean="0"/>
              <a:t>SRU/SRW</a:t>
            </a:r>
            <a:endParaRPr lang="en-US" sz="1600" dirty="0"/>
          </a:p>
        </p:txBody>
      </p:sp>
      <p:sp>
        <p:nvSpPr>
          <p:cNvPr id="1114" name="Pravokotnik 1113"/>
          <p:cNvSpPr/>
          <p:nvPr/>
        </p:nvSpPr>
        <p:spPr>
          <a:xfrm>
            <a:off x="467544" y="3876439"/>
            <a:ext cx="779381" cy="584775"/>
          </a:xfrm>
          <a:prstGeom prst="rect">
            <a:avLst/>
          </a:prstGeom>
        </p:spPr>
        <p:txBody>
          <a:bodyPr wrap="none">
            <a:spAutoFit/>
          </a:bodyPr>
          <a:lstStyle/>
          <a:p>
            <a:r>
              <a:rPr lang="sl-SI" sz="1600" dirty="0" smtClean="0"/>
              <a:t>XML or</a:t>
            </a:r>
          </a:p>
          <a:p>
            <a:r>
              <a:rPr lang="sl-SI" sz="1600" dirty="0" smtClean="0"/>
              <a:t>LDAP</a:t>
            </a:r>
            <a:endParaRPr lang="en-US" sz="1600" dirty="0"/>
          </a:p>
        </p:txBody>
      </p:sp>
      <p:sp>
        <p:nvSpPr>
          <p:cNvPr id="17" name="PoljeZBesedilom 16"/>
          <p:cNvSpPr txBox="1"/>
          <p:nvPr/>
        </p:nvSpPr>
        <p:spPr>
          <a:xfrm>
            <a:off x="5004048" y="0"/>
            <a:ext cx="4139952" cy="923330"/>
          </a:xfrm>
          <a:prstGeom prst="rect">
            <a:avLst/>
          </a:prstGeom>
          <a:noFill/>
        </p:spPr>
        <p:txBody>
          <a:bodyPr wrap="square" rtlCol="0">
            <a:spAutoFit/>
          </a:bodyPr>
          <a:lstStyle/>
          <a:p>
            <a:r>
              <a:rPr lang="en-GB" b="1" dirty="0"/>
              <a:t>The institutional repository linked to external systems and the national </a:t>
            </a:r>
            <a:r>
              <a:rPr lang="en-GB" b="1" dirty="0" smtClean="0"/>
              <a:t> </a:t>
            </a:r>
            <a:r>
              <a:rPr lang="en-GB" b="1" dirty="0"/>
              <a:t>portal</a:t>
            </a:r>
            <a:endParaRPr lang="sl-SI" b="1" dirty="0"/>
          </a:p>
          <a:p>
            <a:endParaRPr lang="sl-SI" dirty="0"/>
          </a:p>
        </p:txBody>
      </p:sp>
      <p:sp>
        <p:nvSpPr>
          <p:cNvPr id="56" name="Pravokotnik 55"/>
          <p:cNvSpPr/>
          <p:nvPr/>
        </p:nvSpPr>
        <p:spPr>
          <a:xfrm>
            <a:off x="1547780" y="6065340"/>
            <a:ext cx="1337940" cy="66000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600" dirty="0" smtClean="0"/>
              <a:t>Social Science Data </a:t>
            </a:r>
            <a:r>
              <a:rPr lang="sl-SI" sz="1600" dirty="0" err="1" smtClean="0"/>
              <a:t>Archives</a:t>
            </a:r>
            <a:endParaRPr lang="en-US" sz="1600" dirty="0"/>
          </a:p>
        </p:txBody>
      </p:sp>
      <p:cxnSp>
        <p:nvCxnSpPr>
          <p:cNvPr id="57" name="Raven puščični povezovalnik 56"/>
          <p:cNvCxnSpPr/>
          <p:nvPr/>
        </p:nvCxnSpPr>
        <p:spPr>
          <a:xfrm flipV="1">
            <a:off x="2023095" y="5377714"/>
            <a:ext cx="2556191" cy="693149"/>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PoljeZBesedilom 23"/>
          <p:cNvSpPr txBox="1"/>
          <p:nvPr/>
        </p:nvSpPr>
        <p:spPr>
          <a:xfrm>
            <a:off x="1677087" y="5724288"/>
            <a:ext cx="1204058" cy="307777"/>
          </a:xfrm>
          <a:prstGeom prst="rect">
            <a:avLst/>
          </a:prstGeom>
          <a:noFill/>
        </p:spPr>
        <p:txBody>
          <a:bodyPr wrap="square" rtlCol="0">
            <a:spAutoFit/>
          </a:bodyPr>
          <a:lstStyle/>
          <a:p>
            <a:r>
              <a:rPr lang="sl-SI" sz="1400" dirty="0" smtClean="0"/>
              <a:t>SRU/SRW</a:t>
            </a:r>
            <a:endParaRPr lang="en-GB" sz="1400" dirty="0"/>
          </a:p>
        </p:txBody>
      </p:sp>
    </p:spTree>
    <p:extLst>
      <p:ext uri="{BB962C8B-B14F-4D97-AF65-F5344CB8AC3E}">
        <p14:creationId xmlns:p14="http://schemas.microsoft.com/office/powerpoint/2010/main" val="1847853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404664"/>
            <a:ext cx="9036496" cy="954107"/>
          </a:xfrm>
          <a:prstGeom prst="rect">
            <a:avLst/>
          </a:prstGeom>
          <a:noFill/>
        </p:spPr>
        <p:txBody>
          <a:bodyPr wrap="square" rtlCol="0">
            <a:spAutoFit/>
          </a:bodyPr>
          <a:lstStyle/>
          <a:p>
            <a:r>
              <a:rPr lang="en-GB" sz="2800" dirty="0" smtClean="0"/>
              <a:t>A </a:t>
            </a:r>
            <a:r>
              <a:rPr lang="en-GB" sz="2800" dirty="0"/>
              <a:t>sequence diagram of final study work submission and publication at the universities of Maribor and of Nova Gorica</a:t>
            </a:r>
            <a:endParaRPr lang="sl-SI" sz="2800" dirty="0"/>
          </a:p>
        </p:txBody>
      </p:sp>
      <p:pic>
        <p:nvPicPr>
          <p:cNvPr id="4" name="Slika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76872"/>
            <a:ext cx="9144000" cy="4278154"/>
          </a:xfrm>
          <a:prstGeom prst="rect">
            <a:avLst/>
          </a:prstGeom>
        </p:spPr>
      </p:pic>
    </p:spTree>
    <p:extLst>
      <p:ext uri="{BB962C8B-B14F-4D97-AF65-F5344CB8AC3E}">
        <p14:creationId xmlns:p14="http://schemas.microsoft.com/office/powerpoint/2010/main" val="1522394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0"/>
            <a:ext cx="7416824" cy="1938992"/>
          </a:xfrm>
          <a:prstGeom prst="rect">
            <a:avLst/>
          </a:prstGeom>
          <a:noFill/>
        </p:spPr>
        <p:txBody>
          <a:bodyPr wrap="square" rtlCol="0">
            <a:spAutoFit/>
          </a:bodyPr>
          <a:lstStyle/>
          <a:p>
            <a:r>
              <a:rPr lang="en-GB" sz="4000" dirty="0" smtClean="0"/>
              <a:t>A </a:t>
            </a:r>
            <a:r>
              <a:rPr lang="en-GB" sz="4000" dirty="0"/>
              <a:t>sequence diagram of research item submission and publication</a:t>
            </a:r>
            <a:r>
              <a:rPr lang="en-GB" sz="4000" dirty="0" smtClean="0"/>
              <a:t> </a:t>
            </a:r>
            <a:endParaRPr lang="sl-SI" sz="4000" dirty="0" smtClean="0"/>
          </a:p>
          <a:p>
            <a:endParaRPr lang="sl-SI" sz="4000" dirty="0"/>
          </a:p>
        </p:txBody>
      </p:sp>
      <p:pic>
        <p:nvPicPr>
          <p:cNvPr id="4" name="Slika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444108"/>
            <a:ext cx="9144000" cy="5413892"/>
          </a:xfrm>
          <a:prstGeom prst="rect">
            <a:avLst/>
          </a:prstGeom>
        </p:spPr>
      </p:pic>
    </p:spTree>
    <p:extLst>
      <p:ext uri="{BB962C8B-B14F-4D97-AF65-F5344CB8AC3E}">
        <p14:creationId xmlns:p14="http://schemas.microsoft.com/office/powerpoint/2010/main" val="3597554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avokotnik 1"/>
          <p:cNvSpPr/>
          <p:nvPr/>
        </p:nvSpPr>
        <p:spPr>
          <a:xfrm>
            <a:off x="4144563" y="2888940"/>
            <a:ext cx="1836204" cy="75608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Institutional</a:t>
            </a:r>
            <a:r>
              <a:rPr lang="sl-SI" sz="1400" dirty="0"/>
              <a:t> </a:t>
            </a:r>
            <a:r>
              <a:rPr lang="en-GB" sz="1400" dirty="0"/>
              <a:t>repository</a:t>
            </a:r>
            <a:endParaRPr lang="en-GB" sz="1400" dirty="0"/>
          </a:p>
        </p:txBody>
      </p:sp>
      <p:sp>
        <p:nvSpPr>
          <p:cNvPr id="3" name="Pravokotnik 2"/>
          <p:cNvSpPr/>
          <p:nvPr/>
        </p:nvSpPr>
        <p:spPr>
          <a:xfrm>
            <a:off x="1331640" y="2834934"/>
            <a:ext cx="1387164" cy="8910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a:t>ARNES AAI </a:t>
            </a:r>
            <a:r>
              <a:rPr lang="sl-SI" sz="1200" dirty="0" err="1"/>
              <a:t>or</a:t>
            </a:r>
            <a:r>
              <a:rPr lang="sl-SI" sz="1200" dirty="0"/>
              <a:t> </a:t>
            </a:r>
            <a:r>
              <a:rPr lang="sl-SI" sz="1200" dirty="0" err="1"/>
              <a:t>University</a:t>
            </a:r>
            <a:r>
              <a:rPr lang="sl-SI" sz="1200" dirty="0"/>
              <a:t> </a:t>
            </a:r>
            <a:r>
              <a:rPr lang="sl-SI" sz="1200" dirty="0" err="1"/>
              <a:t>authentication</a:t>
            </a:r>
            <a:r>
              <a:rPr lang="sl-SI" sz="1200" dirty="0"/>
              <a:t> </a:t>
            </a:r>
            <a:r>
              <a:rPr lang="sl-SI" sz="1200" dirty="0" err="1"/>
              <a:t>system</a:t>
            </a:r>
            <a:endParaRPr lang="en-US" sz="1200" dirty="0"/>
          </a:p>
        </p:txBody>
      </p:sp>
      <p:sp>
        <p:nvSpPr>
          <p:cNvPr id="4" name="Pravokotnik 3"/>
          <p:cNvSpPr/>
          <p:nvPr/>
        </p:nvSpPr>
        <p:spPr>
          <a:xfrm>
            <a:off x="4387923" y="4160652"/>
            <a:ext cx="1350150" cy="81009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350" dirty="0"/>
              <a:t>Open Science Slovenia</a:t>
            </a:r>
            <a:endParaRPr lang="en-US" sz="1350" dirty="0"/>
          </a:p>
        </p:txBody>
      </p:sp>
      <p:pic>
        <p:nvPicPr>
          <p:cNvPr id="5" name="Picture 8" descr="D:\Projekti\ODUN\dogodek Ljubljana-rektorska konferenca\Mobilne aplikacije\iOS_03.png"/>
          <p:cNvPicPr>
            <a:picLocks noChangeAspect="1" noChangeArrowheads="1"/>
          </p:cNvPicPr>
          <p:nvPr/>
        </p:nvPicPr>
        <p:blipFill>
          <a:blip r:embed="rId2" cstate="print"/>
          <a:srcRect/>
          <a:stretch>
            <a:fillRect/>
          </a:stretch>
        </p:blipFill>
        <p:spPr bwMode="auto">
          <a:xfrm>
            <a:off x="5587584" y="1397766"/>
            <a:ext cx="517412" cy="972108"/>
          </a:xfrm>
          <a:prstGeom prst="rect">
            <a:avLst/>
          </a:prstGeom>
          <a:noFill/>
        </p:spPr>
      </p:pic>
      <p:pic>
        <p:nvPicPr>
          <p:cNvPr id="6" name="Picture 2" descr="D:\Projekti\ODUN\dogodek Ljubljana-rektorska konferenca\Mobilne aplikacije\LOGO_Android.png"/>
          <p:cNvPicPr>
            <a:picLocks noChangeAspect="1" noChangeArrowheads="1"/>
          </p:cNvPicPr>
          <p:nvPr/>
        </p:nvPicPr>
        <p:blipFill>
          <a:blip r:embed="rId3" cstate="print"/>
          <a:srcRect/>
          <a:stretch>
            <a:fillRect/>
          </a:stretch>
        </p:blipFill>
        <p:spPr bwMode="auto">
          <a:xfrm>
            <a:off x="5543621" y="832817"/>
            <a:ext cx="605339" cy="605340"/>
          </a:xfrm>
          <a:prstGeom prst="rect">
            <a:avLst/>
          </a:prstGeom>
          <a:noFill/>
        </p:spPr>
      </p:pic>
      <p:pic>
        <p:nvPicPr>
          <p:cNvPr id="8" name="Picture 3" descr="D:\Projekti\ODUN\dogodek Ljubljana-rektorska konferenca\Mobilne aplikacije\LOGO_iOS.png"/>
          <p:cNvPicPr>
            <a:picLocks noChangeAspect="1" noChangeArrowheads="1"/>
          </p:cNvPicPr>
          <p:nvPr/>
        </p:nvPicPr>
        <p:blipFill>
          <a:blip r:embed="rId4" cstate="print"/>
          <a:srcRect/>
          <a:stretch>
            <a:fillRect/>
          </a:stretch>
        </p:blipFill>
        <p:spPr bwMode="auto">
          <a:xfrm>
            <a:off x="6117137" y="1454533"/>
            <a:ext cx="586410" cy="586411"/>
          </a:xfrm>
          <a:prstGeom prst="rect">
            <a:avLst/>
          </a:prstGeom>
          <a:noFill/>
        </p:spPr>
      </p:pic>
      <p:pic>
        <p:nvPicPr>
          <p:cNvPr id="1026" name="Picture 2" descr="Domača stran COBISS-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1263" y="4132527"/>
            <a:ext cx="1204683" cy="23356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27719" y="4571301"/>
            <a:ext cx="1216704" cy="297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Pravokotnik 8"/>
          <p:cNvSpPr/>
          <p:nvPr/>
        </p:nvSpPr>
        <p:spPr>
          <a:xfrm>
            <a:off x="6892316" y="2420968"/>
            <a:ext cx="1028420" cy="205044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350" dirty="0"/>
              <a:t>OpenAIRE,</a:t>
            </a:r>
          </a:p>
          <a:p>
            <a:pPr algn="ctr"/>
            <a:r>
              <a:rPr lang="sl-SI" sz="1350" dirty="0"/>
              <a:t>DART-Europe,</a:t>
            </a:r>
          </a:p>
          <a:p>
            <a:pPr algn="ctr"/>
            <a:r>
              <a:rPr lang="sl-SI" sz="1350" dirty="0"/>
              <a:t>BASE,</a:t>
            </a:r>
          </a:p>
          <a:p>
            <a:pPr algn="ctr"/>
            <a:r>
              <a:rPr lang="sl-SI" sz="1350" dirty="0"/>
              <a:t>ROAR,</a:t>
            </a:r>
          </a:p>
          <a:p>
            <a:pPr algn="ctr"/>
            <a:r>
              <a:rPr lang="sl-SI" sz="1350" dirty="0"/>
              <a:t>OpenDOARRre3data</a:t>
            </a:r>
          </a:p>
          <a:p>
            <a:pPr algn="ctr"/>
            <a:r>
              <a:rPr lang="sl-SI" sz="1350" dirty="0"/>
              <a:t>….</a:t>
            </a:r>
          </a:p>
        </p:txBody>
      </p:sp>
      <p:sp>
        <p:nvSpPr>
          <p:cNvPr id="10" name="Pravokotnik 9"/>
          <p:cNvSpPr/>
          <p:nvPr/>
        </p:nvSpPr>
        <p:spPr>
          <a:xfrm>
            <a:off x="6894258" y="1313785"/>
            <a:ext cx="1028420" cy="5864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err="1"/>
              <a:t>Institutional</a:t>
            </a:r>
            <a:r>
              <a:rPr lang="en-GB" sz="1200" dirty="0"/>
              <a:t>Web</a:t>
            </a:r>
            <a:r>
              <a:rPr lang="sl-SI" sz="1200" dirty="0"/>
              <a:t> </a:t>
            </a:r>
            <a:r>
              <a:rPr lang="en-GB" sz="1200" dirty="0"/>
              <a:t>servers</a:t>
            </a:r>
            <a:endParaRPr lang="en-GB" sz="1200" dirty="0"/>
          </a:p>
        </p:txBody>
      </p:sp>
      <p:sp>
        <p:nvSpPr>
          <p:cNvPr id="11" name="Pravokotnik 10"/>
          <p:cNvSpPr/>
          <p:nvPr/>
        </p:nvSpPr>
        <p:spPr>
          <a:xfrm>
            <a:off x="1331640" y="4258396"/>
            <a:ext cx="1393902" cy="6557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err="1"/>
              <a:t>University</a:t>
            </a:r>
            <a:r>
              <a:rPr lang="sl-SI" sz="1200" dirty="0"/>
              <a:t> </a:t>
            </a:r>
            <a:r>
              <a:rPr lang="sl-SI" sz="1200" dirty="0" err="1"/>
              <a:t>academic</a:t>
            </a:r>
            <a:r>
              <a:rPr lang="sl-SI" sz="1200" dirty="0"/>
              <a:t> </a:t>
            </a:r>
            <a:r>
              <a:rPr lang="sl-SI" sz="1200" dirty="0" err="1"/>
              <a:t>information</a:t>
            </a:r>
            <a:r>
              <a:rPr lang="sl-SI" sz="1200" dirty="0"/>
              <a:t> </a:t>
            </a:r>
            <a:r>
              <a:rPr lang="sl-SI" sz="1200" dirty="0" err="1"/>
              <a:t>system</a:t>
            </a:r>
            <a:endParaRPr lang="en-US" sz="1200" dirty="0"/>
          </a:p>
        </p:txBody>
      </p:sp>
      <p:sp>
        <p:nvSpPr>
          <p:cNvPr id="12" name="Pravokotnik 11"/>
          <p:cNvSpPr/>
          <p:nvPr/>
        </p:nvSpPr>
        <p:spPr>
          <a:xfrm>
            <a:off x="1324902" y="1922041"/>
            <a:ext cx="1379240" cy="590417"/>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a:t>ARNES</a:t>
            </a:r>
            <a:endParaRPr lang="en-US" sz="1200" dirty="0"/>
          </a:p>
        </p:txBody>
      </p:sp>
      <p:sp>
        <p:nvSpPr>
          <p:cNvPr id="13" name="Pravokotnik 12"/>
          <p:cNvSpPr/>
          <p:nvPr/>
        </p:nvSpPr>
        <p:spPr>
          <a:xfrm>
            <a:off x="1779846" y="5391463"/>
            <a:ext cx="1003455" cy="4950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err="1"/>
              <a:t>EPrints</a:t>
            </a:r>
            <a:r>
              <a:rPr lang="sl-SI" sz="1200" dirty="0"/>
              <a:t> </a:t>
            </a:r>
            <a:r>
              <a:rPr lang="sl-SI" sz="1200" dirty="0" err="1"/>
              <a:t>repozitoriji</a:t>
            </a:r>
            <a:endParaRPr lang="en-US" sz="1200" dirty="0"/>
          </a:p>
        </p:txBody>
      </p:sp>
      <p:sp>
        <p:nvSpPr>
          <p:cNvPr id="14" name="Pravokotnik 13"/>
          <p:cNvSpPr/>
          <p:nvPr/>
        </p:nvSpPr>
        <p:spPr>
          <a:xfrm>
            <a:off x="3113838" y="5391464"/>
            <a:ext cx="972108" cy="51333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350"/>
              <a:t>dLib.si</a:t>
            </a:r>
            <a:endParaRPr lang="en-US" sz="1350" dirty="0"/>
          </a:p>
        </p:txBody>
      </p:sp>
      <p:sp>
        <p:nvSpPr>
          <p:cNvPr id="15" name="Pravokotnik 14"/>
          <p:cNvSpPr/>
          <p:nvPr/>
        </p:nvSpPr>
        <p:spPr>
          <a:xfrm>
            <a:off x="4462728" y="5406256"/>
            <a:ext cx="1080893" cy="5056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a:t>VideoLectures.NET</a:t>
            </a:r>
            <a:endParaRPr lang="en-US" sz="1200" dirty="0"/>
          </a:p>
        </p:txBody>
      </p:sp>
      <p:sp>
        <p:nvSpPr>
          <p:cNvPr id="16" name="Pravokotnik 15"/>
          <p:cNvSpPr/>
          <p:nvPr/>
        </p:nvSpPr>
        <p:spPr>
          <a:xfrm>
            <a:off x="5814138" y="5402113"/>
            <a:ext cx="918102" cy="5026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350" dirty="0"/>
              <a:t>DKMORS</a:t>
            </a:r>
            <a:endParaRPr lang="en-US" sz="1350" dirty="0"/>
          </a:p>
        </p:txBody>
      </p:sp>
      <p:sp>
        <p:nvSpPr>
          <p:cNvPr id="19" name="Pravokotnik 18"/>
          <p:cNvSpPr/>
          <p:nvPr/>
        </p:nvSpPr>
        <p:spPr>
          <a:xfrm>
            <a:off x="6948264" y="5402114"/>
            <a:ext cx="918102" cy="48435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400" dirty="0" err="1"/>
              <a:t>Other</a:t>
            </a:r>
            <a:r>
              <a:rPr lang="sl-SI" sz="1400" dirty="0"/>
              <a:t> </a:t>
            </a:r>
            <a:r>
              <a:rPr lang="sl-SI" sz="1400" dirty="0" err="1"/>
              <a:t>sources</a:t>
            </a:r>
            <a:endParaRPr lang="en-US" sz="1400" dirty="0"/>
          </a:p>
        </p:txBody>
      </p:sp>
      <p:cxnSp>
        <p:nvCxnSpPr>
          <p:cNvPr id="21" name="Raven puščični povezovalnik 20"/>
          <p:cNvCxnSpPr>
            <a:stCxn id="2" idx="0"/>
          </p:cNvCxnSpPr>
          <p:nvPr/>
        </p:nvCxnSpPr>
        <p:spPr>
          <a:xfrm flipV="1">
            <a:off x="5062665" y="2299362"/>
            <a:ext cx="751473" cy="589578"/>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Raven puščični povezovalnik 27"/>
          <p:cNvCxnSpPr/>
          <p:nvPr/>
        </p:nvCxnSpPr>
        <p:spPr>
          <a:xfrm flipV="1">
            <a:off x="2281573" y="3467122"/>
            <a:ext cx="1901801" cy="782186"/>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Raven puščični povezovalnik 29"/>
          <p:cNvCxnSpPr>
            <a:endCxn id="12" idx="3"/>
          </p:cNvCxnSpPr>
          <p:nvPr/>
        </p:nvCxnSpPr>
        <p:spPr>
          <a:xfrm flipH="1" flipV="1">
            <a:off x="2704141" y="2217250"/>
            <a:ext cx="1440422" cy="910203"/>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Raven puščični povezovalnik 31"/>
          <p:cNvCxnSpPr>
            <a:stCxn id="11" idx="0"/>
            <a:endCxn id="3" idx="2"/>
          </p:cNvCxnSpPr>
          <p:nvPr/>
        </p:nvCxnSpPr>
        <p:spPr>
          <a:xfrm flipH="1" flipV="1">
            <a:off x="2025222" y="3726033"/>
            <a:ext cx="3369" cy="532363"/>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Raven puščični povezovalnik 40"/>
          <p:cNvCxnSpPr>
            <a:stCxn id="1026" idx="0"/>
          </p:cNvCxnSpPr>
          <p:nvPr/>
        </p:nvCxnSpPr>
        <p:spPr>
          <a:xfrm flipV="1">
            <a:off x="3483605" y="3645024"/>
            <a:ext cx="1164849" cy="487502"/>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Raven puščični povezovalnik 42"/>
          <p:cNvCxnSpPr>
            <a:endCxn id="10" idx="2"/>
          </p:cNvCxnSpPr>
          <p:nvPr/>
        </p:nvCxnSpPr>
        <p:spPr>
          <a:xfrm flipV="1">
            <a:off x="5587583" y="1900196"/>
            <a:ext cx="1820885" cy="969083"/>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Raven puščični povezovalnik 44"/>
          <p:cNvCxnSpPr>
            <a:stCxn id="2" idx="3"/>
          </p:cNvCxnSpPr>
          <p:nvPr/>
        </p:nvCxnSpPr>
        <p:spPr>
          <a:xfrm>
            <a:off x="5980767" y="3266982"/>
            <a:ext cx="913491"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Raven puščični povezovalnik 48"/>
          <p:cNvCxnSpPr>
            <a:stCxn id="2" idx="2"/>
          </p:cNvCxnSpPr>
          <p:nvPr/>
        </p:nvCxnSpPr>
        <p:spPr>
          <a:xfrm>
            <a:off x="5062665" y="3645024"/>
            <a:ext cx="0" cy="515628"/>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Raven puščični povezovalnik 52"/>
          <p:cNvCxnSpPr>
            <a:stCxn id="13" idx="0"/>
          </p:cNvCxnSpPr>
          <p:nvPr/>
        </p:nvCxnSpPr>
        <p:spPr>
          <a:xfrm flipV="1">
            <a:off x="2281573" y="4829563"/>
            <a:ext cx="2106350" cy="561902"/>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Raven puščični povezovalnik 54"/>
          <p:cNvCxnSpPr>
            <a:stCxn id="14" idx="0"/>
          </p:cNvCxnSpPr>
          <p:nvPr/>
        </p:nvCxnSpPr>
        <p:spPr>
          <a:xfrm flipV="1">
            <a:off x="3599892" y="4970743"/>
            <a:ext cx="1026114" cy="420722"/>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2" name="Raven puščični povezovalnik 1051"/>
          <p:cNvCxnSpPr>
            <a:stCxn id="1031" idx="1"/>
          </p:cNvCxnSpPr>
          <p:nvPr/>
        </p:nvCxnSpPr>
        <p:spPr>
          <a:xfrm flipH="1" flipV="1">
            <a:off x="5587584" y="3603522"/>
            <a:ext cx="1040135" cy="111633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4" name="Raven puščični povezovalnik 1053"/>
          <p:cNvCxnSpPr/>
          <p:nvPr/>
        </p:nvCxnSpPr>
        <p:spPr>
          <a:xfrm flipV="1">
            <a:off x="4966209" y="4963056"/>
            <a:ext cx="0" cy="428408"/>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0" name="Raven puščični povezovalnik 1059"/>
          <p:cNvCxnSpPr>
            <a:stCxn id="1026" idx="3"/>
          </p:cNvCxnSpPr>
          <p:nvPr/>
        </p:nvCxnSpPr>
        <p:spPr>
          <a:xfrm>
            <a:off x="4085946" y="4249307"/>
            <a:ext cx="301977"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5" name="Raven puščični povezovalnik 1064"/>
          <p:cNvCxnSpPr>
            <a:stCxn id="16" idx="0"/>
          </p:cNvCxnSpPr>
          <p:nvPr/>
        </p:nvCxnSpPr>
        <p:spPr>
          <a:xfrm flipH="1" flipV="1">
            <a:off x="5468817" y="4970743"/>
            <a:ext cx="804373" cy="431371"/>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Raven puščični povezovalnik 1066"/>
          <p:cNvCxnSpPr>
            <a:stCxn id="19" idx="0"/>
          </p:cNvCxnSpPr>
          <p:nvPr/>
        </p:nvCxnSpPr>
        <p:spPr>
          <a:xfrm flipH="1" flipV="1">
            <a:off x="5738073" y="4829561"/>
            <a:ext cx="1669242" cy="572552"/>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7" name="Raven puščični povezovalnik 1076"/>
          <p:cNvCxnSpPr>
            <a:stCxn id="2" idx="1"/>
            <a:endCxn id="3" idx="3"/>
          </p:cNvCxnSpPr>
          <p:nvPr/>
        </p:nvCxnSpPr>
        <p:spPr>
          <a:xfrm flipH="1">
            <a:off x="2718804" y="3266982"/>
            <a:ext cx="1425759" cy="13502"/>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Pravokotnik 53"/>
          <p:cNvSpPr/>
          <p:nvPr/>
        </p:nvSpPr>
        <p:spPr>
          <a:xfrm>
            <a:off x="1324902" y="1098358"/>
            <a:ext cx="1337977" cy="621885"/>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a:t>HPC</a:t>
            </a:r>
            <a:endParaRPr lang="en-US" sz="1200" dirty="0"/>
          </a:p>
        </p:txBody>
      </p:sp>
      <p:sp>
        <p:nvSpPr>
          <p:cNvPr id="63" name="Pravokotnik 62"/>
          <p:cNvSpPr/>
          <p:nvPr/>
        </p:nvSpPr>
        <p:spPr>
          <a:xfrm>
            <a:off x="3062107" y="1102032"/>
            <a:ext cx="1042074" cy="618211"/>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a:t>EUDAT</a:t>
            </a:r>
            <a:endParaRPr lang="en-US" sz="1200" dirty="0"/>
          </a:p>
        </p:txBody>
      </p:sp>
      <p:cxnSp>
        <p:nvCxnSpPr>
          <p:cNvPr id="35" name="Raven povezovalnik 34"/>
          <p:cNvCxnSpPr/>
          <p:nvPr/>
        </p:nvCxnSpPr>
        <p:spPr>
          <a:xfrm>
            <a:off x="2662879" y="1544451"/>
            <a:ext cx="1623371" cy="134449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Pravokotnik 69"/>
          <p:cNvSpPr/>
          <p:nvPr/>
        </p:nvSpPr>
        <p:spPr>
          <a:xfrm>
            <a:off x="4227295" y="1102030"/>
            <a:ext cx="1138082" cy="618212"/>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a:t>IZUM </a:t>
            </a:r>
            <a:r>
              <a:rPr lang="sl-SI" sz="1200" dirty="0" err="1" smtClean="0"/>
              <a:t>analytics</a:t>
            </a:r>
            <a:endParaRPr lang="en-US" sz="1200" dirty="0"/>
          </a:p>
        </p:txBody>
      </p:sp>
      <p:cxnSp>
        <p:nvCxnSpPr>
          <p:cNvPr id="46" name="Raven povezovalnik 45"/>
          <p:cNvCxnSpPr>
            <a:endCxn id="63" idx="2"/>
          </p:cNvCxnSpPr>
          <p:nvPr/>
        </p:nvCxnSpPr>
        <p:spPr>
          <a:xfrm flipH="1" flipV="1">
            <a:off x="3583144" y="1720243"/>
            <a:ext cx="1020471" cy="117348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Raven povezovalnik 47"/>
          <p:cNvCxnSpPr/>
          <p:nvPr/>
        </p:nvCxnSpPr>
        <p:spPr>
          <a:xfrm>
            <a:off x="2662880" y="1397766"/>
            <a:ext cx="399227"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Raven povezovalnik 59"/>
          <p:cNvCxnSpPr/>
          <p:nvPr/>
        </p:nvCxnSpPr>
        <p:spPr>
          <a:xfrm flipH="1">
            <a:off x="1940814" y="1720243"/>
            <a:ext cx="6858" cy="1799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Raven povezovalnik 63"/>
          <p:cNvCxnSpPr>
            <a:endCxn id="70" idx="2"/>
          </p:cNvCxnSpPr>
          <p:nvPr/>
        </p:nvCxnSpPr>
        <p:spPr>
          <a:xfrm flipV="1">
            <a:off x="4796336" y="1720242"/>
            <a:ext cx="0" cy="117348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PoljeZBesedilom 16"/>
          <p:cNvSpPr txBox="1"/>
          <p:nvPr/>
        </p:nvSpPr>
        <p:spPr>
          <a:xfrm>
            <a:off x="1691680" y="332656"/>
            <a:ext cx="6480720" cy="369332"/>
          </a:xfrm>
          <a:prstGeom prst="rect">
            <a:avLst/>
          </a:prstGeom>
          <a:noFill/>
        </p:spPr>
        <p:txBody>
          <a:bodyPr wrap="square" rtlCol="0">
            <a:spAutoFit/>
          </a:bodyPr>
          <a:lstStyle/>
          <a:p>
            <a:r>
              <a:rPr lang="en-US" dirty="0" smtClean="0"/>
              <a:t>Support for data archives and digital preservation</a:t>
            </a:r>
            <a:endParaRPr lang="en-US" dirty="0"/>
          </a:p>
        </p:txBody>
      </p:sp>
    </p:spTree>
    <p:extLst>
      <p:ext uri="{BB962C8B-B14F-4D97-AF65-F5344CB8AC3E}">
        <p14:creationId xmlns:p14="http://schemas.microsoft.com/office/powerpoint/2010/main" val="4100451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fontScale="90000"/>
          </a:bodyPr>
          <a:lstStyle/>
          <a:p>
            <a:r>
              <a:rPr lang="sl-SI" dirty="0" err="1" smtClean="0"/>
              <a:t>Problems</a:t>
            </a:r>
            <a:r>
              <a:rPr lang="sl-SI" dirty="0" smtClean="0"/>
              <a:t> </a:t>
            </a:r>
            <a:r>
              <a:rPr lang="sl-SI" dirty="0" err="1" smtClean="0"/>
              <a:t>with</a:t>
            </a:r>
            <a:r>
              <a:rPr lang="sl-SI" dirty="0" smtClean="0"/>
              <a:t> </a:t>
            </a:r>
            <a:r>
              <a:rPr lang="sl-SI" dirty="0" err="1" smtClean="0"/>
              <a:t>local</a:t>
            </a:r>
            <a:r>
              <a:rPr lang="sl-SI" dirty="0" smtClean="0"/>
              <a:t> </a:t>
            </a:r>
            <a:r>
              <a:rPr lang="sl-SI" dirty="0" err="1" smtClean="0"/>
              <a:t>and</a:t>
            </a:r>
            <a:r>
              <a:rPr lang="sl-SI" dirty="0" smtClean="0"/>
              <a:t> global </a:t>
            </a:r>
            <a:r>
              <a:rPr lang="sl-SI" dirty="0" err="1" smtClean="0"/>
              <a:t>unique</a:t>
            </a:r>
            <a:r>
              <a:rPr lang="sl-SI" dirty="0" smtClean="0"/>
              <a:t> </a:t>
            </a:r>
            <a:r>
              <a:rPr lang="sl-SI" dirty="0" err="1" smtClean="0"/>
              <a:t>identifiers</a:t>
            </a:r>
            <a:endParaRPr lang="en-GB" dirty="0"/>
          </a:p>
        </p:txBody>
      </p:sp>
      <p:sp>
        <p:nvSpPr>
          <p:cNvPr id="3" name="Označba mesta vsebine 2"/>
          <p:cNvSpPr>
            <a:spLocks noGrp="1"/>
          </p:cNvSpPr>
          <p:nvPr>
            <p:ph idx="1"/>
          </p:nvPr>
        </p:nvSpPr>
        <p:spPr>
          <a:xfrm>
            <a:off x="457200" y="1600200"/>
            <a:ext cx="8507288" cy="4853136"/>
          </a:xfrm>
        </p:spPr>
        <p:txBody>
          <a:bodyPr>
            <a:normAutofit fontScale="85000" lnSpcReduction="20000"/>
          </a:bodyPr>
          <a:lstStyle/>
          <a:p>
            <a:r>
              <a:rPr lang="en-US" dirty="0" smtClean="0"/>
              <a:t>Metadata </a:t>
            </a:r>
            <a:r>
              <a:rPr lang="sl-SI" dirty="0" err="1" smtClean="0"/>
              <a:t>records</a:t>
            </a:r>
            <a:r>
              <a:rPr lang="sl-SI" dirty="0" smtClean="0"/>
              <a:t> </a:t>
            </a:r>
            <a:r>
              <a:rPr lang="en-US" dirty="0" smtClean="0"/>
              <a:t>of digital objects use one ore more </a:t>
            </a:r>
            <a:r>
              <a:rPr lang="sl-SI" dirty="0" smtClean="0"/>
              <a:t>global </a:t>
            </a:r>
            <a:r>
              <a:rPr lang="sl-SI" dirty="0" err="1" smtClean="0"/>
              <a:t>or</a:t>
            </a:r>
            <a:r>
              <a:rPr lang="sl-SI" dirty="0" smtClean="0"/>
              <a:t> </a:t>
            </a:r>
            <a:r>
              <a:rPr lang="sl-SI" dirty="0" err="1" smtClean="0"/>
              <a:t>local</a:t>
            </a:r>
            <a:r>
              <a:rPr lang="sl-SI" dirty="0" smtClean="0"/>
              <a:t> </a:t>
            </a:r>
            <a:r>
              <a:rPr lang="en-US" dirty="0" smtClean="0"/>
              <a:t>unique identifiers</a:t>
            </a:r>
            <a:r>
              <a:rPr lang="sl-SI" dirty="0" smtClean="0"/>
              <a:t>: COBISS ID, URN, URL, DOI, </a:t>
            </a:r>
            <a:r>
              <a:rPr lang="sl-SI" dirty="0" err="1" smtClean="0"/>
              <a:t>Handle</a:t>
            </a:r>
            <a:r>
              <a:rPr lang="sl-SI" dirty="0" smtClean="0"/>
              <a:t>, PURL, PMID, PMCID, </a:t>
            </a:r>
            <a:r>
              <a:rPr lang="sl-SI" dirty="0" err="1" smtClean="0"/>
              <a:t>ArXivID</a:t>
            </a:r>
            <a:r>
              <a:rPr lang="sl-SI" dirty="0" smtClean="0"/>
              <a:t>, ISBN, ISSN, e-ISBN, e-ISSN, </a:t>
            </a:r>
            <a:r>
              <a:rPr lang="en-US" dirty="0" smtClean="0"/>
              <a:t>ID inside repository, NRID</a:t>
            </a:r>
            <a:r>
              <a:rPr lang="sl-SI" dirty="0" smtClean="0"/>
              <a:t>.</a:t>
            </a:r>
          </a:p>
          <a:p>
            <a:r>
              <a:rPr lang="en-US" dirty="0" smtClean="0"/>
              <a:t>Persons or organizations have one or more global or local unique identifiers</a:t>
            </a:r>
            <a:r>
              <a:rPr lang="sl-SI" dirty="0" smtClean="0"/>
              <a:t>: CONORID, </a:t>
            </a:r>
            <a:r>
              <a:rPr lang="sl-SI" dirty="0"/>
              <a:t>SICRISID</a:t>
            </a:r>
            <a:r>
              <a:rPr lang="sl-SI" dirty="0" smtClean="0"/>
              <a:t>, </a:t>
            </a:r>
            <a:r>
              <a:rPr lang="sl-SI" dirty="0" err="1" smtClean="0"/>
              <a:t>Institutional</a:t>
            </a:r>
            <a:r>
              <a:rPr lang="sl-SI" dirty="0" smtClean="0"/>
              <a:t> </a:t>
            </a:r>
            <a:r>
              <a:rPr lang="sl-SI" dirty="0" err="1" smtClean="0"/>
              <a:t>digital</a:t>
            </a:r>
            <a:r>
              <a:rPr lang="sl-SI" dirty="0" smtClean="0"/>
              <a:t> </a:t>
            </a:r>
            <a:r>
              <a:rPr lang="sl-SI" dirty="0" err="1" smtClean="0"/>
              <a:t>identity</a:t>
            </a:r>
            <a:r>
              <a:rPr lang="sl-SI" dirty="0" smtClean="0"/>
              <a:t>, </a:t>
            </a:r>
            <a:r>
              <a:rPr lang="sl-SI" dirty="0" err="1" smtClean="0"/>
              <a:t>Institutional</a:t>
            </a:r>
            <a:r>
              <a:rPr lang="sl-SI" dirty="0" smtClean="0"/>
              <a:t> ID, ORCID, VIAFID, </a:t>
            </a:r>
            <a:r>
              <a:rPr lang="sl-SI" dirty="0" err="1" smtClean="0"/>
              <a:t>ResearcherID</a:t>
            </a:r>
            <a:r>
              <a:rPr lang="sl-SI" dirty="0" smtClean="0"/>
              <a:t>, </a:t>
            </a:r>
            <a:r>
              <a:rPr lang="sl-SI" dirty="0" err="1" smtClean="0"/>
              <a:t>GoogleScholarID</a:t>
            </a:r>
            <a:r>
              <a:rPr lang="sl-SI" dirty="0" smtClean="0"/>
              <a:t>, </a:t>
            </a:r>
            <a:r>
              <a:rPr lang="sl-SI" dirty="0" err="1" smtClean="0"/>
              <a:t>Researchgate</a:t>
            </a:r>
            <a:r>
              <a:rPr lang="sl-SI" dirty="0" smtClean="0"/>
              <a:t> ID, personal ID, </a:t>
            </a:r>
            <a:r>
              <a:rPr lang="sl-SI" dirty="0" err="1" smtClean="0"/>
              <a:t>passport</a:t>
            </a:r>
            <a:r>
              <a:rPr lang="sl-SI" dirty="0" smtClean="0"/>
              <a:t> </a:t>
            </a:r>
            <a:r>
              <a:rPr lang="sl-SI" dirty="0" err="1" smtClean="0"/>
              <a:t>number</a:t>
            </a:r>
            <a:r>
              <a:rPr lang="sl-SI" dirty="0" smtClean="0"/>
              <a:t>, </a:t>
            </a:r>
            <a:r>
              <a:rPr lang="sl-SI" dirty="0" err="1" smtClean="0"/>
              <a:t>tax</a:t>
            </a:r>
            <a:r>
              <a:rPr lang="sl-SI" dirty="0" smtClean="0"/>
              <a:t> </a:t>
            </a:r>
            <a:r>
              <a:rPr lang="sl-SI" dirty="0" err="1" smtClean="0"/>
              <a:t>number</a:t>
            </a:r>
            <a:r>
              <a:rPr lang="sl-SI" dirty="0" smtClean="0"/>
              <a:t>….</a:t>
            </a:r>
          </a:p>
          <a:p>
            <a:r>
              <a:rPr lang="en-US" dirty="0" smtClean="0"/>
              <a:t>The same problems with unique identifiers are in identification of research groups, funders, instruments, projects, research infrastructures, vocabularies, software, APIs</a:t>
            </a:r>
            <a:r>
              <a:rPr lang="sl-SI" dirty="0" smtClean="0"/>
              <a:t>…</a:t>
            </a:r>
            <a:endParaRPr lang="en-US" dirty="0" smtClean="0"/>
          </a:p>
          <a:p>
            <a:endParaRPr lang="en-GB" dirty="0"/>
          </a:p>
        </p:txBody>
      </p:sp>
    </p:spTree>
    <p:extLst>
      <p:ext uri="{BB962C8B-B14F-4D97-AF65-F5344CB8AC3E}">
        <p14:creationId xmlns:p14="http://schemas.microsoft.com/office/powerpoint/2010/main" val="2646876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isar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sar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isar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sar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81136</TotalTime>
  <Words>2354</Words>
  <Application>Microsoft Office PowerPoint</Application>
  <PresentationFormat>Diaprojekcija na zaslonu (4:3)</PresentationFormat>
  <Paragraphs>181</Paragraphs>
  <Slides>12</Slides>
  <Notes>6</Notes>
  <HiddenSlides>0</HiddenSlides>
  <MMClips>0</MMClips>
  <ScaleCrop>false</ScaleCrop>
  <HeadingPairs>
    <vt:vector size="6" baseType="variant">
      <vt:variant>
        <vt:lpstr>Uporabljene pisave</vt:lpstr>
      </vt:variant>
      <vt:variant>
        <vt:i4>2</vt:i4>
      </vt:variant>
      <vt:variant>
        <vt:lpstr>Tema</vt:lpstr>
      </vt:variant>
      <vt:variant>
        <vt:i4>1</vt:i4>
      </vt:variant>
      <vt:variant>
        <vt:lpstr>Naslovi diapozitivov</vt:lpstr>
      </vt:variant>
      <vt:variant>
        <vt:i4>12</vt:i4>
      </vt:variant>
    </vt:vector>
  </HeadingPairs>
  <TitlesOfParts>
    <vt:vector size="15" baseType="lpstr">
      <vt:lpstr>Arial</vt:lpstr>
      <vt:lpstr>Calibri</vt:lpstr>
      <vt:lpstr>Officeova tema</vt:lpstr>
      <vt:lpstr>Implementation of PIDs in the Slovenian Open Access Infrastructure</vt:lpstr>
      <vt:lpstr>The state of open access in Slovenia in 2012</vt:lpstr>
      <vt:lpstr>PowerPointova predstavitev</vt:lpstr>
      <vt:lpstr>Achievements</vt:lpstr>
      <vt:lpstr>PowerPointova predstavitev</vt:lpstr>
      <vt:lpstr>PowerPointova predstavitev</vt:lpstr>
      <vt:lpstr>PowerPointova predstavitev</vt:lpstr>
      <vt:lpstr>PowerPointova predstavitev</vt:lpstr>
      <vt:lpstr>Problems with local and global unique identifiers</vt:lpstr>
      <vt:lpstr>Linking of global and local identifiers</vt:lpstr>
      <vt:lpstr>How to solve different problems with PIDs</vt:lpstr>
      <vt:lpstr>Where you find more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Repozitorij Univerze v Ljubljani</dc:title>
  <dc:creator>Admin</dc:creator>
  <cp:lastModifiedBy>Milan Ojsteršek</cp:lastModifiedBy>
  <cp:revision>240</cp:revision>
  <dcterms:created xsi:type="dcterms:W3CDTF">2013-05-20T14:24:18Z</dcterms:created>
  <dcterms:modified xsi:type="dcterms:W3CDTF">2019-11-04T11:01:18Z</dcterms:modified>
</cp:coreProperties>
</file>