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7" r:id="rId1"/>
  </p:sldMasterIdLst>
  <p:notesMasterIdLst>
    <p:notesMasterId r:id="rId37"/>
  </p:notesMasterIdLst>
  <p:handoutMasterIdLst>
    <p:handoutMasterId r:id="rId38"/>
  </p:handoutMasterIdLst>
  <p:sldIdLst>
    <p:sldId id="492" r:id="rId2"/>
    <p:sldId id="500" r:id="rId3"/>
    <p:sldId id="493" r:id="rId4"/>
    <p:sldId id="487" r:id="rId5"/>
    <p:sldId id="496" r:id="rId6"/>
    <p:sldId id="430" r:id="rId7"/>
    <p:sldId id="368" r:id="rId8"/>
    <p:sldId id="456" r:id="rId9"/>
    <p:sldId id="495" r:id="rId10"/>
    <p:sldId id="404" r:id="rId11"/>
    <p:sldId id="470" r:id="rId12"/>
    <p:sldId id="439" r:id="rId13"/>
    <p:sldId id="440" r:id="rId14"/>
    <p:sldId id="452" r:id="rId15"/>
    <p:sldId id="497" r:id="rId16"/>
    <p:sldId id="435" r:id="rId17"/>
    <p:sldId id="479" r:id="rId18"/>
    <p:sldId id="480" r:id="rId19"/>
    <p:sldId id="481" r:id="rId20"/>
    <p:sldId id="482" r:id="rId21"/>
    <p:sldId id="483" r:id="rId22"/>
    <p:sldId id="484" r:id="rId23"/>
    <p:sldId id="485" r:id="rId24"/>
    <p:sldId id="486" r:id="rId25"/>
    <p:sldId id="498" r:id="rId26"/>
    <p:sldId id="494" r:id="rId27"/>
    <p:sldId id="472" r:id="rId28"/>
    <p:sldId id="473" r:id="rId29"/>
    <p:sldId id="477" r:id="rId30"/>
    <p:sldId id="499" r:id="rId31"/>
    <p:sldId id="501" r:id="rId32"/>
    <p:sldId id="488" r:id="rId33"/>
    <p:sldId id="489" r:id="rId34"/>
    <p:sldId id="491" r:id="rId35"/>
    <p:sldId id="47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36C434"/>
    <a:srgbClr val="48FF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91" autoAdjust="0"/>
    <p:restoredTop sz="94863" autoAdjust="0"/>
  </p:normalViewPr>
  <p:slideViewPr>
    <p:cSldViewPr snapToGrid="0" snapToObjects="1">
      <p:cViewPr>
        <p:scale>
          <a:sx n="147" d="100"/>
          <a:sy n="147" d="100"/>
        </p:scale>
        <p:origin x="-608" y="328"/>
      </p:cViewPr>
      <p:guideLst>
        <p:guide orient="horz" pos="2097"/>
        <p:guide pos="2881"/>
      </p:guideLst>
    </p:cSldViewPr>
  </p:slideViewPr>
  <p:outlineViewPr>
    <p:cViewPr>
      <p:scale>
        <a:sx n="33" d="100"/>
        <a:sy n="33" d="100"/>
      </p:scale>
      <p:origin x="0" y="1926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4" d="100"/>
          <a:sy n="104" d="100"/>
        </p:scale>
        <p:origin x="-485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B98694-304E-1D47-9D78-485A73AF0C68}" type="datetime1">
              <a:rPr lang="en-US" smtClean="0"/>
              <a:t>1/1/01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2740FB-87A7-C949-B803-6969A6D302D6}" type="slidenum">
              <a:rPr lang="en-US" smtClean="0"/>
              <a:t>‹#›</a:t>
            </a:fld>
            <a:endParaRPr lang="en-US"/>
          </a:p>
        </p:txBody>
      </p:sp>
    </p:spTree>
    <p:extLst>
      <p:ext uri="{BB962C8B-B14F-4D97-AF65-F5344CB8AC3E}">
        <p14:creationId xmlns:p14="http://schemas.microsoft.com/office/powerpoint/2010/main" val="26634587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5BD61-0208-6543-A7BC-504F1CC30A4F}" type="datetime1">
              <a:rPr lang="en-US" smtClean="0"/>
              <a:t>1/1/01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C8FB9A-F336-874C-BA4E-F11380DBB715}" type="slidenum">
              <a:rPr lang="en-US" smtClean="0"/>
              <a:t>‹#›</a:t>
            </a:fld>
            <a:endParaRPr lang="en-US"/>
          </a:p>
        </p:txBody>
      </p:sp>
    </p:spTree>
    <p:extLst>
      <p:ext uri="{BB962C8B-B14F-4D97-AF65-F5344CB8AC3E}">
        <p14:creationId xmlns:p14="http://schemas.microsoft.com/office/powerpoint/2010/main" val="25091214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1</a:t>
            </a:fld>
            <a:endParaRPr lang="en-US"/>
          </a:p>
        </p:txBody>
      </p:sp>
    </p:spTree>
    <p:extLst>
      <p:ext uri="{BB962C8B-B14F-4D97-AF65-F5344CB8AC3E}">
        <p14:creationId xmlns:p14="http://schemas.microsoft.com/office/powerpoint/2010/main" val="725362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19</a:t>
            </a:fld>
            <a:endParaRPr lang="en-US"/>
          </a:p>
        </p:txBody>
      </p:sp>
    </p:spTree>
    <p:extLst>
      <p:ext uri="{BB962C8B-B14F-4D97-AF65-F5344CB8AC3E}">
        <p14:creationId xmlns:p14="http://schemas.microsoft.com/office/powerpoint/2010/main" val="1740622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20</a:t>
            </a:fld>
            <a:endParaRPr lang="en-US"/>
          </a:p>
        </p:txBody>
      </p:sp>
    </p:spTree>
    <p:extLst>
      <p:ext uri="{BB962C8B-B14F-4D97-AF65-F5344CB8AC3E}">
        <p14:creationId xmlns:p14="http://schemas.microsoft.com/office/powerpoint/2010/main" val="574422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21</a:t>
            </a:fld>
            <a:endParaRPr lang="en-US"/>
          </a:p>
        </p:txBody>
      </p:sp>
    </p:spTree>
    <p:extLst>
      <p:ext uri="{BB962C8B-B14F-4D97-AF65-F5344CB8AC3E}">
        <p14:creationId xmlns:p14="http://schemas.microsoft.com/office/powerpoint/2010/main" val="326193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25</a:t>
            </a:fld>
            <a:endParaRPr lang="en-US"/>
          </a:p>
        </p:txBody>
      </p:sp>
    </p:spTree>
    <p:extLst>
      <p:ext uri="{BB962C8B-B14F-4D97-AF65-F5344CB8AC3E}">
        <p14:creationId xmlns:p14="http://schemas.microsoft.com/office/powerpoint/2010/main" val="21608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26</a:t>
            </a:fld>
            <a:endParaRPr lang="en-US"/>
          </a:p>
        </p:txBody>
      </p:sp>
    </p:spTree>
    <p:extLst>
      <p:ext uri="{BB962C8B-B14F-4D97-AF65-F5344CB8AC3E}">
        <p14:creationId xmlns:p14="http://schemas.microsoft.com/office/powerpoint/2010/main" val="2002774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27</a:t>
            </a:fld>
            <a:endParaRPr lang="en-US"/>
          </a:p>
        </p:txBody>
      </p:sp>
    </p:spTree>
    <p:extLst>
      <p:ext uri="{BB962C8B-B14F-4D97-AF65-F5344CB8AC3E}">
        <p14:creationId xmlns:p14="http://schemas.microsoft.com/office/powerpoint/2010/main" val="1867337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28</a:t>
            </a:fld>
            <a:endParaRPr lang="en-US"/>
          </a:p>
        </p:txBody>
      </p:sp>
    </p:spTree>
    <p:extLst>
      <p:ext uri="{BB962C8B-B14F-4D97-AF65-F5344CB8AC3E}">
        <p14:creationId xmlns:p14="http://schemas.microsoft.com/office/powerpoint/2010/main" val="1867337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29</a:t>
            </a:fld>
            <a:endParaRPr lang="en-US"/>
          </a:p>
        </p:txBody>
      </p:sp>
    </p:spTree>
    <p:extLst>
      <p:ext uri="{BB962C8B-B14F-4D97-AF65-F5344CB8AC3E}">
        <p14:creationId xmlns:p14="http://schemas.microsoft.com/office/powerpoint/2010/main" val="1867337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30</a:t>
            </a:fld>
            <a:endParaRPr lang="en-US"/>
          </a:p>
        </p:txBody>
      </p:sp>
    </p:spTree>
    <p:extLst>
      <p:ext uri="{BB962C8B-B14F-4D97-AF65-F5344CB8AC3E}">
        <p14:creationId xmlns:p14="http://schemas.microsoft.com/office/powerpoint/2010/main" val="216084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31</a:t>
            </a:fld>
            <a:endParaRPr lang="en-US"/>
          </a:p>
        </p:txBody>
      </p:sp>
    </p:spTree>
    <p:extLst>
      <p:ext uri="{BB962C8B-B14F-4D97-AF65-F5344CB8AC3E}">
        <p14:creationId xmlns:p14="http://schemas.microsoft.com/office/powerpoint/2010/main" val="111981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2</a:t>
            </a:fld>
            <a:endParaRPr lang="en-US"/>
          </a:p>
        </p:txBody>
      </p:sp>
    </p:spTree>
    <p:extLst>
      <p:ext uri="{BB962C8B-B14F-4D97-AF65-F5344CB8AC3E}">
        <p14:creationId xmlns:p14="http://schemas.microsoft.com/office/powerpoint/2010/main" val="216084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32</a:t>
            </a:fld>
            <a:endParaRPr lang="en-US"/>
          </a:p>
        </p:txBody>
      </p:sp>
    </p:spTree>
    <p:extLst>
      <p:ext uri="{BB962C8B-B14F-4D97-AF65-F5344CB8AC3E}">
        <p14:creationId xmlns:p14="http://schemas.microsoft.com/office/powerpoint/2010/main" val="11198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35</a:t>
            </a:fld>
            <a:endParaRPr lang="en-US"/>
          </a:p>
        </p:txBody>
      </p:sp>
    </p:spTree>
    <p:extLst>
      <p:ext uri="{BB962C8B-B14F-4D97-AF65-F5344CB8AC3E}">
        <p14:creationId xmlns:p14="http://schemas.microsoft.com/office/powerpoint/2010/main" val="200277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3</a:t>
            </a:fld>
            <a:endParaRPr lang="en-US"/>
          </a:p>
        </p:txBody>
      </p:sp>
    </p:spTree>
    <p:extLst>
      <p:ext uri="{BB962C8B-B14F-4D97-AF65-F5344CB8AC3E}">
        <p14:creationId xmlns:p14="http://schemas.microsoft.com/office/powerpoint/2010/main" val="21608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4</a:t>
            </a:fld>
            <a:endParaRPr lang="en-US"/>
          </a:p>
        </p:txBody>
      </p:sp>
    </p:spTree>
    <p:extLst>
      <p:ext uri="{BB962C8B-B14F-4D97-AF65-F5344CB8AC3E}">
        <p14:creationId xmlns:p14="http://schemas.microsoft.com/office/powerpoint/2010/main" val="21608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5</a:t>
            </a:fld>
            <a:endParaRPr lang="en-US"/>
          </a:p>
        </p:txBody>
      </p:sp>
    </p:spTree>
    <p:extLst>
      <p:ext uri="{BB962C8B-B14F-4D97-AF65-F5344CB8AC3E}">
        <p14:creationId xmlns:p14="http://schemas.microsoft.com/office/powerpoint/2010/main" val="216084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12</a:t>
            </a:fld>
            <a:endParaRPr lang="en-US"/>
          </a:p>
        </p:txBody>
      </p:sp>
    </p:spTree>
    <p:extLst>
      <p:ext uri="{BB962C8B-B14F-4D97-AF65-F5344CB8AC3E}">
        <p14:creationId xmlns:p14="http://schemas.microsoft.com/office/powerpoint/2010/main" val="2002774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15</a:t>
            </a:fld>
            <a:endParaRPr lang="en-US"/>
          </a:p>
        </p:txBody>
      </p:sp>
    </p:spTree>
    <p:extLst>
      <p:ext uri="{BB962C8B-B14F-4D97-AF65-F5344CB8AC3E}">
        <p14:creationId xmlns:p14="http://schemas.microsoft.com/office/powerpoint/2010/main" val="216084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16</a:t>
            </a:fld>
            <a:endParaRPr lang="en-US"/>
          </a:p>
        </p:txBody>
      </p:sp>
    </p:spTree>
    <p:extLst>
      <p:ext uri="{BB962C8B-B14F-4D97-AF65-F5344CB8AC3E}">
        <p14:creationId xmlns:p14="http://schemas.microsoft.com/office/powerpoint/2010/main" val="2002774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8FB9A-F336-874C-BA4E-F11380DBB715}" type="slidenum">
              <a:rPr lang="en-US" smtClean="0"/>
              <a:t>18</a:t>
            </a:fld>
            <a:endParaRPr lang="en-US"/>
          </a:p>
        </p:txBody>
      </p:sp>
    </p:spTree>
    <p:extLst>
      <p:ext uri="{BB962C8B-B14F-4D97-AF65-F5344CB8AC3E}">
        <p14:creationId xmlns:p14="http://schemas.microsoft.com/office/powerpoint/2010/main" val="240836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61169-BE96-A245-B12F-2C5CE81AFB6D}" type="datetimeFigureOut">
              <a:rPr lang="en-US" smtClean="0"/>
              <a:t>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149063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61169-BE96-A245-B12F-2C5CE81AFB6D}" type="datetimeFigureOut">
              <a:rPr lang="en-US" smtClean="0"/>
              <a:t>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421114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61169-BE96-A245-B12F-2C5CE81AFB6D}" type="datetimeFigureOut">
              <a:rPr lang="en-US" smtClean="0"/>
              <a:t>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343272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61169-BE96-A245-B12F-2C5CE81AFB6D}" type="datetimeFigureOut">
              <a:rPr lang="en-US" smtClean="0"/>
              <a:t>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23198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61169-BE96-A245-B12F-2C5CE81AFB6D}" type="datetimeFigureOut">
              <a:rPr lang="en-US" smtClean="0"/>
              <a:t>1/1/01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64291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061169-BE96-A245-B12F-2C5CE81AFB6D}" type="datetimeFigureOut">
              <a:rPr lang="en-US" smtClean="0"/>
              <a:t>1/1/01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1118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61169-BE96-A245-B12F-2C5CE81AFB6D}" type="datetimeFigureOut">
              <a:rPr lang="en-US" smtClean="0"/>
              <a:t>1/1/01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246590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061169-BE96-A245-B12F-2C5CE81AFB6D}" type="datetimeFigureOut">
              <a:rPr lang="en-US" smtClean="0"/>
              <a:t>1/1/01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369097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61169-BE96-A245-B12F-2C5CE81AFB6D}" type="datetimeFigureOut">
              <a:rPr lang="en-US" smtClean="0"/>
              <a:t>1/1/01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374990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61169-BE96-A245-B12F-2C5CE81AFB6D}" type="datetimeFigureOut">
              <a:rPr lang="en-US" smtClean="0"/>
              <a:t>1/1/01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375383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61169-BE96-A245-B12F-2C5CE81AFB6D}" type="datetimeFigureOut">
              <a:rPr lang="en-US" smtClean="0"/>
              <a:t>1/1/01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5C882-0954-EF43-8595-D7F8DFE73053}" type="slidenum">
              <a:rPr lang="en-US" smtClean="0"/>
              <a:t>‹#›</a:t>
            </a:fld>
            <a:endParaRPr lang="en-US"/>
          </a:p>
        </p:txBody>
      </p:sp>
    </p:spTree>
    <p:extLst>
      <p:ext uri="{BB962C8B-B14F-4D97-AF65-F5344CB8AC3E}">
        <p14:creationId xmlns:p14="http://schemas.microsoft.com/office/powerpoint/2010/main" val="7715670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61169-BE96-A245-B12F-2C5CE81AFB6D}" type="datetimeFigureOut">
              <a:rPr lang="en-US" smtClean="0"/>
              <a:t>1/1/01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5C882-0954-EF43-8595-D7F8DFE73053}" type="slidenum">
              <a:rPr lang="en-US" smtClean="0"/>
              <a:t>‹#›</a:t>
            </a:fld>
            <a:endParaRPr lang="en-US"/>
          </a:p>
        </p:txBody>
      </p:sp>
      <p:pic>
        <p:nvPicPr>
          <p:cNvPr id="8" name="Picture 7" descr="dona_logo0512.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88986" y="6371714"/>
            <a:ext cx="1426189" cy="386152"/>
          </a:xfrm>
          <a:prstGeom prst="rect">
            <a:avLst/>
          </a:prstGeom>
        </p:spPr>
      </p:pic>
    </p:spTree>
    <p:extLst>
      <p:ext uri="{BB962C8B-B14F-4D97-AF65-F5344CB8AC3E}">
        <p14:creationId xmlns:p14="http://schemas.microsoft.com/office/powerpoint/2010/main" val="305053498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2.png"/><Relationship Id="rId13" Type="http://schemas.openxmlformats.org/officeDocument/2006/relationships/image" Target="../media/image19.png"/><Relationship Id="rId1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2.png"/><Relationship Id="rId10"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1" Type="http://schemas.openxmlformats.org/officeDocument/2006/relationships/image" Target="../media/image24.png"/><Relationship Id="rId12"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21.png"/><Relationship Id="rId7" Type="http://schemas.openxmlformats.org/officeDocument/2006/relationships/image" Target="../media/image5.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23.png"/><Relationship Id="rId7"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6003" y="1149120"/>
            <a:ext cx="7772400" cy="2179868"/>
          </a:xfrm>
        </p:spPr>
        <p:txBody>
          <a:bodyPr>
            <a:noAutofit/>
          </a:bodyPr>
          <a:lstStyle/>
          <a:p>
            <a:r>
              <a:rPr lang="en-US" b="1" dirty="0" smtClean="0">
                <a:solidFill>
                  <a:srgbClr val="4F81BD"/>
                </a:solidFill>
              </a:rPr>
              <a:t>Digital Object Architecture </a:t>
            </a:r>
            <a:br>
              <a:rPr lang="en-US" b="1" dirty="0" smtClean="0">
                <a:solidFill>
                  <a:srgbClr val="4F81BD"/>
                </a:solidFill>
              </a:rPr>
            </a:br>
            <a:r>
              <a:rPr lang="en-US" b="1" dirty="0" smtClean="0">
                <a:solidFill>
                  <a:srgbClr val="4F81BD"/>
                </a:solidFill>
              </a:rPr>
              <a:t>An Introduction</a:t>
            </a:r>
            <a:endParaRPr lang="en-US" b="1" dirty="0">
              <a:solidFill>
                <a:srgbClr val="4F81BD"/>
              </a:solidFill>
            </a:endParaRPr>
          </a:p>
        </p:txBody>
      </p:sp>
      <p:sp>
        <p:nvSpPr>
          <p:cNvPr id="4" name="Subtitle 2"/>
          <p:cNvSpPr txBox="1">
            <a:spLocks/>
          </p:cNvSpPr>
          <p:nvPr/>
        </p:nvSpPr>
        <p:spPr>
          <a:xfrm>
            <a:off x="2215431" y="3835431"/>
            <a:ext cx="4729014" cy="204840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smtClean="0">
                <a:solidFill>
                  <a:srgbClr val="4F81BD"/>
                </a:solidFill>
              </a:rPr>
              <a:t>Christophe Blanchi</a:t>
            </a:r>
          </a:p>
          <a:p>
            <a:r>
              <a:rPr lang="en-US" sz="1600" dirty="0" smtClean="0">
                <a:solidFill>
                  <a:srgbClr val="4F81BD"/>
                </a:solidFill>
              </a:rPr>
              <a:t>DONA Foundation</a:t>
            </a:r>
          </a:p>
          <a:p>
            <a:endParaRPr lang="en-US" sz="1600" dirty="0">
              <a:solidFill>
                <a:srgbClr val="4F81BD"/>
              </a:solidFill>
            </a:endParaRPr>
          </a:p>
          <a:p>
            <a:endParaRPr lang="en-US" sz="1600" dirty="0" smtClean="0">
              <a:solidFill>
                <a:srgbClr val="4F81BD"/>
              </a:solidFill>
            </a:endParaRPr>
          </a:p>
          <a:p>
            <a:endParaRPr lang="en-US" sz="1600" dirty="0">
              <a:solidFill>
                <a:srgbClr val="4F81BD"/>
              </a:solidFill>
            </a:endParaRPr>
          </a:p>
          <a:p>
            <a:r>
              <a:rPr lang="en-US" sz="1600" dirty="0" smtClean="0">
                <a:solidFill>
                  <a:srgbClr val="4F81BD"/>
                </a:solidFill>
              </a:rPr>
              <a:t>November 4</a:t>
            </a:r>
            <a:r>
              <a:rPr lang="en-US" sz="1600" baseline="30000" dirty="0" smtClean="0">
                <a:solidFill>
                  <a:srgbClr val="4F81BD"/>
                </a:solidFill>
              </a:rPr>
              <a:t>th</a:t>
            </a:r>
            <a:r>
              <a:rPr lang="en-US" sz="1600" dirty="0" smtClean="0">
                <a:solidFill>
                  <a:srgbClr val="4F81BD"/>
                </a:solidFill>
              </a:rPr>
              <a:t> 2019</a:t>
            </a:r>
          </a:p>
          <a:p>
            <a:endParaRPr lang="en-US" sz="1600" dirty="0" smtClean="0">
              <a:solidFill>
                <a:srgbClr val="4F81BD"/>
              </a:solidFill>
            </a:endParaRPr>
          </a:p>
        </p:txBody>
      </p:sp>
    </p:spTree>
    <p:extLst>
      <p:ext uri="{BB962C8B-B14F-4D97-AF65-F5344CB8AC3E}">
        <p14:creationId xmlns:p14="http://schemas.microsoft.com/office/powerpoint/2010/main" val="15570497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7" name="Straight Connector 216"/>
          <p:cNvCxnSpPr/>
          <p:nvPr/>
        </p:nvCxnSpPr>
        <p:spPr>
          <a:xfrm>
            <a:off x="232833" y="3723505"/>
            <a:ext cx="8494622" cy="0"/>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4524714" y="1237992"/>
            <a:ext cx="47286" cy="4997812"/>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4104" name="TextBox 7"/>
          <p:cNvSpPr txBox="1">
            <a:spLocks noChangeArrowheads="1"/>
          </p:cNvSpPr>
          <p:nvPr/>
        </p:nvSpPr>
        <p:spPr bwMode="auto">
          <a:xfrm>
            <a:off x="1327880" y="142875"/>
            <a:ext cx="6488250" cy="523220"/>
          </a:xfrm>
          <a:prstGeom prst="rect">
            <a:avLst/>
          </a:prstGeom>
          <a:solidFill>
            <a:schemeClr val="bg1"/>
          </a:solidFill>
          <a:ln w="9525">
            <a:noFill/>
            <a:miter lim="800000"/>
            <a:headEnd/>
            <a:tailEnd/>
          </a:ln>
        </p:spPr>
        <p:txBody>
          <a:bodyPr wrap="none">
            <a:spAutoFit/>
          </a:bodyPr>
          <a:lstStyle/>
          <a:p>
            <a:pPr algn="ctr"/>
            <a:r>
              <a:rPr lang="en-US" sz="2800" b="1" dirty="0" smtClean="0">
                <a:solidFill>
                  <a:schemeClr val="accent1"/>
                </a:solidFill>
                <a:latin typeface="Calibri" pitchFamily="34" charset="0"/>
              </a:rPr>
              <a:t>Digital Object Architecture: 3 Components</a:t>
            </a:r>
            <a:endParaRPr lang="en-US" sz="2800" b="1" dirty="0">
              <a:solidFill>
                <a:schemeClr val="accent1"/>
              </a:solidFill>
              <a:latin typeface="Calibri" pitchFamily="34" charset="0"/>
            </a:endParaRPr>
          </a:p>
        </p:txBody>
      </p:sp>
      <p:sp>
        <p:nvSpPr>
          <p:cNvPr id="28" name="Text Box 46"/>
          <p:cNvSpPr txBox="1">
            <a:spLocks noChangeArrowheads="1"/>
          </p:cNvSpPr>
          <p:nvPr/>
        </p:nvSpPr>
        <p:spPr bwMode="auto">
          <a:xfrm>
            <a:off x="2111061" y="857687"/>
            <a:ext cx="1099981" cy="246221"/>
          </a:xfrm>
          <a:prstGeom prst="rect">
            <a:avLst/>
          </a:prstGeom>
          <a:noFill/>
          <a:ln w="12700">
            <a:noFill/>
            <a:miter lim="800000"/>
            <a:headEnd/>
            <a:tailEnd/>
          </a:ln>
        </p:spPr>
        <p:txBody>
          <a:bodyPr wrap="none" tIns="0" bIns="0" anchor="ctr">
            <a:spAutoFit/>
          </a:bodyPr>
          <a:lstStyle/>
          <a:p>
            <a:r>
              <a:rPr lang="en-US" sz="1600" dirty="0" smtClean="0">
                <a:latin typeface="Cambria" pitchFamily="18" charset="0"/>
              </a:rPr>
              <a:t>DO Clients</a:t>
            </a:r>
            <a:endParaRPr lang="en-US" sz="1600" dirty="0">
              <a:latin typeface="Cambria" pitchFamily="18" charset="0"/>
            </a:endParaRPr>
          </a:p>
        </p:txBody>
      </p:sp>
      <p:grpSp>
        <p:nvGrpSpPr>
          <p:cNvPr id="199" name="Group 198"/>
          <p:cNvGrpSpPr/>
          <p:nvPr/>
        </p:nvGrpSpPr>
        <p:grpSpPr>
          <a:xfrm>
            <a:off x="4858600" y="2905835"/>
            <a:ext cx="474508" cy="354212"/>
            <a:chOff x="2694644" y="1065512"/>
            <a:chExt cx="1304268" cy="792387"/>
          </a:xfrm>
        </p:grpSpPr>
        <p:pic>
          <p:nvPicPr>
            <p:cNvPr id="200" name="Picture 199"/>
            <p:cNvPicPr>
              <a:picLocks noChangeAspect="1"/>
            </p:cNvPicPr>
            <p:nvPr/>
          </p:nvPicPr>
          <p:blipFill>
            <a:blip r:embed="rId2"/>
            <a:stretch>
              <a:fillRect/>
            </a:stretch>
          </p:blipFill>
          <p:spPr>
            <a:xfrm>
              <a:off x="2694644" y="1287723"/>
              <a:ext cx="860534" cy="570176"/>
            </a:xfrm>
            <a:prstGeom prst="rect">
              <a:avLst/>
            </a:prstGeom>
          </p:spPr>
        </p:pic>
        <p:pic>
          <p:nvPicPr>
            <p:cNvPr id="201" name="Picture 200"/>
            <p:cNvPicPr>
              <a:picLocks noChangeAspect="1"/>
            </p:cNvPicPr>
            <p:nvPr/>
          </p:nvPicPr>
          <p:blipFill>
            <a:blip r:embed="rId3"/>
            <a:stretch>
              <a:fillRect/>
            </a:stretch>
          </p:blipFill>
          <p:spPr>
            <a:xfrm>
              <a:off x="3217728" y="1065512"/>
              <a:ext cx="781184" cy="590575"/>
            </a:xfrm>
            <a:prstGeom prst="rect">
              <a:avLst/>
            </a:prstGeom>
          </p:spPr>
        </p:pic>
      </p:grpSp>
      <p:grpSp>
        <p:nvGrpSpPr>
          <p:cNvPr id="4102" name="Group 4101"/>
          <p:cNvGrpSpPr/>
          <p:nvPr/>
        </p:nvGrpSpPr>
        <p:grpSpPr>
          <a:xfrm>
            <a:off x="4841025" y="841082"/>
            <a:ext cx="3748851" cy="2676789"/>
            <a:chOff x="4841025" y="841082"/>
            <a:chExt cx="3748851" cy="2676789"/>
          </a:xfrm>
        </p:grpSpPr>
        <p:sp>
          <p:nvSpPr>
            <p:cNvPr id="185" name="Text Box 95"/>
            <p:cNvSpPr txBox="1">
              <a:spLocks noChangeArrowheads="1"/>
            </p:cNvSpPr>
            <p:nvPr/>
          </p:nvSpPr>
          <p:spPr bwMode="auto">
            <a:xfrm>
              <a:off x="5867069" y="841082"/>
              <a:ext cx="2400016" cy="246221"/>
            </a:xfrm>
            <a:prstGeom prst="rect">
              <a:avLst/>
            </a:prstGeom>
            <a:noFill/>
            <a:ln w="12700">
              <a:noFill/>
              <a:miter lim="800000"/>
              <a:headEnd/>
              <a:tailEnd/>
            </a:ln>
          </p:spPr>
          <p:txBody>
            <a:bodyPr wrap="none" tIns="0" bIns="0" anchor="ctr">
              <a:spAutoFit/>
            </a:bodyPr>
            <a:lstStyle/>
            <a:p>
              <a:r>
                <a:rPr lang="en-US" sz="1600" dirty="0" smtClean="0">
                  <a:solidFill>
                    <a:schemeClr val="tx1"/>
                  </a:solidFill>
                  <a:latin typeface="Cambria" pitchFamily="18" charset="0"/>
                </a:rPr>
                <a:t>DO Service - Repositories</a:t>
              </a:r>
              <a:endParaRPr lang="en-US" sz="1600" dirty="0">
                <a:solidFill>
                  <a:schemeClr val="tx1"/>
                </a:solidFill>
                <a:latin typeface="Cambria" pitchFamily="18" charset="0"/>
              </a:endParaRPr>
            </a:p>
          </p:txBody>
        </p:sp>
        <p:pic>
          <p:nvPicPr>
            <p:cNvPr id="227" name="Picture 226"/>
            <p:cNvPicPr/>
            <p:nvPr/>
          </p:nvPicPr>
          <p:blipFill>
            <a:blip r:embed="rId4">
              <a:lum/>
              <a:alphaModFix/>
            </a:blip>
            <a:srcRect/>
            <a:stretch>
              <a:fillRect/>
            </a:stretch>
          </p:blipFill>
          <p:spPr>
            <a:xfrm>
              <a:off x="6512466" y="1789232"/>
              <a:ext cx="911607" cy="1066921"/>
            </a:xfrm>
            <a:prstGeom prst="rect">
              <a:avLst/>
            </a:prstGeom>
            <a:noFill/>
            <a:ln>
              <a:noFill/>
            </a:ln>
          </p:spPr>
        </p:pic>
        <p:pic>
          <p:nvPicPr>
            <p:cNvPr id="251" name="Picture 250"/>
            <p:cNvPicPr/>
            <p:nvPr/>
          </p:nvPicPr>
          <p:blipFill>
            <a:blip r:embed="rId4">
              <a:lum/>
              <a:alphaModFix/>
            </a:blip>
            <a:srcRect/>
            <a:stretch>
              <a:fillRect/>
            </a:stretch>
          </p:blipFill>
          <p:spPr>
            <a:xfrm>
              <a:off x="6968671" y="2198502"/>
              <a:ext cx="759207" cy="756555"/>
            </a:xfrm>
            <a:prstGeom prst="rect">
              <a:avLst/>
            </a:prstGeom>
            <a:noFill/>
            <a:ln>
              <a:noFill/>
            </a:ln>
          </p:spPr>
        </p:pic>
        <p:pic>
          <p:nvPicPr>
            <p:cNvPr id="9" name="Picture 8"/>
            <p:cNvPicPr>
              <a:picLocks noChangeAspect="1"/>
            </p:cNvPicPr>
            <p:nvPr/>
          </p:nvPicPr>
          <p:blipFill>
            <a:blip r:embed="rId5"/>
            <a:stretch>
              <a:fillRect/>
            </a:stretch>
          </p:blipFill>
          <p:spPr>
            <a:xfrm>
              <a:off x="7891150" y="1782516"/>
              <a:ext cx="515196" cy="582171"/>
            </a:xfrm>
            <a:prstGeom prst="rect">
              <a:avLst/>
            </a:prstGeom>
          </p:spPr>
        </p:pic>
        <p:sp>
          <p:nvSpPr>
            <p:cNvPr id="179" name="Oval 178"/>
            <p:cNvSpPr/>
            <p:nvPr/>
          </p:nvSpPr>
          <p:spPr bwMode="auto">
            <a:xfrm>
              <a:off x="5434546" y="1337598"/>
              <a:ext cx="2971800" cy="1981200"/>
            </a:xfrm>
            <a:prstGeom prst="ellipse">
              <a:avLst/>
            </a:prstGeom>
            <a:noFill/>
            <a:ln w="12700" cap="flat" cmpd="sng" algn="ctr">
              <a:solidFill>
                <a:schemeClr val="accent1">
                  <a:lumMod val="75000"/>
                </a:schemeClr>
              </a:solidFill>
              <a:prstDash val="solid"/>
              <a:round/>
              <a:headEnd type="none" w="med" len="med"/>
              <a:tailEnd type="none" w="med" len="med"/>
            </a:ln>
            <a:effectLst/>
          </p:spPr>
          <p:txBody>
            <a:bodyPr wrap="none" tIns="0" bIns="0" anchor="ctr"/>
            <a:lstStyle/>
            <a:p>
              <a:pPr>
                <a:defRPr/>
              </a:pPr>
              <a:endParaRPr lang="en-US" dirty="0">
                <a:latin typeface="Arial" pitchFamily="-106" charset="0"/>
                <a:ea typeface="+mn-ea"/>
              </a:endParaRPr>
            </a:p>
          </p:txBody>
        </p:sp>
        <p:pic>
          <p:nvPicPr>
            <p:cNvPr id="187" name="Picture 1977" descr="C:\Users\crey\AppData\Local\Microsoft\Windows\Temporary Internet Files\Content.IE5\I6R24KBH\MCj04352410000[1].png"/>
            <p:cNvPicPr>
              <a:picLocks noChangeAspect="1" noChangeArrowheads="1"/>
            </p:cNvPicPr>
            <p:nvPr/>
          </p:nvPicPr>
          <p:blipFill>
            <a:blip r:embed="rId6" cstate="print"/>
            <a:srcRect/>
            <a:stretch>
              <a:fillRect/>
            </a:stretch>
          </p:blipFill>
          <p:spPr bwMode="auto">
            <a:xfrm>
              <a:off x="6530098" y="3119725"/>
              <a:ext cx="927937" cy="398146"/>
            </a:xfrm>
            <a:prstGeom prst="rect">
              <a:avLst/>
            </a:prstGeom>
            <a:noFill/>
            <a:ln w="9525">
              <a:noFill/>
              <a:miter lim="800000"/>
              <a:headEnd/>
              <a:tailEnd/>
            </a:ln>
          </p:spPr>
        </p:pic>
        <p:pic>
          <p:nvPicPr>
            <p:cNvPr id="186" name="Picture 619" descr="C:\Users\crey\AppData\Local\Microsoft\Windows\Temporary Internet Files\Content.IE5\21E1WF0O\MCj04325480000[1].png"/>
            <p:cNvPicPr>
              <a:picLocks noChangeAspect="1" noChangeArrowheads="1"/>
            </p:cNvPicPr>
            <p:nvPr/>
          </p:nvPicPr>
          <p:blipFill>
            <a:blip r:embed="rId7" cstate="print"/>
            <a:srcRect/>
            <a:stretch>
              <a:fillRect/>
            </a:stretch>
          </p:blipFill>
          <p:spPr bwMode="auto">
            <a:xfrm>
              <a:off x="7582634" y="2943897"/>
              <a:ext cx="546307" cy="491675"/>
            </a:xfrm>
            <a:prstGeom prst="rect">
              <a:avLst/>
            </a:prstGeom>
            <a:noFill/>
            <a:ln w="9525">
              <a:noFill/>
              <a:miter lim="800000"/>
              <a:headEnd/>
              <a:tailEnd/>
            </a:ln>
          </p:spPr>
        </p:pic>
        <p:pic>
          <p:nvPicPr>
            <p:cNvPr id="178" name="Picture 253" descr="C:\Users\crey\AppData\Local\Microsoft\Windows\Temporary Internet Files\Content.IE5\XG7MG6EI\MCj04326530000[1].png"/>
            <p:cNvPicPr>
              <a:picLocks noChangeAspect="1" noChangeArrowheads="1"/>
            </p:cNvPicPr>
            <p:nvPr/>
          </p:nvPicPr>
          <p:blipFill>
            <a:blip r:embed="rId8" cstate="print"/>
            <a:srcRect/>
            <a:stretch>
              <a:fillRect/>
            </a:stretch>
          </p:blipFill>
          <p:spPr bwMode="auto">
            <a:xfrm>
              <a:off x="7827864" y="2255937"/>
              <a:ext cx="762012" cy="762012"/>
            </a:xfrm>
            <a:prstGeom prst="rect">
              <a:avLst/>
            </a:prstGeom>
            <a:noFill/>
            <a:ln w="9525">
              <a:noFill/>
              <a:miter lim="800000"/>
              <a:headEnd/>
              <a:tailEnd/>
            </a:ln>
          </p:spPr>
        </p:pic>
        <p:grpSp>
          <p:nvGrpSpPr>
            <p:cNvPr id="14" name="Group 13"/>
            <p:cNvGrpSpPr/>
            <p:nvPr/>
          </p:nvGrpSpPr>
          <p:grpSpPr>
            <a:xfrm>
              <a:off x="7338078" y="1163768"/>
              <a:ext cx="649973" cy="898188"/>
              <a:chOff x="7537715" y="1129048"/>
              <a:chExt cx="649973" cy="898188"/>
            </a:xfrm>
          </p:grpSpPr>
          <p:pic>
            <p:nvPicPr>
              <p:cNvPr id="13" name="Picture 12"/>
              <p:cNvPicPr>
                <a:picLocks noChangeAspect="1"/>
              </p:cNvPicPr>
              <p:nvPr/>
            </p:nvPicPr>
            <p:blipFill>
              <a:blip r:embed="rId9"/>
              <a:stretch>
                <a:fillRect/>
              </a:stretch>
            </p:blipFill>
            <p:spPr>
              <a:xfrm>
                <a:off x="7606926" y="1129048"/>
                <a:ext cx="580762" cy="823964"/>
              </a:xfrm>
              <a:prstGeom prst="rect">
                <a:avLst/>
              </a:prstGeom>
              <a:ln>
                <a:solidFill>
                  <a:schemeClr val="tx1"/>
                </a:solidFill>
              </a:ln>
            </p:spPr>
          </p:pic>
          <p:pic>
            <p:nvPicPr>
              <p:cNvPr id="260" name="Picture 259"/>
              <p:cNvPicPr>
                <a:picLocks noChangeAspect="1"/>
              </p:cNvPicPr>
              <p:nvPr/>
            </p:nvPicPr>
            <p:blipFill>
              <a:blip r:embed="rId9"/>
              <a:stretch>
                <a:fillRect/>
              </a:stretch>
            </p:blipFill>
            <p:spPr>
              <a:xfrm>
                <a:off x="7537715" y="1203272"/>
                <a:ext cx="580762" cy="823964"/>
              </a:xfrm>
              <a:prstGeom prst="rect">
                <a:avLst/>
              </a:prstGeom>
              <a:ln>
                <a:solidFill>
                  <a:schemeClr val="tx1"/>
                </a:solidFill>
              </a:ln>
            </p:spPr>
          </p:pic>
        </p:grpSp>
        <p:pic>
          <p:nvPicPr>
            <p:cNvPr id="5" name="Picture 4"/>
            <p:cNvPicPr>
              <a:picLocks noChangeAspect="1"/>
            </p:cNvPicPr>
            <p:nvPr/>
          </p:nvPicPr>
          <p:blipFill>
            <a:blip r:embed="rId10"/>
            <a:stretch>
              <a:fillRect/>
            </a:stretch>
          </p:blipFill>
          <p:spPr>
            <a:xfrm>
              <a:off x="5571272" y="2625569"/>
              <a:ext cx="838668" cy="755044"/>
            </a:xfrm>
            <a:prstGeom prst="rect">
              <a:avLst/>
            </a:prstGeom>
          </p:spPr>
        </p:pic>
        <p:grpSp>
          <p:nvGrpSpPr>
            <p:cNvPr id="270" name="Group 269"/>
            <p:cNvGrpSpPr/>
            <p:nvPr/>
          </p:nvGrpSpPr>
          <p:grpSpPr>
            <a:xfrm>
              <a:off x="4841025" y="1439898"/>
              <a:ext cx="1280422" cy="958967"/>
              <a:chOff x="4978604" y="1550100"/>
              <a:chExt cx="1280422" cy="958967"/>
            </a:xfrm>
          </p:grpSpPr>
          <p:pic>
            <p:nvPicPr>
              <p:cNvPr id="11" name="Picture 10"/>
              <p:cNvPicPr>
                <a:picLocks noChangeAspect="1"/>
              </p:cNvPicPr>
              <p:nvPr/>
            </p:nvPicPr>
            <p:blipFill>
              <a:blip r:embed="rId11"/>
              <a:stretch>
                <a:fillRect/>
              </a:stretch>
            </p:blipFill>
            <p:spPr>
              <a:xfrm>
                <a:off x="5169673" y="1550100"/>
                <a:ext cx="1089353" cy="822266"/>
              </a:xfrm>
              <a:prstGeom prst="rect">
                <a:avLst/>
              </a:prstGeom>
              <a:solidFill>
                <a:schemeClr val="bg1"/>
              </a:solidFill>
              <a:ln>
                <a:solidFill>
                  <a:schemeClr val="tx1"/>
                </a:solidFill>
              </a:ln>
            </p:spPr>
          </p:pic>
          <p:pic>
            <p:nvPicPr>
              <p:cNvPr id="259" name="Picture 258"/>
              <p:cNvPicPr>
                <a:picLocks noChangeAspect="1"/>
              </p:cNvPicPr>
              <p:nvPr/>
            </p:nvPicPr>
            <p:blipFill>
              <a:blip r:embed="rId11"/>
              <a:stretch>
                <a:fillRect/>
              </a:stretch>
            </p:blipFill>
            <p:spPr>
              <a:xfrm>
                <a:off x="4978604" y="1686801"/>
                <a:ext cx="1089353" cy="822266"/>
              </a:xfrm>
              <a:prstGeom prst="rect">
                <a:avLst/>
              </a:prstGeom>
              <a:solidFill>
                <a:schemeClr val="bg1"/>
              </a:solidFill>
              <a:ln>
                <a:solidFill>
                  <a:schemeClr val="tx1"/>
                </a:solidFill>
              </a:ln>
            </p:spPr>
          </p:pic>
        </p:grpSp>
        <p:pic>
          <p:nvPicPr>
            <p:cNvPr id="196" name="Picture 195"/>
            <p:cNvPicPr/>
            <p:nvPr/>
          </p:nvPicPr>
          <p:blipFill>
            <a:blip r:embed="rId12" cstate="print">
              <a:lum/>
              <a:alphaModFix/>
            </a:blip>
            <a:srcRect/>
            <a:stretch>
              <a:fillRect/>
            </a:stretch>
          </p:blipFill>
          <p:spPr>
            <a:xfrm>
              <a:off x="6387653" y="1099536"/>
              <a:ext cx="581018" cy="603711"/>
            </a:xfrm>
            <a:prstGeom prst="rect">
              <a:avLst/>
            </a:prstGeom>
            <a:noFill/>
            <a:ln>
              <a:noFill/>
            </a:ln>
          </p:spPr>
        </p:pic>
        <p:pic>
          <p:nvPicPr>
            <p:cNvPr id="197" name="Picture 196"/>
            <p:cNvPicPr/>
            <p:nvPr/>
          </p:nvPicPr>
          <p:blipFill>
            <a:blip r:embed="rId12" cstate="print">
              <a:lum/>
              <a:alphaModFix/>
            </a:blip>
            <a:srcRect/>
            <a:stretch>
              <a:fillRect/>
            </a:stretch>
          </p:blipFill>
          <p:spPr>
            <a:xfrm>
              <a:off x="6586153" y="1237992"/>
              <a:ext cx="581018" cy="603711"/>
            </a:xfrm>
            <a:prstGeom prst="rect">
              <a:avLst/>
            </a:prstGeom>
            <a:noFill/>
            <a:ln>
              <a:noFill/>
            </a:ln>
          </p:spPr>
        </p:pic>
      </p:grpSp>
      <p:grpSp>
        <p:nvGrpSpPr>
          <p:cNvPr id="244" name="Group 243"/>
          <p:cNvGrpSpPr/>
          <p:nvPr/>
        </p:nvGrpSpPr>
        <p:grpSpPr>
          <a:xfrm>
            <a:off x="704408" y="5931401"/>
            <a:ext cx="474508" cy="354212"/>
            <a:chOff x="2694644" y="1065512"/>
            <a:chExt cx="1304268" cy="792387"/>
          </a:xfrm>
        </p:grpSpPr>
        <p:pic>
          <p:nvPicPr>
            <p:cNvPr id="252" name="Picture 251"/>
            <p:cNvPicPr>
              <a:picLocks noChangeAspect="1"/>
            </p:cNvPicPr>
            <p:nvPr/>
          </p:nvPicPr>
          <p:blipFill>
            <a:blip r:embed="rId2"/>
            <a:stretch>
              <a:fillRect/>
            </a:stretch>
          </p:blipFill>
          <p:spPr>
            <a:xfrm>
              <a:off x="2694644" y="1287723"/>
              <a:ext cx="860534" cy="570176"/>
            </a:xfrm>
            <a:prstGeom prst="rect">
              <a:avLst/>
            </a:prstGeom>
          </p:spPr>
        </p:pic>
        <p:pic>
          <p:nvPicPr>
            <p:cNvPr id="257" name="Picture 256"/>
            <p:cNvPicPr>
              <a:picLocks noChangeAspect="1"/>
            </p:cNvPicPr>
            <p:nvPr/>
          </p:nvPicPr>
          <p:blipFill>
            <a:blip r:embed="rId3"/>
            <a:stretch>
              <a:fillRect/>
            </a:stretch>
          </p:blipFill>
          <p:spPr>
            <a:xfrm>
              <a:off x="3217728" y="1065512"/>
              <a:ext cx="781184" cy="590575"/>
            </a:xfrm>
            <a:prstGeom prst="rect">
              <a:avLst/>
            </a:prstGeom>
          </p:spPr>
        </p:pic>
      </p:grpSp>
      <p:grpSp>
        <p:nvGrpSpPr>
          <p:cNvPr id="4103" name="Group 4102"/>
          <p:cNvGrpSpPr/>
          <p:nvPr/>
        </p:nvGrpSpPr>
        <p:grpSpPr>
          <a:xfrm>
            <a:off x="700683" y="4125102"/>
            <a:ext cx="3824031" cy="2418335"/>
            <a:chOff x="700683" y="4016542"/>
            <a:chExt cx="3824031" cy="2418335"/>
          </a:xfrm>
        </p:grpSpPr>
        <p:sp>
          <p:nvSpPr>
            <p:cNvPr id="2" name="TextBox 1"/>
            <p:cNvSpPr txBox="1"/>
            <p:nvPr/>
          </p:nvSpPr>
          <p:spPr>
            <a:xfrm>
              <a:off x="4340048" y="4820635"/>
              <a:ext cx="184666" cy="369332"/>
            </a:xfrm>
            <a:prstGeom prst="rect">
              <a:avLst/>
            </a:prstGeom>
            <a:noFill/>
          </p:spPr>
          <p:txBody>
            <a:bodyPr wrap="none" rtlCol="0">
              <a:spAutoFit/>
            </a:bodyPr>
            <a:lstStyle/>
            <a:p>
              <a:endParaRPr lang="en-US" dirty="0"/>
            </a:p>
          </p:txBody>
        </p:sp>
        <p:pic>
          <p:nvPicPr>
            <p:cNvPr id="231" name="Picture 230"/>
            <p:cNvPicPr/>
            <p:nvPr/>
          </p:nvPicPr>
          <p:blipFill>
            <a:blip r:embed="rId4">
              <a:lum/>
              <a:alphaModFix/>
            </a:blip>
            <a:srcRect/>
            <a:stretch>
              <a:fillRect/>
            </a:stretch>
          </p:blipFill>
          <p:spPr>
            <a:xfrm>
              <a:off x="2358274" y="4706238"/>
              <a:ext cx="911607" cy="1066921"/>
            </a:xfrm>
            <a:prstGeom prst="rect">
              <a:avLst/>
            </a:prstGeom>
            <a:noFill/>
            <a:ln>
              <a:noFill/>
            </a:ln>
          </p:spPr>
        </p:pic>
        <p:pic>
          <p:nvPicPr>
            <p:cNvPr id="232" name="Picture 231"/>
            <p:cNvPicPr/>
            <p:nvPr/>
          </p:nvPicPr>
          <p:blipFill>
            <a:blip r:embed="rId4">
              <a:lum/>
              <a:alphaModFix/>
            </a:blip>
            <a:srcRect/>
            <a:stretch>
              <a:fillRect/>
            </a:stretch>
          </p:blipFill>
          <p:spPr>
            <a:xfrm>
              <a:off x="2814479" y="5115508"/>
              <a:ext cx="759207" cy="756555"/>
            </a:xfrm>
            <a:prstGeom prst="rect">
              <a:avLst/>
            </a:prstGeom>
            <a:noFill/>
            <a:ln>
              <a:noFill/>
            </a:ln>
          </p:spPr>
        </p:pic>
        <p:pic>
          <p:nvPicPr>
            <p:cNvPr id="233" name="Picture 232"/>
            <p:cNvPicPr>
              <a:picLocks noChangeAspect="1"/>
            </p:cNvPicPr>
            <p:nvPr/>
          </p:nvPicPr>
          <p:blipFill>
            <a:blip r:embed="rId5"/>
            <a:stretch>
              <a:fillRect/>
            </a:stretch>
          </p:blipFill>
          <p:spPr>
            <a:xfrm>
              <a:off x="3736958" y="4699522"/>
              <a:ext cx="515196" cy="582171"/>
            </a:xfrm>
            <a:prstGeom prst="rect">
              <a:avLst/>
            </a:prstGeom>
          </p:spPr>
        </p:pic>
        <p:sp>
          <p:nvSpPr>
            <p:cNvPr id="234" name="Oval 233"/>
            <p:cNvSpPr/>
            <p:nvPr/>
          </p:nvSpPr>
          <p:spPr bwMode="auto">
            <a:xfrm>
              <a:off x="1280354" y="4254604"/>
              <a:ext cx="2971800" cy="1981200"/>
            </a:xfrm>
            <a:prstGeom prst="ellipse">
              <a:avLst/>
            </a:prstGeom>
            <a:noFill/>
            <a:ln w="12700" cap="flat" cmpd="sng" algn="ctr">
              <a:solidFill>
                <a:schemeClr val="accent1">
                  <a:lumMod val="75000"/>
                </a:schemeClr>
              </a:solidFill>
              <a:prstDash val="solid"/>
              <a:round/>
              <a:headEnd type="none" w="med" len="med"/>
              <a:tailEnd type="none" w="med" len="med"/>
            </a:ln>
            <a:effectLst/>
          </p:spPr>
          <p:txBody>
            <a:bodyPr wrap="none" tIns="0" bIns="0" anchor="ctr"/>
            <a:lstStyle/>
            <a:p>
              <a:pPr>
                <a:defRPr/>
              </a:pPr>
              <a:endParaRPr lang="en-US" dirty="0">
                <a:latin typeface="Arial" pitchFamily="-106" charset="0"/>
                <a:ea typeface="+mn-ea"/>
              </a:endParaRPr>
            </a:p>
          </p:txBody>
        </p:sp>
        <p:pic>
          <p:nvPicPr>
            <p:cNvPr id="235" name="Picture 1977" descr="C:\Users\crey\AppData\Local\Microsoft\Windows\Temporary Internet Files\Content.IE5\I6R24KBH\MCj04352410000[1].png"/>
            <p:cNvPicPr>
              <a:picLocks noChangeAspect="1" noChangeArrowheads="1"/>
            </p:cNvPicPr>
            <p:nvPr/>
          </p:nvPicPr>
          <p:blipFill>
            <a:blip r:embed="rId6" cstate="print"/>
            <a:srcRect/>
            <a:stretch>
              <a:fillRect/>
            </a:stretch>
          </p:blipFill>
          <p:spPr bwMode="auto">
            <a:xfrm>
              <a:off x="2375906" y="6036731"/>
              <a:ext cx="927937" cy="398146"/>
            </a:xfrm>
            <a:prstGeom prst="rect">
              <a:avLst/>
            </a:prstGeom>
            <a:noFill/>
            <a:ln w="9525">
              <a:noFill/>
              <a:miter lim="800000"/>
              <a:headEnd/>
              <a:tailEnd/>
            </a:ln>
          </p:spPr>
        </p:pic>
        <p:pic>
          <p:nvPicPr>
            <p:cNvPr id="236" name="Picture 619" descr="C:\Users\crey\AppData\Local\Microsoft\Windows\Temporary Internet Files\Content.IE5\21E1WF0O\MCj04325480000[1].png"/>
            <p:cNvPicPr>
              <a:picLocks noChangeAspect="1" noChangeArrowheads="1"/>
            </p:cNvPicPr>
            <p:nvPr/>
          </p:nvPicPr>
          <p:blipFill>
            <a:blip r:embed="rId7" cstate="print"/>
            <a:srcRect/>
            <a:stretch>
              <a:fillRect/>
            </a:stretch>
          </p:blipFill>
          <p:spPr bwMode="auto">
            <a:xfrm>
              <a:off x="3428442" y="5860903"/>
              <a:ext cx="546307" cy="491675"/>
            </a:xfrm>
            <a:prstGeom prst="rect">
              <a:avLst/>
            </a:prstGeom>
            <a:noFill/>
            <a:ln w="9525">
              <a:noFill/>
              <a:miter lim="800000"/>
              <a:headEnd/>
              <a:tailEnd/>
            </a:ln>
          </p:spPr>
        </p:pic>
        <p:pic>
          <p:nvPicPr>
            <p:cNvPr id="237" name="Picture 253" descr="C:\Users\crey\AppData\Local\Microsoft\Windows\Temporary Internet Files\Content.IE5\XG7MG6EI\MCj04326530000[1].png"/>
            <p:cNvPicPr>
              <a:picLocks noChangeAspect="1" noChangeArrowheads="1"/>
            </p:cNvPicPr>
            <p:nvPr/>
          </p:nvPicPr>
          <p:blipFill>
            <a:blip r:embed="rId8" cstate="print"/>
            <a:srcRect/>
            <a:stretch>
              <a:fillRect/>
            </a:stretch>
          </p:blipFill>
          <p:spPr bwMode="auto">
            <a:xfrm>
              <a:off x="3673672" y="5172943"/>
              <a:ext cx="762012" cy="762012"/>
            </a:xfrm>
            <a:prstGeom prst="rect">
              <a:avLst/>
            </a:prstGeom>
            <a:noFill/>
            <a:ln w="9525">
              <a:noFill/>
              <a:miter lim="800000"/>
              <a:headEnd/>
              <a:tailEnd/>
            </a:ln>
          </p:spPr>
        </p:pic>
        <p:grpSp>
          <p:nvGrpSpPr>
            <p:cNvPr id="238" name="Group 237"/>
            <p:cNvGrpSpPr/>
            <p:nvPr/>
          </p:nvGrpSpPr>
          <p:grpSpPr>
            <a:xfrm>
              <a:off x="3183886" y="4080774"/>
              <a:ext cx="649973" cy="898188"/>
              <a:chOff x="7537715" y="1129048"/>
              <a:chExt cx="649973" cy="898188"/>
            </a:xfrm>
          </p:grpSpPr>
          <p:pic>
            <p:nvPicPr>
              <p:cNvPr id="268" name="Picture 267"/>
              <p:cNvPicPr>
                <a:picLocks noChangeAspect="1"/>
              </p:cNvPicPr>
              <p:nvPr/>
            </p:nvPicPr>
            <p:blipFill>
              <a:blip r:embed="rId9"/>
              <a:stretch>
                <a:fillRect/>
              </a:stretch>
            </p:blipFill>
            <p:spPr>
              <a:xfrm>
                <a:off x="7606926" y="1129048"/>
                <a:ext cx="580762" cy="823964"/>
              </a:xfrm>
              <a:prstGeom prst="rect">
                <a:avLst/>
              </a:prstGeom>
              <a:ln>
                <a:solidFill>
                  <a:schemeClr val="tx1"/>
                </a:solidFill>
              </a:ln>
            </p:spPr>
          </p:pic>
          <p:pic>
            <p:nvPicPr>
              <p:cNvPr id="271" name="Picture 270"/>
              <p:cNvPicPr>
                <a:picLocks noChangeAspect="1"/>
              </p:cNvPicPr>
              <p:nvPr/>
            </p:nvPicPr>
            <p:blipFill>
              <a:blip r:embed="rId9"/>
              <a:stretch>
                <a:fillRect/>
              </a:stretch>
            </p:blipFill>
            <p:spPr>
              <a:xfrm>
                <a:off x="7537715" y="1203272"/>
                <a:ext cx="580762" cy="823964"/>
              </a:xfrm>
              <a:prstGeom prst="rect">
                <a:avLst/>
              </a:prstGeom>
              <a:ln>
                <a:solidFill>
                  <a:schemeClr val="tx1"/>
                </a:solidFill>
              </a:ln>
            </p:spPr>
          </p:pic>
        </p:grpSp>
        <p:pic>
          <p:nvPicPr>
            <p:cNvPr id="239" name="Picture 238"/>
            <p:cNvPicPr>
              <a:picLocks noChangeAspect="1"/>
            </p:cNvPicPr>
            <p:nvPr/>
          </p:nvPicPr>
          <p:blipFill>
            <a:blip r:embed="rId10"/>
            <a:stretch>
              <a:fillRect/>
            </a:stretch>
          </p:blipFill>
          <p:spPr>
            <a:xfrm>
              <a:off x="1417080" y="5542575"/>
              <a:ext cx="838668" cy="755044"/>
            </a:xfrm>
            <a:prstGeom prst="rect">
              <a:avLst/>
            </a:prstGeom>
          </p:spPr>
        </p:pic>
        <p:grpSp>
          <p:nvGrpSpPr>
            <p:cNvPr id="240" name="Group 239"/>
            <p:cNvGrpSpPr/>
            <p:nvPr/>
          </p:nvGrpSpPr>
          <p:grpSpPr>
            <a:xfrm>
              <a:off x="700683" y="4356904"/>
              <a:ext cx="1266572" cy="954109"/>
              <a:chOff x="4992454" y="1550100"/>
              <a:chExt cx="1266572" cy="954109"/>
            </a:xfrm>
          </p:grpSpPr>
          <p:pic>
            <p:nvPicPr>
              <p:cNvPr id="264" name="Picture 263"/>
              <p:cNvPicPr>
                <a:picLocks noChangeAspect="1"/>
              </p:cNvPicPr>
              <p:nvPr/>
            </p:nvPicPr>
            <p:blipFill>
              <a:blip r:embed="rId11"/>
              <a:stretch>
                <a:fillRect/>
              </a:stretch>
            </p:blipFill>
            <p:spPr>
              <a:xfrm>
                <a:off x="5169673" y="1550100"/>
                <a:ext cx="1089353" cy="822266"/>
              </a:xfrm>
              <a:prstGeom prst="rect">
                <a:avLst/>
              </a:prstGeom>
              <a:solidFill>
                <a:schemeClr val="bg1"/>
              </a:solidFill>
              <a:ln>
                <a:solidFill>
                  <a:schemeClr val="tx1"/>
                </a:solidFill>
              </a:ln>
            </p:spPr>
          </p:pic>
          <p:pic>
            <p:nvPicPr>
              <p:cNvPr id="265" name="Picture 264"/>
              <p:cNvPicPr>
                <a:picLocks noChangeAspect="1"/>
              </p:cNvPicPr>
              <p:nvPr/>
            </p:nvPicPr>
            <p:blipFill>
              <a:blip r:embed="rId11"/>
              <a:stretch>
                <a:fillRect/>
              </a:stretch>
            </p:blipFill>
            <p:spPr>
              <a:xfrm>
                <a:off x="4992454" y="1681943"/>
                <a:ext cx="1089353" cy="822266"/>
              </a:xfrm>
              <a:prstGeom prst="rect">
                <a:avLst/>
              </a:prstGeom>
              <a:solidFill>
                <a:schemeClr val="bg1"/>
              </a:solidFill>
              <a:ln>
                <a:solidFill>
                  <a:schemeClr val="tx1"/>
                </a:solidFill>
              </a:ln>
            </p:spPr>
          </p:pic>
        </p:grpSp>
        <p:pic>
          <p:nvPicPr>
            <p:cNvPr id="245" name="Picture 244"/>
            <p:cNvPicPr/>
            <p:nvPr/>
          </p:nvPicPr>
          <p:blipFill>
            <a:blip r:embed="rId12" cstate="print">
              <a:lum/>
              <a:alphaModFix/>
            </a:blip>
            <a:srcRect/>
            <a:stretch>
              <a:fillRect/>
            </a:stretch>
          </p:blipFill>
          <p:spPr>
            <a:xfrm>
              <a:off x="2233461" y="4016542"/>
              <a:ext cx="581018" cy="603711"/>
            </a:xfrm>
            <a:prstGeom prst="rect">
              <a:avLst/>
            </a:prstGeom>
            <a:noFill/>
            <a:ln>
              <a:noFill/>
            </a:ln>
          </p:spPr>
        </p:pic>
        <p:pic>
          <p:nvPicPr>
            <p:cNvPr id="246" name="Picture 245"/>
            <p:cNvPicPr/>
            <p:nvPr/>
          </p:nvPicPr>
          <p:blipFill>
            <a:blip r:embed="rId12" cstate="print">
              <a:lum/>
              <a:alphaModFix/>
            </a:blip>
            <a:srcRect/>
            <a:stretch>
              <a:fillRect/>
            </a:stretch>
          </p:blipFill>
          <p:spPr>
            <a:xfrm>
              <a:off x="2431961" y="4154998"/>
              <a:ext cx="581018" cy="603711"/>
            </a:xfrm>
            <a:prstGeom prst="rect">
              <a:avLst/>
            </a:prstGeom>
            <a:noFill/>
            <a:ln>
              <a:noFill/>
            </a:ln>
          </p:spPr>
        </p:pic>
        <p:pic>
          <p:nvPicPr>
            <p:cNvPr id="10" name="Picture 9"/>
            <p:cNvPicPr>
              <a:picLocks noChangeAspect="1"/>
            </p:cNvPicPr>
            <p:nvPr/>
          </p:nvPicPr>
          <p:blipFill>
            <a:blip r:embed="rId13"/>
            <a:stretch>
              <a:fillRect/>
            </a:stretch>
          </p:blipFill>
          <p:spPr>
            <a:xfrm>
              <a:off x="1487909" y="4113777"/>
              <a:ext cx="2293484" cy="2293484"/>
            </a:xfrm>
            <a:prstGeom prst="rect">
              <a:avLst/>
            </a:prstGeom>
          </p:spPr>
        </p:pic>
      </p:grpSp>
      <p:sp>
        <p:nvSpPr>
          <p:cNvPr id="297" name="Text Box 95"/>
          <p:cNvSpPr txBox="1">
            <a:spLocks noChangeArrowheads="1"/>
          </p:cNvSpPr>
          <p:nvPr/>
        </p:nvSpPr>
        <p:spPr bwMode="auto">
          <a:xfrm>
            <a:off x="1734590" y="3861830"/>
            <a:ext cx="2169484" cy="246221"/>
          </a:xfrm>
          <a:prstGeom prst="rect">
            <a:avLst/>
          </a:prstGeom>
          <a:noFill/>
          <a:ln w="12700">
            <a:noFill/>
            <a:miter lim="800000"/>
            <a:headEnd/>
            <a:tailEnd/>
          </a:ln>
        </p:spPr>
        <p:txBody>
          <a:bodyPr wrap="none" tIns="0" bIns="0" anchor="ctr">
            <a:spAutoFit/>
          </a:bodyPr>
          <a:lstStyle/>
          <a:p>
            <a:r>
              <a:rPr lang="en-US" sz="1600" dirty="0" smtClean="0">
                <a:solidFill>
                  <a:schemeClr val="tx1"/>
                </a:solidFill>
                <a:latin typeface="Cambria" pitchFamily="18" charset="0"/>
              </a:rPr>
              <a:t>DO Service - Registries</a:t>
            </a:r>
          </a:p>
        </p:txBody>
      </p:sp>
      <p:grpSp>
        <p:nvGrpSpPr>
          <p:cNvPr id="26" name="Group 25"/>
          <p:cNvGrpSpPr/>
          <p:nvPr/>
        </p:nvGrpSpPr>
        <p:grpSpPr>
          <a:xfrm>
            <a:off x="5660510" y="4001991"/>
            <a:ext cx="2053146" cy="2316328"/>
            <a:chOff x="6020332" y="3839151"/>
            <a:chExt cx="2053146" cy="2316328"/>
          </a:xfrm>
        </p:grpSpPr>
        <p:grpSp>
          <p:nvGrpSpPr>
            <p:cNvPr id="276" name="Group 275"/>
            <p:cNvGrpSpPr/>
            <p:nvPr/>
          </p:nvGrpSpPr>
          <p:grpSpPr>
            <a:xfrm>
              <a:off x="6252442" y="3839151"/>
              <a:ext cx="1492716" cy="1802289"/>
              <a:chOff x="6168229" y="3830841"/>
              <a:chExt cx="1492716" cy="1802289"/>
            </a:xfrm>
          </p:grpSpPr>
          <p:sp>
            <p:nvSpPr>
              <p:cNvPr id="18" name="Text Box 91"/>
              <p:cNvSpPr txBox="1">
                <a:spLocks noChangeArrowheads="1"/>
              </p:cNvSpPr>
              <p:nvPr/>
            </p:nvSpPr>
            <p:spPr bwMode="auto">
              <a:xfrm>
                <a:off x="6168229" y="3830841"/>
                <a:ext cx="1492716" cy="246221"/>
              </a:xfrm>
              <a:prstGeom prst="rect">
                <a:avLst/>
              </a:prstGeom>
              <a:noFill/>
              <a:ln w="12700">
                <a:noFill/>
                <a:miter lim="800000"/>
                <a:headEnd/>
                <a:tailEnd/>
              </a:ln>
            </p:spPr>
            <p:txBody>
              <a:bodyPr wrap="none" tIns="0" bIns="0" anchor="ctr">
                <a:spAutoFit/>
              </a:bodyPr>
              <a:lstStyle/>
              <a:p>
                <a:r>
                  <a:rPr lang="en-US" sz="1600" dirty="0" smtClean="0">
                    <a:solidFill>
                      <a:schemeClr val="tx1"/>
                    </a:solidFill>
                    <a:latin typeface="Cambria" pitchFamily="18" charset="0"/>
                  </a:rPr>
                  <a:t>Handle Service</a:t>
                </a:r>
                <a:endParaRPr lang="en-US" sz="1600" dirty="0">
                  <a:solidFill>
                    <a:schemeClr val="tx1"/>
                  </a:solidFill>
                  <a:latin typeface="Cambria" pitchFamily="18" charset="0"/>
                </a:endParaRPr>
              </a:p>
            </p:txBody>
          </p:sp>
          <p:grpSp>
            <p:nvGrpSpPr>
              <p:cNvPr id="272" name="Group 271"/>
              <p:cNvGrpSpPr/>
              <p:nvPr/>
            </p:nvGrpSpPr>
            <p:grpSpPr>
              <a:xfrm>
                <a:off x="6398420" y="4706238"/>
                <a:ext cx="1166812" cy="926892"/>
                <a:chOff x="6039450" y="4595075"/>
                <a:chExt cx="1166812" cy="926892"/>
              </a:xfrm>
            </p:grpSpPr>
            <p:cxnSp>
              <p:nvCxnSpPr>
                <p:cNvPr id="19" name="Straight Connector 18"/>
                <p:cNvCxnSpPr/>
                <p:nvPr/>
              </p:nvCxnSpPr>
              <p:spPr bwMode="auto">
                <a:xfrm>
                  <a:off x="6039450" y="4609155"/>
                  <a:ext cx="1166812" cy="0"/>
                </a:xfrm>
                <a:prstGeom prst="line">
                  <a:avLst/>
                </a:prstGeom>
                <a:noFill/>
                <a:ln w="19050" cap="flat" cmpd="sng" algn="ctr">
                  <a:solidFill>
                    <a:schemeClr val="tx1"/>
                  </a:solidFill>
                  <a:prstDash val="solid"/>
                  <a:round/>
                  <a:headEnd type="oval" w="med" len="med"/>
                  <a:tailEnd type="oval" w="med" len="med"/>
                </a:ln>
                <a:effectLst/>
              </p:spPr>
            </p:cxnSp>
            <p:cxnSp>
              <p:nvCxnSpPr>
                <p:cNvPr id="20" name="Straight Connector 19"/>
                <p:cNvCxnSpPr/>
                <p:nvPr/>
              </p:nvCxnSpPr>
              <p:spPr bwMode="auto">
                <a:xfrm rot="16200000" flipH="1">
                  <a:off x="5810850" y="4836167"/>
                  <a:ext cx="914400" cy="457200"/>
                </a:xfrm>
                <a:prstGeom prst="line">
                  <a:avLst/>
                </a:prstGeom>
                <a:noFill/>
                <a:ln w="19050" cap="flat" cmpd="sng" algn="ctr">
                  <a:solidFill>
                    <a:schemeClr val="tx1"/>
                  </a:solidFill>
                  <a:prstDash val="solid"/>
                  <a:round/>
                  <a:headEnd type="oval" w="med" len="med"/>
                  <a:tailEnd type="oval" w="med" len="med"/>
                </a:ln>
                <a:effectLst/>
              </p:spPr>
            </p:cxnSp>
            <p:cxnSp>
              <p:nvCxnSpPr>
                <p:cNvPr id="21" name="Straight Connector 20"/>
                <p:cNvCxnSpPr/>
                <p:nvPr/>
              </p:nvCxnSpPr>
              <p:spPr bwMode="auto">
                <a:xfrm flipV="1">
                  <a:off x="6496650" y="4595075"/>
                  <a:ext cx="709612" cy="926892"/>
                </a:xfrm>
                <a:prstGeom prst="line">
                  <a:avLst/>
                </a:prstGeom>
                <a:noFill/>
                <a:ln w="19050" cap="flat" cmpd="sng" algn="ctr">
                  <a:solidFill>
                    <a:schemeClr val="tx1"/>
                  </a:solidFill>
                  <a:prstDash val="solid"/>
                  <a:round/>
                  <a:headEnd type="oval" w="med" len="med"/>
                  <a:tailEnd type="oval" w="med" len="med"/>
                </a:ln>
                <a:effectLst/>
              </p:spPr>
            </p:cxnSp>
          </p:grpSp>
        </p:grpSp>
        <p:grpSp>
          <p:nvGrpSpPr>
            <p:cNvPr id="23" name="Group 22"/>
            <p:cNvGrpSpPr/>
            <p:nvPr/>
          </p:nvGrpSpPr>
          <p:grpSpPr>
            <a:xfrm>
              <a:off x="6020332" y="4371876"/>
              <a:ext cx="733418" cy="756111"/>
              <a:chOff x="5309251" y="4677106"/>
              <a:chExt cx="733418" cy="756111"/>
            </a:xfrm>
          </p:grpSpPr>
          <p:pic>
            <p:nvPicPr>
              <p:cNvPr id="298" name="Picture 297"/>
              <p:cNvPicPr/>
              <p:nvPr/>
            </p:nvPicPr>
            <p:blipFill>
              <a:blip r:embed="rId12" cstate="print">
                <a:lum/>
                <a:alphaModFix/>
              </a:blip>
              <a:srcRect/>
              <a:stretch>
                <a:fillRect/>
              </a:stretch>
            </p:blipFill>
            <p:spPr>
              <a:xfrm>
                <a:off x="5309251" y="4677106"/>
                <a:ext cx="581018" cy="603711"/>
              </a:xfrm>
              <a:prstGeom prst="rect">
                <a:avLst/>
              </a:prstGeom>
              <a:noFill/>
              <a:ln>
                <a:noFill/>
              </a:ln>
            </p:spPr>
          </p:pic>
          <p:pic>
            <p:nvPicPr>
              <p:cNvPr id="299" name="Picture 298"/>
              <p:cNvPicPr/>
              <p:nvPr/>
            </p:nvPicPr>
            <p:blipFill>
              <a:blip r:embed="rId12" cstate="print">
                <a:lum/>
                <a:alphaModFix/>
              </a:blip>
              <a:srcRect/>
              <a:stretch>
                <a:fillRect/>
              </a:stretch>
            </p:blipFill>
            <p:spPr>
              <a:xfrm>
                <a:off x="5461651" y="4829506"/>
                <a:ext cx="581018" cy="603711"/>
              </a:xfrm>
              <a:prstGeom prst="rect">
                <a:avLst/>
              </a:prstGeom>
              <a:noFill/>
              <a:ln>
                <a:noFill/>
              </a:ln>
            </p:spPr>
          </p:pic>
        </p:grpSp>
        <p:grpSp>
          <p:nvGrpSpPr>
            <p:cNvPr id="302" name="Group 301"/>
            <p:cNvGrpSpPr/>
            <p:nvPr/>
          </p:nvGrpSpPr>
          <p:grpSpPr>
            <a:xfrm>
              <a:off x="6606642" y="5399368"/>
              <a:ext cx="733418" cy="756111"/>
              <a:chOff x="5309251" y="4677106"/>
              <a:chExt cx="733418" cy="756111"/>
            </a:xfrm>
          </p:grpSpPr>
          <p:pic>
            <p:nvPicPr>
              <p:cNvPr id="303" name="Picture 302"/>
              <p:cNvPicPr/>
              <p:nvPr/>
            </p:nvPicPr>
            <p:blipFill>
              <a:blip r:embed="rId12" cstate="print">
                <a:lum/>
                <a:alphaModFix/>
              </a:blip>
              <a:srcRect/>
              <a:stretch>
                <a:fillRect/>
              </a:stretch>
            </p:blipFill>
            <p:spPr>
              <a:xfrm>
                <a:off x="5309251" y="4677106"/>
                <a:ext cx="581018" cy="603711"/>
              </a:xfrm>
              <a:prstGeom prst="rect">
                <a:avLst/>
              </a:prstGeom>
              <a:noFill/>
              <a:ln>
                <a:noFill/>
              </a:ln>
            </p:spPr>
          </p:pic>
          <p:pic>
            <p:nvPicPr>
              <p:cNvPr id="304" name="Picture 303"/>
              <p:cNvPicPr/>
              <p:nvPr/>
            </p:nvPicPr>
            <p:blipFill>
              <a:blip r:embed="rId12" cstate="print">
                <a:lum/>
                <a:alphaModFix/>
              </a:blip>
              <a:srcRect/>
              <a:stretch>
                <a:fillRect/>
              </a:stretch>
            </p:blipFill>
            <p:spPr>
              <a:xfrm>
                <a:off x="5461651" y="4829506"/>
                <a:ext cx="581018" cy="603711"/>
              </a:xfrm>
              <a:prstGeom prst="rect">
                <a:avLst/>
              </a:prstGeom>
              <a:noFill/>
              <a:ln>
                <a:noFill/>
              </a:ln>
            </p:spPr>
          </p:pic>
        </p:grpSp>
        <p:grpSp>
          <p:nvGrpSpPr>
            <p:cNvPr id="305" name="Group 304"/>
            <p:cNvGrpSpPr/>
            <p:nvPr/>
          </p:nvGrpSpPr>
          <p:grpSpPr>
            <a:xfrm>
              <a:off x="7340060" y="4398971"/>
              <a:ext cx="733418" cy="756111"/>
              <a:chOff x="5309251" y="4677106"/>
              <a:chExt cx="733418" cy="756111"/>
            </a:xfrm>
          </p:grpSpPr>
          <p:pic>
            <p:nvPicPr>
              <p:cNvPr id="306" name="Picture 305"/>
              <p:cNvPicPr/>
              <p:nvPr/>
            </p:nvPicPr>
            <p:blipFill>
              <a:blip r:embed="rId12" cstate="print">
                <a:lum/>
                <a:alphaModFix/>
              </a:blip>
              <a:srcRect/>
              <a:stretch>
                <a:fillRect/>
              </a:stretch>
            </p:blipFill>
            <p:spPr>
              <a:xfrm>
                <a:off x="5309251" y="4677106"/>
                <a:ext cx="581018" cy="603711"/>
              </a:xfrm>
              <a:prstGeom prst="rect">
                <a:avLst/>
              </a:prstGeom>
              <a:noFill/>
              <a:ln>
                <a:noFill/>
              </a:ln>
            </p:spPr>
          </p:pic>
          <p:pic>
            <p:nvPicPr>
              <p:cNvPr id="307" name="Picture 306"/>
              <p:cNvPicPr/>
              <p:nvPr/>
            </p:nvPicPr>
            <p:blipFill>
              <a:blip r:embed="rId12" cstate="print">
                <a:lum/>
                <a:alphaModFix/>
              </a:blip>
              <a:srcRect/>
              <a:stretch>
                <a:fillRect/>
              </a:stretch>
            </p:blipFill>
            <p:spPr>
              <a:xfrm>
                <a:off x="5461651" y="4829506"/>
                <a:ext cx="581018" cy="603711"/>
              </a:xfrm>
              <a:prstGeom prst="rect">
                <a:avLst/>
              </a:prstGeom>
              <a:noFill/>
              <a:ln>
                <a:noFill/>
              </a:ln>
            </p:spPr>
          </p:pic>
        </p:grpSp>
      </p:grpSp>
      <p:grpSp>
        <p:nvGrpSpPr>
          <p:cNvPr id="4105" name="Group 4104"/>
          <p:cNvGrpSpPr/>
          <p:nvPr/>
        </p:nvGrpSpPr>
        <p:grpSpPr>
          <a:xfrm>
            <a:off x="1220833" y="1191831"/>
            <a:ext cx="1081552" cy="1927894"/>
            <a:chOff x="1220833" y="1191831"/>
            <a:chExt cx="1081552" cy="1927894"/>
          </a:xfrm>
        </p:grpSpPr>
        <p:pic>
          <p:nvPicPr>
            <p:cNvPr id="29" name="Picture 67" descr="C:\Users\crey\AppData\Local\Microsoft\Windows\Temporary Internet Files\Content.IE5\I6R24KBH\MCj04415330000[1].png"/>
            <p:cNvPicPr>
              <a:picLocks noChangeAspect="1" noChangeArrowheads="1"/>
            </p:cNvPicPr>
            <p:nvPr/>
          </p:nvPicPr>
          <p:blipFill>
            <a:blip r:embed="rId14" cstate="print"/>
            <a:srcRect/>
            <a:stretch>
              <a:fillRect/>
            </a:stretch>
          </p:blipFill>
          <p:spPr bwMode="auto">
            <a:xfrm flipH="1">
              <a:off x="1220833" y="1191831"/>
              <a:ext cx="1081552" cy="1066810"/>
            </a:xfrm>
            <a:prstGeom prst="rect">
              <a:avLst/>
            </a:prstGeom>
            <a:noFill/>
            <a:ln w="9525">
              <a:noFill/>
              <a:miter lim="800000"/>
              <a:headEnd/>
              <a:tailEnd/>
            </a:ln>
          </p:spPr>
        </p:pic>
        <p:pic>
          <p:nvPicPr>
            <p:cNvPr id="250" name="Picture 249"/>
            <p:cNvPicPr/>
            <p:nvPr/>
          </p:nvPicPr>
          <p:blipFill>
            <a:blip r:embed="rId4">
              <a:lum/>
              <a:alphaModFix/>
            </a:blip>
            <a:srcRect/>
            <a:stretch>
              <a:fillRect/>
            </a:stretch>
          </p:blipFill>
          <p:spPr>
            <a:xfrm>
              <a:off x="1267374" y="2334021"/>
              <a:ext cx="743669" cy="785704"/>
            </a:xfrm>
            <a:prstGeom prst="rect">
              <a:avLst/>
            </a:prstGeom>
            <a:noFill/>
            <a:ln>
              <a:noFill/>
            </a:ln>
          </p:spPr>
        </p:pic>
      </p:grpSp>
      <p:pic>
        <p:nvPicPr>
          <p:cNvPr id="258" name="Picture 257"/>
          <p:cNvPicPr>
            <a:picLocks noChangeAspect="1"/>
          </p:cNvPicPr>
          <p:nvPr/>
        </p:nvPicPr>
        <p:blipFill>
          <a:blip r:embed="rId10"/>
          <a:stretch>
            <a:fillRect/>
          </a:stretch>
        </p:blipFill>
        <p:spPr>
          <a:xfrm>
            <a:off x="2872282" y="2350995"/>
            <a:ext cx="677519" cy="609963"/>
          </a:xfrm>
          <a:prstGeom prst="rect">
            <a:avLst/>
          </a:prstGeom>
        </p:spPr>
      </p:pic>
      <p:grpSp>
        <p:nvGrpSpPr>
          <p:cNvPr id="4106" name="Group 4105"/>
          <p:cNvGrpSpPr/>
          <p:nvPr/>
        </p:nvGrpSpPr>
        <p:grpSpPr>
          <a:xfrm>
            <a:off x="2133389" y="1357504"/>
            <a:ext cx="1952349" cy="1485974"/>
            <a:chOff x="2133389" y="1357504"/>
            <a:chExt cx="1952349" cy="1485974"/>
          </a:xfrm>
        </p:grpSpPr>
        <p:grpSp>
          <p:nvGrpSpPr>
            <p:cNvPr id="4" name="Group 3"/>
            <p:cNvGrpSpPr/>
            <p:nvPr/>
          </p:nvGrpSpPr>
          <p:grpSpPr>
            <a:xfrm>
              <a:off x="2781470" y="1357504"/>
              <a:ext cx="1304268" cy="792387"/>
              <a:chOff x="2694644" y="1065512"/>
              <a:chExt cx="1304268" cy="792387"/>
            </a:xfrm>
          </p:grpSpPr>
          <p:pic>
            <p:nvPicPr>
              <p:cNvPr id="8" name="Picture 7"/>
              <p:cNvPicPr>
                <a:picLocks noChangeAspect="1"/>
              </p:cNvPicPr>
              <p:nvPr/>
            </p:nvPicPr>
            <p:blipFill>
              <a:blip r:embed="rId2"/>
              <a:stretch>
                <a:fillRect/>
              </a:stretch>
            </p:blipFill>
            <p:spPr>
              <a:xfrm>
                <a:off x="2694644" y="1287723"/>
                <a:ext cx="860534" cy="570176"/>
              </a:xfrm>
              <a:prstGeom prst="rect">
                <a:avLst/>
              </a:prstGeom>
            </p:spPr>
          </p:pic>
          <p:pic>
            <p:nvPicPr>
              <p:cNvPr id="7" name="Picture 6"/>
              <p:cNvPicPr>
                <a:picLocks noChangeAspect="1"/>
              </p:cNvPicPr>
              <p:nvPr/>
            </p:nvPicPr>
            <p:blipFill>
              <a:blip r:embed="rId3"/>
              <a:stretch>
                <a:fillRect/>
              </a:stretch>
            </p:blipFill>
            <p:spPr>
              <a:xfrm>
                <a:off x="3217728" y="1065512"/>
                <a:ext cx="781184" cy="590575"/>
              </a:xfrm>
              <a:prstGeom prst="rect">
                <a:avLst/>
              </a:prstGeom>
            </p:spPr>
          </p:pic>
        </p:grpSp>
        <p:sp>
          <p:nvSpPr>
            <p:cNvPr id="24" name="Curved Right Arrow 23"/>
            <p:cNvSpPr/>
            <p:nvPr/>
          </p:nvSpPr>
          <p:spPr>
            <a:xfrm flipV="1">
              <a:off x="2133389" y="1769841"/>
              <a:ext cx="547438" cy="1073637"/>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099" name="Group 4098"/>
          <p:cNvGrpSpPr/>
          <p:nvPr/>
        </p:nvGrpSpPr>
        <p:grpSpPr>
          <a:xfrm>
            <a:off x="2289071" y="3191645"/>
            <a:ext cx="927951" cy="705556"/>
            <a:chOff x="2289071" y="3017949"/>
            <a:chExt cx="927951" cy="705556"/>
          </a:xfrm>
        </p:grpSpPr>
        <p:sp>
          <p:nvSpPr>
            <p:cNvPr id="308" name="Text Box 95"/>
            <p:cNvSpPr txBox="1">
              <a:spLocks noChangeArrowheads="1"/>
            </p:cNvSpPr>
            <p:nvPr/>
          </p:nvSpPr>
          <p:spPr bwMode="auto">
            <a:xfrm>
              <a:off x="2441750" y="3223971"/>
              <a:ext cx="775272" cy="246221"/>
            </a:xfrm>
            <a:prstGeom prst="rect">
              <a:avLst/>
            </a:prstGeom>
            <a:noFill/>
            <a:ln w="12700">
              <a:noFill/>
              <a:miter lim="800000"/>
              <a:headEnd/>
              <a:tailEnd/>
            </a:ln>
          </p:spPr>
          <p:txBody>
            <a:bodyPr wrap="none" tIns="0" bIns="0" anchor="ctr">
              <a:spAutoFit/>
            </a:bodyPr>
            <a:lstStyle/>
            <a:p>
              <a:r>
                <a:rPr lang="en-US" sz="1600" dirty="0" smtClean="0">
                  <a:solidFill>
                    <a:schemeClr val="tx1"/>
                  </a:solidFill>
                  <a:latin typeface="Cambria" pitchFamily="18" charset="0"/>
                </a:rPr>
                <a:t>Search</a:t>
              </a:r>
            </a:p>
          </p:txBody>
        </p:sp>
        <p:sp>
          <p:nvSpPr>
            <p:cNvPr id="4098" name="Up-Down Arrow 4097"/>
            <p:cNvSpPr/>
            <p:nvPr/>
          </p:nvSpPr>
          <p:spPr>
            <a:xfrm>
              <a:off x="2289071" y="3017949"/>
              <a:ext cx="279113" cy="705556"/>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00" name="Group 4099"/>
          <p:cNvGrpSpPr/>
          <p:nvPr/>
        </p:nvGrpSpPr>
        <p:grpSpPr>
          <a:xfrm>
            <a:off x="3615567" y="3148598"/>
            <a:ext cx="1145802" cy="573198"/>
            <a:chOff x="3463597" y="2996614"/>
            <a:chExt cx="1145802" cy="573198"/>
          </a:xfrm>
        </p:grpSpPr>
        <p:sp>
          <p:nvSpPr>
            <p:cNvPr id="310" name="Text Box 95"/>
            <p:cNvSpPr txBox="1">
              <a:spLocks noChangeArrowheads="1"/>
            </p:cNvSpPr>
            <p:nvPr/>
          </p:nvSpPr>
          <p:spPr bwMode="auto">
            <a:xfrm rot="19026388">
              <a:off x="3463597" y="2996614"/>
              <a:ext cx="868447" cy="246221"/>
            </a:xfrm>
            <a:prstGeom prst="rect">
              <a:avLst/>
            </a:prstGeom>
            <a:noFill/>
            <a:ln w="12700">
              <a:noFill/>
              <a:miter lim="800000"/>
              <a:headEnd/>
              <a:tailEnd/>
            </a:ln>
          </p:spPr>
          <p:txBody>
            <a:bodyPr wrap="none" tIns="0" bIns="0" anchor="ctr">
              <a:spAutoFit/>
            </a:bodyPr>
            <a:lstStyle/>
            <a:p>
              <a:r>
                <a:rPr lang="en-US" sz="1600" dirty="0" smtClean="0">
                  <a:solidFill>
                    <a:schemeClr val="tx1"/>
                  </a:solidFill>
                  <a:latin typeface="Cambria" pitchFamily="18" charset="0"/>
                </a:rPr>
                <a:t>Resolve</a:t>
              </a:r>
            </a:p>
          </p:txBody>
        </p:sp>
        <p:sp>
          <p:nvSpPr>
            <p:cNvPr id="312" name="Up-Down Arrow 311"/>
            <p:cNvSpPr/>
            <p:nvPr/>
          </p:nvSpPr>
          <p:spPr>
            <a:xfrm rot="18818295">
              <a:off x="4108304" y="3068717"/>
              <a:ext cx="279113" cy="723077"/>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01" name="Group 4100"/>
          <p:cNvGrpSpPr/>
          <p:nvPr/>
        </p:nvGrpSpPr>
        <p:grpSpPr>
          <a:xfrm>
            <a:off x="3987638" y="2114455"/>
            <a:ext cx="769862" cy="525335"/>
            <a:chOff x="3781393" y="2114455"/>
            <a:chExt cx="769862" cy="525335"/>
          </a:xfrm>
        </p:grpSpPr>
        <p:sp>
          <p:nvSpPr>
            <p:cNvPr id="311" name="Text Box 95"/>
            <p:cNvSpPr txBox="1">
              <a:spLocks noChangeArrowheads="1"/>
            </p:cNvSpPr>
            <p:nvPr/>
          </p:nvSpPr>
          <p:spPr bwMode="auto">
            <a:xfrm>
              <a:off x="3781393" y="2114455"/>
              <a:ext cx="769862" cy="246221"/>
            </a:xfrm>
            <a:prstGeom prst="rect">
              <a:avLst/>
            </a:prstGeom>
            <a:noFill/>
            <a:ln w="12700">
              <a:noFill/>
              <a:miter lim="800000"/>
              <a:headEnd/>
              <a:tailEnd/>
            </a:ln>
          </p:spPr>
          <p:txBody>
            <a:bodyPr wrap="none" tIns="0" bIns="0" anchor="ctr">
              <a:spAutoFit/>
            </a:bodyPr>
            <a:lstStyle/>
            <a:p>
              <a:r>
                <a:rPr lang="en-US" sz="1600" dirty="0" smtClean="0">
                  <a:solidFill>
                    <a:schemeClr val="tx1"/>
                  </a:solidFill>
                  <a:latin typeface="Cambria" pitchFamily="18" charset="0"/>
                </a:rPr>
                <a:t>Access</a:t>
              </a:r>
            </a:p>
          </p:txBody>
        </p:sp>
        <p:sp>
          <p:nvSpPr>
            <p:cNvPr id="313" name="Up-Down Arrow 312"/>
            <p:cNvSpPr/>
            <p:nvPr/>
          </p:nvSpPr>
          <p:spPr>
            <a:xfrm rot="5400000">
              <a:off x="4013497" y="2128573"/>
              <a:ext cx="279113" cy="743321"/>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53399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2800" b="1" dirty="0" smtClean="0">
                <a:solidFill>
                  <a:srgbClr val="4F81BD"/>
                </a:solidFill>
              </a:rPr>
              <a:t>Digital Object Architecture: Two DO Protocols</a:t>
            </a:r>
            <a:endParaRPr lang="en-US" sz="2800" dirty="0"/>
          </a:p>
        </p:txBody>
      </p:sp>
      <p:sp>
        <p:nvSpPr>
          <p:cNvPr id="3" name="Content Placeholder 2"/>
          <p:cNvSpPr>
            <a:spLocks noGrp="1"/>
          </p:cNvSpPr>
          <p:nvPr>
            <p:ph idx="1"/>
          </p:nvPr>
        </p:nvSpPr>
        <p:spPr>
          <a:xfrm>
            <a:off x="424444" y="1047552"/>
            <a:ext cx="8262356" cy="5155967"/>
          </a:xfrm>
        </p:spPr>
        <p:txBody>
          <a:bodyPr>
            <a:normAutofit lnSpcReduction="10000"/>
          </a:bodyPr>
          <a:lstStyle/>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400" dirty="0" smtClean="0">
                <a:cs typeface="Arial" charset="0"/>
              </a:rPr>
              <a:t>Handle </a:t>
            </a:r>
            <a:r>
              <a:rPr lang="en-US" sz="2400" dirty="0">
                <a:cs typeface="Arial" charset="0"/>
              </a:rPr>
              <a:t>p</a:t>
            </a:r>
            <a:r>
              <a:rPr lang="en-US" sz="2400" dirty="0" smtClean="0">
                <a:cs typeface="Arial" charset="0"/>
              </a:rPr>
              <a:t>rotocol – Leverages the </a:t>
            </a:r>
            <a:r>
              <a:rPr lang="en-US" sz="2400" dirty="0">
                <a:cs typeface="Arial" charset="0"/>
              </a:rPr>
              <a:t>G</a:t>
            </a:r>
            <a:r>
              <a:rPr lang="en-US" sz="2400" dirty="0" smtClean="0">
                <a:cs typeface="Arial" charset="0"/>
              </a:rPr>
              <a:t>lobal Handle Registry™ to resolve any handle globally. </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Allotment of globally unique identifiers known as handles.</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Provides rapid secure resolution of a handle into a digital object structured as a handle record. </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Provides </a:t>
            </a:r>
            <a:r>
              <a:rPr lang="en-US" sz="2000" dirty="0">
                <a:cs typeface="Arial" charset="0"/>
              </a:rPr>
              <a:t>distributed </a:t>
            </a:r>
            <a:r>
              <a:rPr lang="en-US" sz="2000" dirty="0" smtClean="0">
                <a:cs typeface="Arial" charset="0"/>
              </a:rPr>
              <a:t>administration of handles and their records.</a:t>
            </a:r>
            <a:endParaRPr lang="en-US" sz="2000" dirty="0">
              <a:cs typeface="Arial" charset="0"/>
            </a:endParaRP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a:cs typeface="Arial" charset="0"/>
              </a:rPr>
              <a:t>Has built in PKI and security</a:t>
            </a:r>
            <a:r>
              <a:rPr lang="en-US" sz="2000" dirty="0" smtClean="0">
                <a:cs typeface="Arial" charset="0"/>
              </a:rPr>
              <a:t>.</a:t>
            </a:r>
          </a:p>
          <a:p>
            <a:pPr marL="400050" lvl="2" indent="0" eaLnBrk="0" hangingPunct="0">
              <a:spcBef>
                <a:spcPts val="200"/>
              </a:spcBef>
              <a:spcAft>
                <a:spcPts val="200"/>
              </a:spcAft>
              <a:buClr>
                <a:schemeClr val="tx2">
                  <a:lumMod val="60000"/>
                  <a:lumOff val="40000"/>
                </a:schemeClr>
              </a:buClr>
              <a:buSzPct val="110000"/>
              <a:buNone/>
            </a:pPr>
            <a:endParaRPr lang="en-US" sz="2000" dirty="0">
              <a:cs typeface="Arial" charset="0"/>
            </a:endParaRP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400" dirty="0" smtClean="0">
                <a:cs typeface="Arial" charset="0"/>
              </a:rPr>
              <a:t>DOIP – Interoperable access to distributed, independently managed services and data sources.</a:t>
            </a:r>
            <a:endParaRPr lang="en-US" sz="2000" dirty="0" smtClean="0">
              <a:cs typeface="Arial" charset="0"/>
            </a:endParaRP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DOIP is a protocol to interact with digital objects</a:t>
            </a:r>
            <a:r>
              <a:rPr lang="en-US" sz="2000" dirty="0">
                <a:cs typeface="Arial" charset="0"/>
              </a:rPr>
              <a:t>.</a:t>
            </a:r>
            <a:r>
              <a:rPr lang="en-US" sz="2000" dirty="0" smtClean="0">
                <a:cs typeface="Arial" charset="0"/>
              </a:rPr>
              <a:t> </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Leverages existing transport encryption standards such as TLS.</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Provides built-in security leveraging the PKI of the Handle System™.</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Leverages the Handle for typing of data and operations and for client authentication.  </a:t>
            </a:r>
            <a:endParaRPr lang="en-US" sz="2000" dirty="0">
              <a:cs typeface="Arial" charset="0"/>
            </a:endParaRP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endParaRPr lang="en-US" sz="2000" b="1" dirty="0" smtClean="0">
              <a:cs typeface="Arial" charset="0"/>
            </a:endParaRP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endParaRPr lang="en-US" sz="2000" dirty="0">
              <a:cs typeface="Arial" charset="0"/>
            </a:endParaRPr>
          </a:p>
          <a:p>
            <a:pPr marL="914400" lvl="2" indent="0">
              <a:buNone/>
            </a:pPr>
            <a:endParaRPr lang="en-US" sz="2000" dirty="0" smtClean="0"/>
          </a:p>
          <a:p>
            <a:endParaRPr lang="en-US" sz="2000" dirty="0" smtClean="0"/>
          </a:p>
          <a:p>
            <a:pPr marL="0" indent="0">
              <a:buNone/>
            </a:pPr>
            <a:endParaRPr lang="en-US" sz="2000" dirty="0" smtClean="0"/>
          </a:p>
          <a:p>
            <a:pPr marL="457200" lvl="1" indent="0">
              <a:buNone/>
            </a:pPr>
            <a:endParaRPr lang="en-US" sz="2000" dirty="0" smtClean="0"/>
          </a:p>
        </p:txBody>
      </p:sp>
    </p:spTree>
    <p:extLst>
      <p:ext uri="{BB962C8B-B14F-4D97-AF65-F5344CB8AC3E}">
        <p14:creationId xmlns:p14="http://schemas.microsoft.com/office/powerpoint/2010/main" val="29829750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TextBox 7"/>
          <p:cNvSpPr txBox="1">
            <a:spLocks noChangeArrowheads="1"/>
          </p:cNvSpPr>
          <p:nvPr/>
        </p:nvSpPr>
        <p:spPr bwMode="auto">
          <a:xfrm>
            <a:off x="1704796" y="142875"/>
            <a:ext cx="5734463" cy="584776"/>
          </a:xfrm>
          <a:prstGeom prst="rect">
            <a:avLst/>
          </a:prstGeom>
          <a:solidFill>
            <a:schemeClr val="bg1"/>
          </a:solidFill>
          <a:ln w="9525">
            <a:noFill/>
            <a:miter lim="800000"/>
            <a:headEnd/>
            <a:tailEnd/>
          </a:ln>
        </p:spPr>
        <p:txBody>
          <a:bodyPr wrap="none">
            <a:spAutoFit/>
          </a:bodyPr>
          <a:lstStyle/>
          <a:p>
            <a:pPr algn="ctr"/>
            <a:r>
              <a:rPr lang="en-US" sz="3200" b="1" dirty="0" smtClean="0">
                <a:solidFill>
                  <a:schemeClr val="accent1"/>
                </a:solidFill>
                <a:latin typeface="Calibri" pitchFamily="34" charset="0"/>
              </a:rPr>
              <a:t>Digital Object – Basis of the DOA</a:t>
            </a:r>
            <a:endParaRPr lang="en-US" sz="3200" b="1" dirty="0">
              <a:solidFill>
                <a:schemeClr val="accent1"/>
              </a:solidFill>
              <a:latin typeface="Calibri" pitchFamily="34" charset="0"/>
            </a:endParaRPr>
          </a:p>
        </p:txBody>
      </p:sp>
      <p:sp>
        <p:nvSpPr>
          <p:cNvPr id="13" name="TextBox 12"/>
          <p:cNvSpPr txBox="1"/>
          <p:nvPr/>
        </p:nvSpPr>
        <p:spPr>
          <a:xfrm>
            <a:off x="567165" y="1171253"/>
            <a:ext cx="8063612" cy="4956253"/>
          </a:xfrm>
          <a:prstGeom prst="rect">
            <a:avLst/>
          </a:prstGeom>
          <a:noFill/>
        </p:spPr>
        <p:txBody>
          <a:bodyPr wrap="square" rtlCol="0">
            <a:noAutofit/>
          </a:bodyPr>
          <a:lstStyle/>
          <a:p>
            <a:pPr marL="284163" lvl="2" indent="-284163">
              <a:buFont typeface="Arial"/>
              <a:buChar char="•"/>
              <a:tabLst>
                <a:tab pos="687388" algn="l"/>
              </a:tabLst>
            </a:pPr>
            <a:r>
              <a:rPr lang="en-US" sz="2400" b="1" dirty="0" smtClean="0"/>
              <a:t>id:</a:t>
            </a:r>
            <a:r>
              <a:rPr lang="en-US" sz="2400" dirty="0" smtClean="0"/>
              <a:t> the DO’s identifier:   A handle</a:t>
            </a:r>
          </a:p>
          <a:p>
            <a:pPr marL="284163" lvl="2" indent="-284163">
              <a:buFont typeface="Arial"/>
              <a:buChar char="•"/>
              <a:tabLst>
                <a:tab pos="687388" algn="l"/>
              </a:tabLst>
            </a:pPr>
            <a:r>
              <a:rPr lang="en-US" sz="2400" b="1" dirty="0" smtClean="0"/>
              <a:t>type: </a:t>
            </a:r>
            <a:r>
              <a:rPr lang="en-US" sz="2400" dirty="0" smtClean="0"/>
              <a:t>The type of the DO.  (typically a handle)</a:t>
            </a:r>
          </a:p>
          <a:p>
            <a:pPr marL="284163" lvl="2" indent="-284163">
              <a:buFont typeface="Arial"/>
              <a:buChar char="•"/>
              <a:tabLst>
                <a:tab pos="687388" algn="l"/>
              </a:tabLst>
            </a:pPr>
            <a:r>
              <a:rPr lang="en-US" sz="2400" b="1" dirty="0" smtClean="0"/>
              <a:t>attributes:</a:t>
            </a:r>
            <a:r>
              <a:rPr lang="en-US" sz="2400" dirty="0" smtClean="0"/>
              <a:t> 0 or more key-value pairs</a:t>
            </a:r>
            <a:r>
              <a:rPr lang="en-US" sz="2400" dirty="0"/>
              <a:t>.</a:t>
            </a:r>
            <a:r>
              <a:rPr lang="en-US" sz="2400" dirty="0" smtClean="0"/>
              <a:t>  </a:t>
            </a:r>
          </a:p>
          <a:p>
            <a:pPr marL="741363" lvl="5" indent="-284163">
              <a:buFont typeface="Arial"/>
              <a:buChar char="•"/>
              <a:tabLst>
                <a:tab pos="687388" algn="l"/>
              </a:tabLst>
            </a:pPr>
            <a:r>
              <a:rPr lang="en-US" sz="2400" b="1" dirty="0" smtClean="0"/>
              <a:t>key:</a:t>
            </a:r>
            <a:r>
              <a:rPr lang="en-US" sz="2400" dirty="0" smtClean="0"/>
              <a:t> DO Type describing </a:t>
            </a:r>
            <a:r>
              <a:rPr lang="en-US" sz="2400" dirty="0"/>
              <a:t>the </a:t>
            </a:r>
            <a:r>
              <a:rPr lang="en-US" sz="2400" dirty="0" smtClean="0"/>
              <a:t>type of the value</a:t>
            </a:r>
          </a:p>
          <a:p>
            <a:pPr marL="741363" lvl="5" indent="-284163">
              <a:buFont typeface="Arial"/>
              <a:buChar char="•"/>
              <a:tabLst>
                <a:tab pos="687388" algn="l"/>
              </a:tabLst>
            </a:pPr>
            <a:r>
              <a:rPr lang="en-US" sz="2400" dirty="0"/>
              <a:t>v</a:t>
            </a:r>
            <a:r>
              <a:rPr lang="en-US" sz="2400" b="1" dirty="0" smtClean="0"/>
              <a:t>alue:</a:t>
            </a:r>
            <a:r>
              <a:rPr lang="en-US" sz="2400" dirty="0" smtClean="0"/>
              <a:t> the an instance of the associated type.</a:t>
            </a:r>
          </a:p>
          <a:p>
            <a:pPr marL="284163" lvl="1" indent="-284163">
              <a:buFont typeface="Arial"/>
              <a:buChar char="•"/>
              <a:tabLst>
                <a:tab pos="687388" algn="l"/>
              </a:tabLst>
            </a:pPr>
            <a:r>
              <a:rPr lang="en-US" sz="2400" b="1" dirty="0" smtClean="0"/>
              <a:t>elements: </a:t>
            </a:r>
            <a:r>
              <a:rPr lang="en-US" sz="2400" dirty="0" smtClean="0"/>
              <a:t>0 or more elements each consisting</a:t>
            </a:r>
            <a:r>
              <a:rPr lang="en-US" sz="2400" b="1" dirty="0" smtClean="0"/>
              <a:t> </a:t>
            </a:r>
            <a:r>
              <a:rPr lang="en-US" sz="2400" dirty="0" smtClean="0"/>
              <a:t>of:</a:t>
            </a:r>
            <a:endParaRPr lang="en-US" sz="2400" b="1" dirty="0" smtClean="0"/>
          </a:p>
          <a:p>
            <a:pPr marL="741363" lvl="4" indent="-284163">
              <a:buFont typeface="Arial"/>
              <a:buChar char="•"/>
              <a:tabLst>
                <a:tab pos="687388" algn="l"/>
              </a:tabLst>
            </a:pPr>
            <a:r>
              <a:rPr lang="en-US" sz="2400" b="1" dirty="0"/>
              <a:t>i</a:t>
            </a:r>
            <a:r>
              <a:rPr lang="en-US" sz="2400" b="1" dirty="0" smtClean="0"/>
              <a:t>d:</a:t>
            </a:r>
            <a:r>
              <a:rPr lang="en-US" sz="2400" dirty="0" smtClean="0"/>
              <a:t>  ID of the element.  Must be unique in the DO.</a:t>
            </a:r>
          </a:p>
          <a:p>
            <a:pPr marL="741363" lvl="4" indent="-284163">
              <a:buFont typeface="Arial"/>
              <a:buChar char="•"/>
              <a:tabLst>
                <a:tab pos="687388" algn="l"/>
              </a:tabLst>
            </a:pPr>
            <a:r>
              <a:rPr lang="en-US" sz="2400" b="1" dirty="0"/>
              <a:t>t</a:t>
            </a:r>
            <a:r>
              <a:rPr lang="en-US" sz="2400" b="1" dirty="0" smtClean="0"/>
              <a:t>ype</a:t>
            </a:r>
            <a:r>
              <a:rPr lang="en-US" sz="2400" dirty="0" smtClean="0"/>
              <a:t>: the type of the </a:t>
            </a:r>
            <a:r>
              <a:rPr lang="en-US" sz="2400" dirty="0"/>
              <a:t>e</a:t>
            </a:r>
            <a:r>
              <a:rPr lang="en-US" sz="2400" dirty="0" smtClean="0"/>
              <a:t>lement. </a:t>
            </a:r>
          </a:p>
          <a:p>
            <a:pPr marL="741363" lvl="4" indent="-284163">
              <a:buFont typeface="Arial"/>
              <a:buChar char="•"/>
              <a:tabLst>
                <a:tab pos="687388" algn="l"/>
              </a:tabLst>
            </a:pPr>
            <a:r>
              <a:rPr lang="en-US" sz="2400" b="1" dirty="0"/>
              <a:t>l</a:t>
            </a:r>
            <a:r>
              <a:rPr lang="en-US" sz="2400" b="1" dirty="0" smtClean="0"/>
              <a:t>ength(optional)</a:t>
            </a:r>
            <a:r>
              <a:rPr lang="en-US" sz="2400" dirty="0" smtClean="0"/>
              <a:t>: the length of the data element.</a:t>
            </a:r>
          </a:p>
          <a:p>
            <a:pPr marL="741363" lvl="4" indent="-284163">
              <a:buFont typeface="Arial"/>
              <a:buChar char="•"/>
              <a:tabLst>
                <a:tab pos="687388" algn="l"/>
              </a:tabLst>
            </a:pPr>
            <a:r>
              <a:rPr lang="en-US" sz="2400" b="1" dirty="0"/>
              <a:t>a</a:t>
            </a:r>
            <a:r>
              <a:rPr lang="en-US" sz="2400" b="1" dirty="0" smtClean="0"/>
              <a:t>ttributes</a:t>
            </a:r>
            <a:r>
              <a:rPr lang="en-US" sz="2400" dirty="0" smtClean="0"/>
              <a:t>: 0 or more key-value pairs.</a:t>
            </a:r>
          </a:p>
          <a:p>
            <a:pPr marL="741363" lvl="4" indent="-284163">
              <a:buFont typeface="Arial"/>
              <a:buChar char="•"/>
              <a:tabLst>
                <a:tab pos="687388" algn="l"/>
              </a:tabLst>
            </a:pPr>
            <a:r>
              <a:rPr lang="en-US" sz="2400" b="1" dirty="0"/>
              <a:t>d</a:t>
            </a:r>
            <a:r>
              <a:rPr lang="en-US" sz="2400" b="1" dirty="0" smtClean="0"/>
              <a:t>ata</a:t>
            </a:r>
            <a:r>
              <a:rPr lang="en-US" sz="2400" dirty="0" smtClean="0"/>
              <a:t>: the payload of the data element.</a:t>
            </a:r>
          </a:p>
          <a:p>
            <a:pPr marL="284163" lvl="3" indent="-284163">
              <a:buFont typeface="Arial"/>
              <a:buChar char="•"/>
              <a:tabLst>
                <a:tab pos="687388" algn="l"/>
              </a:tabLst>
            </a:pPr>
            <a:r>
              <a:rPr lang="en-US" sz="2400" b="1" dirty="0"/>
              <a:t>s</a:t>
            </a:r>
            <a:r>
              <a:rPr lang="en-US" sz="2400" b="1" dirty="0" smtClean="0"/>
              <a:t>ignature</a:t>
            </a:r>
            <a:r>
              <a:rPr lang="en-US" sz="2400" dirty="0" smtClean="0"/>
              <a:t> Optional</a:t>
            </a:r>
          </a:p>
          <a:p>
            <a:pPr marL="741363" lvl="4" indent="-284163">
              <a:buFont typeface="Arial"/>
              <a:buChar char="•"/>
              <a:tabLst>
                <a:tab pos="687388" algn="l"/>
              </a:tabLst>
            </a:pPr>
            <a:endParaRPr lang="en-US" sz="2400" dirty="0" smtClean="0"/>
          </a:p>
        </p:txBody>
      </p:sp>
      <p:sp>
        <p:nvSpPr>
          <p:cNvPr id="3" name="Right Brace 2"/>
          <p:cNvSpPr/>
          <p:nvPr/>
        </p:nvSpPr>
        <p:spPr>
          <a:xfrm>
            <a:off x="7576982" y="3084480"/>
            <a:ext cx="354226" cy="21254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sp>
        <p:nvSpPr>
          <p:cNvPr id="4" name="TextBox 3"/>
          <p:cNvSpPr txBox="1"/>
          <p:nvPr/>
        </p:nvSpPr>
        <p:spPr>
          <a:xfrm>
            <a:off x="7931208" y="3827520"/>
            <a:ext cx="897226" cy="646331"/>
          </a:xfrm>
          <a:prstGeom prst="rect">
            <a:avLst/>
          </a:prstGeom>
          <a:noFill/>
        </p:spPr>
        <p:txBody>
          <a:bodyPr wrap="none" rtlCol="0">
            <a:spAutoFit/>
          </a:bodyPr>
          <a:lstStyle/>
          <a:p>
            <a:r>
              <a:rPr lang="en-US" dirty="0" smtClean="0"/>
              <a:t>DOIP </a:t>
            </a:r>
          </a:p>
          <a:p>
            <a:r>
              <a:rPr lang="en-US" dirty="0" smtClean="0"/>
              <a:t>Specific</a:t>
            </a:r>
            <a:endParaRPr lang="en-US" dirty="0"/>
          </a:p>
        </p:txBody>
      </p:sp>
    </p:spTree>
    <p:extLst>
      <p:ext uri="{BB962C8B-B14F-4D97-AF65-F5344CB8AC3E}">
        <p14:creationId xmlns:p14="http://schemas.microsoft.com/office/powerpoint/2010/main" val="5780847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2800" b="1" dirty="0" smtClean="0">
                <a:solidFill>
                  <a:srgbClr val="4F81BD"/>
                </a:solidFill>
              </a:rPr>
              <a:t> Two Synergistic and Complimentary Protocols</a:t>
            </a:r>
            <a:endParaRPr lang="en-US" sz="2800" dirty="0"/>
          </a:p>
        </p:txBody>
      </p:sp>
      <p:sp>
        <p:nvSpPr>
          <p:cNvPr id="3" name="Content Placeholder 2"/>
          <p:cNvSpPr>
            <a:spLocks noGrp="1"/>
          </p:cNvSpPr>
          <p:nvPr>
            <p:ph idx="1"/>
          </p:nvPr>
        </p:nvSpPr>
        <p:spPr>
          <a:xfrm>
            <a:off x="424444" y="1047552"/>
            <a:ext cx="8262356" cy="5155967"/>
          </a:xfrm>
        </p:spPr>
        <p:txBody>
          <a:bodyPr>
            <a:normAutofit lnSpcReduction="10000"/>
          </a:bodyPr>
          <a:lstStyle/>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400" dirty="0" smtClean="0">
                <a:cs typeface="Arial" charset="0"/>
              </a:rPr>
              <a:t>The Handle Protocol used in the Handle System is a global, rapid, and secure resolution service that resolves handles into digital object structured handle records.</a:t>
            </a:r>
            <a:endParaRPr lang="en-US" sz="2400" dirty="0">
              <a:cs typeface="Arial" charset="0"/>
            </a:endParaRP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400" dirty="0" smtClean="0">
                <a:cs typeface="Arial" charset="0"/>
              </a:rPr>
              <a:t>For many applications, the Handle System can be a complete solution for managing Digital Objects.</a:t>
            </a: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400" dirty="0" smtClean="0">
                <a:cs typeface="Arial" charset="0"/>
              </a:rPr>
              <a:t>Other use cases may need their Digital Object to have the additional capabilities provided by DOIP.</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1800" dirty="0" smtClean="0">
                <a:cs typeface="Arial" charset="0"/>
              </a:rPr>
              <a:t>DO </a:t>
            </a:r>
            <a:r>
              <a:rPr lang="en-US" sz="1800" dirty="0" smtClean="0">
                <a:cs typeface="Arial" charset="0"/>
              </a:rPr>
              <a:t>that</a:t>
            </a:r>
            <a:r>
              <a:rPr lang="en-US" sz="1800" dirty="0" smtClean="0">
                <a:cs typeface="Arial" charset="0"/>
              </a:rPr>
              <a:t> need </a:t>
            </a:r>
            <a:r>
              <a:rPr lang="en-US" sz="1800" dirty="0" smtClean="0">
                <a:cs typeface="Arial" charset="0"/>
              </a:rPr>
              <a:t>extensible operations, authentication, and access controls.</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1800" dirty="0" smtClean="0">
                <a:cs typeface="Arial" charset="0"/>
              </a:rPr>
              <a:t>Big Data: large data sets with different</a:t>
            </a:r>
            <a:r>
              <a:rPr lang="en-US" sz="1800" dirty="0">
                <a:cs typeface="Arial" charset="0"/>
              </a:rPr>
              <a:t> </a:t>
            </a:r>
            <a:r>
              <a:rPr lang="en-US" sz="1800" dirty="0" smtClean="0">
                <a:cs typeface="Arial" charset="0"/>
              </a:rPr>
              <a:t>access methods.</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1800" dirty="0" err="1" smtClean="0">
                <a:cs typeface="Arial" charset="0"/>
              </a:rPr>
              <a:t>IoT</a:t>
            </a:r>
            <a:r>
              <a:rPr lang="en-US" sz="1800" dirty="0" smtClean="0">
                <a:cs typeface="Arial" charset="0"/>
              </a:rPr>
              <a:t> devices: many different sorts of protocols with varying taxonomies.</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1800" dirty="0" smtClean="0">
                <a:cs typeface="Arial" charset="0"/>
              </a:rPr>
              <a:t>Other uses cases require new and different security solutions.</a:t>
            </a: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400" dirty="0" smtClean="0">
                <a:cs typeface="Arial" charset="0"/>
              </a:rPr>
              <a:t>The DOIP implementation uses the Handle System for its PKI and to resolve a Digital Object identifier into information needed to connect to the appropriate DOIP Service.</a:t>
            </a:r>
          </a:p>
          <a:p>
            <a:pPr marL="400050" lvl="2" indent="0" eaLnBrk="0" hangingPunct="0">
              <a:spcBef>
                <a:spcPts val="200"/>
              </a:spcBef>
              <a:spcAft>
                <a:spcPts val="200"/>
              </a:spcAft>
              <a:buClr>
                <a:schemeClr val="tx2">
                  <a:lumMod val="60000"/>
                  <a:lumOff val="40000"/>
                </a:schemeClr>
              </a:buClr>
              <a:buSzPct val="110000"/>
              <a:buNone/>
            </a:pPr>
            <a:endParaRPr lang="en-US" sz="1600" dirty="0" smtClean="0">
              <a:cs typeface="Arial" charset="0"/>
            </a:endParaRP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endParaRPr lang="en-US" sz="2000" dirty="0" smtClean="0">
              <a:cs typeface="Arial" charset="0"/>
            </a:endParaRP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endParaRPr lang="en-US" sz="2000" dirty="0">
              <a:cs typeface="Arial" charset="0"/>
            </a:endParaRPr>
          </a:p>
          <a:p>
            <a:pPr marL="914400" lvl="2" indent="0">
              <a:buNone/>
            </a:pPr>
            <a:endParaRPr lang="en-US" sz="2000" dirty="0" smtClean="0"/>
          </a:p>
          <a:p>
            <a:endParaRPr lang="en-US" sz="2000" dirty="0" smtClean="0"/>
          </a:p>
          <a:p>
            <a:pPr marL="0" indent="0">
              <a:buNone/>
            </a:pPr>
            <a:endParaRPr lang="en-US" sz="2000" dirty="0" smtClean="0"/>
          </a:p>
          <a:p>
            <a:pPr marL="457200" lvl="1" indent="0">
              <a:buNone/>
            </a:pPr>
            <a:endParaRPr lang="en-US" sz="2000" dirty="0" smtClean="0"/>
          </a:p>
        </p:txBody>
      </p:sp>
    </p:spTree>
    <p:extLst>
      <p:ext uri="{BB962C8B-B14F-4D97-AF65-F5344CB8AC3E}">
        <p14:creationId xmlns:p14="http://schemas.microsoft.com/office/powerpoint/2010/main" val="32178641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2800" b="1" dirty="0" smtClean="0">
                <a:solidFill>
                  <a:srgbClr val="4F81BD"/>
                </a:solidFill>
              </a:rPr>
              <a:t> Handle Protocol and DOIP Comparative Uses</a:t>
            </a:r>
            <a:endParaRPr lang="en-US" sz="2800" dirty="0"/>
          </a:p>
        </p:txBody>
      </p:sp>
      <p:sp>
        <p:nvSpPr>
          <p:cNvPr id="3" name="Content Placeholder 2"/>
          <p:cNvSpPr>
            <a:spLocks noGrp="1"/>
          </p:cNvSpPr>
          <p:nvPr>
            <p:ph idx="1"/>
          </p:nvPr>
        </p:nvSpPr>
        <p:spPr>
          <a:xfrm>
            <a:off x="424444" y="1047552"/>
            <a:ext cx="8262356" cy="5155967"/>
          </a:xfrm>
        </p:spPr>
        <p:txBody>
          <a:bodyPr>
            <a:normAutofit/>
          </a:bodyPr>
          <a:lstStyle/>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endParaRPr lang="en-US" sz="2000" dirty="0" smtClean="0">
              <a:cs typeface="Arial" charset="0"/>
            </a:endParaRP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endParaRPr lang="en-US" sz="2000" dirty="0">
              <a:cs typeface="Arial" charset="0"/>
            </a:endParaRPr>
          </a:p>
          <a:p>
            <a:pPr marL="914400" lvl="2" indent="0">
              <a:buNone/>
            </a:pPr>
            <a:endParaRPr lang="en-US" sz="2000" dirty="0" smtClean="0"/>
          </a:p>
          <a:p>
            <a:endParaRPr lang="en-US" sz="2000" dirty="0" smtClean="0"/>
          </a:p>
          <a:p>
            <a:pPr marL="0" indent="0">
              <a:buNone/>
            </a:pPr>
            <a:endParaRPr lang="en-US" sz="2000" dirty="0" smtClean="0"/>
          </a:p>
          <a:p>
            <a:pPr marL="457200" lvl="1" indent="0">
              <a:buNone/>
            </a:pPr>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3556989600"/>
              </p:ext>
            </p:extLst>
          </p:nvPr>
        </p:nvGraphicFramePr>
        <p:xfrm>
          <a:off x="988342" y="1355912"/>
          <a:ext cx="7495803" cy="4852471"/>
        </p:xfrm>
        <a:graphic>
          <a:graphicData uri="http://schemas.openxmlformats.org/drawingml/2006/table">
            <a:tbl>
              <a:tblPr firstRow="1" bandRow="1">
                <a:tableStyleId>{5C22544A-7EE6-4342-B048-85BDC9FD1C3A}</a:tableStyleId>
              </a:tblPr>
              <a:tblGrid>
                <a:gridCol w="2498601"/>
                <a:gridCol w="2498601"/>
                <a:gridCol w="2498601"/>
              </a:tblGrid>
              <a:tr h="719823">
                <a:tc>
                  <a:txBody>
                    <a:bodyPr/>
                    <a:lstStyle/>
                    <a:p>
                      <a:r>
                        <a:rPr lang="en-US" baseline="0" dirty="0" smtClean="0"/>
                        <a:t>Characteristics</a:t>
                      </a:r>
                      <a:endParaRPr lang="en-US" dirty="0"/>
                    </a:p>
                  </a:txBody>
                  <a:tcPr/>
                </a:tc>
                <a:tc>
                  <a:txBody>
                    <a:bodyPr/>
                    <a:lstStyle/>
                    <a:p>
                      <a:r>
                        <a:rPr lang="en-US" dirty="0" smtClean="0"/>
                        <a:t>Handle</a:t>
                      </a:r>
                      <a:r>
                        <a:rPr lang="en-US" baseline="0" dirty="0" smtClean="0"/>
                        <a:t> System</a:t>
                      </a:r>
                      <a:endParaRPr lang="en-US" dirty="0"/>
                    </a:p>
                  </a:txBody>
                  <a:tcPr/>
                </a:tc>
                <a:tc>
                  <a:txBody>
                    <a:bodyPr/>
                    <a:lstStyle/>
                    <a:p>
                      <a:r>
                        <a:rPr lang="en-US" dirty="0" smtClean="0"/>
                        <a:t>DOIP Service</a:t>
                      </a:r>
                      <a:endParaRPr lang="en-US" dirty="0"/>
                    </a:p>
                  </a:txBody>
                  <a:tcPr/>
                </a:tc>
              </a:tr>
              <a:tr h="352105">
                <a:tc>
                  <a:txBody>
                    <a:bodyPr/>
                    <a:lstStyle/>
                    <a:p>
                      <a:r>
                        <a:rPr lang="en-US" sz="1600" baseline="0" dirty="0" smtClean="0"/>
                        <a:t>Data set size</a:t>
                      </a:r>
                      <a:endParaRPr lang="en-US" sz="1600" dirty="0"/>
                    </a:p>
                  </a:txBody>
                  <a:tcPr/>
                </a:tc>
                <a:tc>
                  <a:txBody>
                    <a:bodyPr/>
                    <a:lstStyle/>
                    <a:p>
                      <a:r>
                        <a:rPr lang="en-US" sz="1600" dirty="0" smtClean="0"/>
                        <a:t>Small</a:t>
                      </a:r>
                      <a:r>
                        <a:rPr lang="en-US" sz="1600" baseline="0" dirty="0" smtClean="0"/>
                        <a:t> to medium (&lt; 100k)</a:t>
                      </a:r>
                      <a:endParaRPr lang="en-US" sz="1600" dirty="0"/>
                    </a:p>
                  </a:txBody>
                  <a:tcPr/>
                </a:tc>
                <a:tc>
                  <a:txBody>
                    <a:bodyPr/>
                    <a:lstStyle/>
                    <a:p>
                      <a:r>
                        <a:rPr lang="en-US" sz="1600" dirty="0" smtClean="0"/>
                        <a:t>Small</a:t>
                      </a:r>
                      <a:r>
                        <a:rPr lang="en-US" sz="1600" baseline="0" dirty="0" smtClean="0"/>
                        <a:t> to Very Large</a:t>
                      </a:r>
                      <a:endParaRPr lang="en-US" sz="1600" dirty="0"/>
                    </a:p>
                  </a:txBody>
                  <a:tcPr/>
                </a:tc>
              </a:tr>
              <a:tr h="712282">
                <a:tc>
                  <a:txBody>
                    <a:bodyPr/>
                    <a:lstStyle/>
                    <a:p>
                      <a:r>
                        <a:rPr lang="en-US" sz="1600" dirty="0" smtClean="0"/>
                        <a:t>Access</a:t>
                      </a:r>
                      <a:r>
                        <a:rPr lang="en-US" sz="1600" baseline="0" dirty="0" smtClean="0"/>
                        <a:t> Control</a:t>
                      </a:r>
                      <a:endParaRPr lang="en-US" sz="1600" dirty="0"/>
                    </a:p>
                  </a:txBody>
                  <a:tcPr/>
                </a:tc>
                <a:tc>
                  <a:txBody>
                    <a:bodyPr/>
                    <a:lstStyle/>
                    <a:p>
                      <a:r>
                        <a:rPr lang="en-US" sz="1600" dirty="0" smtClean="0"/>
                        <a:t>Handle Admin Based</a:t>
                      </a:r>
                      <a:r>
                        <a:rPr lang="en-US" sz="1600" baseline="0" dirty="0" smtClean="0"/>
                        <a:t> /</a:t>
                      </a:r>
                    </a:p>
                    <a:p>
                      <a:r>
                        <a:rPr lang="en-US" sz="1600" baseline="0" dirty="0" smtClean="0"/>
                        <a:t>PKI authentication /</a:t>
                      </a:r>
                    </a:p>
                    <a:p>
                      <a:r>
                        <a:rPr lang="en-US" sz="1600" baseline="0" dirty="0" smtClean="0"/>
                        <a:t>Public / Private </a:t>
                      </a:r>
                      <a:endParaRPr lang="en-US" sz="1600" dirty="0"/>
                    </a:p>
                  </a:txBody>
                  <a:tcPr/>
                </a:tc>
                <a:tc>
                  <a:txBody>
                    <a:bodyPr/>
                    <a:lstStyle/>
                    <a:p>
                      <a:r>
                        <a:rPr lang="en-US" sz="1600" dirty="0" smtClean="0"/>
                        <a:t>Extensible</a:t>
                      </a:r>
                      <a:endParaRPr lang="en-US" sz="1600" dirty="0"/>
                    </a:p>
                  </a:txBody>
                  <a:tcPr/>
                </a:tc>
              </a:tr>
              <a:tr h="602640">
                <a:tc>
                  <a:txBody>
                    <a:bodyPr/>
                    <a:lstStyle/>
                    <a:p>
                      <a:r>
                        <a:rPr lang="en-US" sz="1600" dirty="0" smtClean="0"/>
                        <a:t>Authentication</a:t>
                      </a:r>
                      <a:endParaRPr lang="en-US" sz="1600" dirty="0"/>
                    </a:p>
                  </a:txBody>
                  <a:tcPr/>
                </a:tc>
                <a:tc>
                  <a:txBody>
                    <a:bodyPr/>
                    <a:lstStyle/>
                    <a:p>
                      <a:r>
                        <a:rPr lang="en-US" sz="1600" dirty="0" smtClean="0"/>
                        <a:t>PKI authentication</a:t>
                      </a:r>
                    </a:p>
                    <a:p>
                      <a:r>
                        <a:rPr lang="en-US" sz="1600" dirty="0" smtClean="0"/>
                        <a:t>Password</a:t>
                      </a:r>
                      <a:endParaRPr lang="en-US" sz="1600" dirty="0"/>
                    </a:p>
                  </a:txBody>
                  <a:tcPr/>
                </a:tc>
                <a:tc>
                  <a:txBody>
                    <a:bodyPr/>
                    <a:lstStyle/>
                    <a:p>
                      <a:r>
                        <a:rPr lang="en-US" sz="1600" dirty="0" smtClean="0"/>
                        <a:t>PKI Authentication</a:t>
                      </a:r>
                      <a:endParaRPr lang="en-US" sz="1600" baseline="0" dirty="0" smtClean="0"/>
                    </a:p>
                    <a:p>
                      <a:r>
                        <a:rPr lang="en-US" sz="1600" baseline="0" dirty="0" smtClean="0"/>
                        <a:t>Extensible</a:t>
                      </a:r>
                      <a:endParaRPr lang="en-US" sz="1600" dirty="0"/>
                    </a:p>
                  </a:txBody>
                  <a:tcPr/>
                </a:tc>
              </a:tr>
              <a:tr h="414720">
                <a:tc>
                  <a:txBody>
                    <a:bodyPr/>
                    <a:lstStyle/>
                    <a:p>
                      <a:r>
                        <a:rPr lang="en-US" sz="1600" dirty="0" err="1" smtClean="0"/>
                        <a:t>Streamable</a:t>
                      </a:r>
                      <a:r>
                        <a:rPr lang="en-US" sz="1600" dirty="0" smtClean="0"/>
                        <a:t> Protocol</a:t>
                      </a:r>
                      <a:endParaRPr lang="en-US" sz="1600" dirty="0"/>
                    </a:p>
                  </a:txBody>
                  <a:tcPr/>
                </a:tc>
                <a:tc>
                  <a:txBody>
                    <a:bodyPr/>
                    <a:lstStyle/>
                    <a:p>
                      <a:r>
                        <a:rPr lang="en-US" sz="1600" dirty="0" smtClean="0"/>
                        <a:t>No</a:t>
                      </a:r>
                      <a:endParaRPr lang="en-US" sz="1600" dirty="0"/>
                    </a:p>
                  </a:txBody>
                  <a:tcPr/>
                </a:tc>
                <a:tc>
                  <a:txBody>
                    <a:bodyPr/>
                    <a:lstStyle/>
                    <a:p>
                      <a:r>
                        <a:rPr lang="en-US" sz="1600" dirty="0" smtClean="0"/>
                        <a:t>Yes</a:t>
                      </a:r>
                      <a:endParaRPr lang="en-US" sz="1600" dirty="0"/>
                    </a:p>
                  </a:txBody>
                  <a:tcPr/>
                </a:tc>
              </a:tr>
              <a:tr h="397440">
                <a:tc>
                  <a:txBody>
                    <a:bodyPr/>
                    <a:lstStyle/>
                    <a:p>
                      <a:r>
                        <a:rPr lang="en-US" sz="1600" dirty="0" smtClean="0"/>
                        <a:t>Extensible</a:t>
                      </a:r>
                      <a:r>
                        <a:rPr lang="en-US" sz="1600" baseline="0" dirty="0" smtClean="0"/>
                        <a:t> Operations</a:t>
                      </a:r>
                      <a:endParaRPr lang="en-US" sz="1600" dirty="0"/>
                    </a:p>
                  </a:txBody>
                  <a:tcPr/>
                </a:tc>
                <a:tc>
                  <a:txBody>
                    <a:bodyPr/>
                    <a:lstStyle/>
                    <a:p>
                      <a:r>
                        <a:rPr lang="en-US" sz="1600" dirty="0" smtClean="0"/>
                        <a:t>No</a:t>
                      </a:r>
                      <a:endParaRPr lang="en-US" sz="1600" dirty="0"/>
                    </a:p>
                  </a:txBody>
                  <a:tcPr/>
                </a:tc>
                <a:tc>
                  <a:txBody>
                    <a:bodyPr/>
                    <a:lstStyle/>
                    <a:p>
                      <a:r>
                        <a:rPr lang="en-US" sz="1600" dirty="0" smtClean="0"/>
                        <a:t>Yes</a:t>
                      </a:r>
                    </a:p>
                  </a:txBody>
                  <a:tcPr/>
                </a:tc>
              </a:tr>
              <a:tr h="719823">
                <a:tc>
                  <a:txBody>
                    <a:bodyPr/>
                    <a:lstStyle/>
                    <a:p>
                      <a:r>
                        <a:rPr lang="en-US" sz="1600" dirty="0" smtClean="0"/>
                        <a:t>Functionality </a:t>
                      </a:r>
                      <a:endParaRPr lang="en-US" sz="1600" dirty="0"/>
                    </a:p>
                  </a:txBody>
                  <a:tcPr/>
                </a:tc>
                <a:tc>
                  <a:txBody>
                    <a:bodyPr/>
                    <a:lstStyle/>
                    <a:p>
                      <a:r>
                        <a:rPr lang="en-US" sz="1600" baseline="0" dirty="0" smtClean="0"/>
                        <a:t>Resolution and administration of handles.</a:t>
                      </a:r>
                      <a:endParaRPr lang="en-US" sz="1600" dirty="0"/>
                    </a:p>
                  </a:txBody>
                  <a:tcPr/>
                </a:tc>
                <a:tc>
                  <a:txBody>
                    <a:bodyPr/>
                    <a:lstStyle/>
                    <a:p>
                      <a:r>
                        <a:rPr lang="en-US" sz="1600" dirty="0" smtClean="0"/>
                        <a:t>DO Service</a:t>
                      </a:r>
                    </a:p>
                    <a:p>
                      <a:r>
                        <a:rPr lang="en-US" sz="1600" dirty="0" smtClean="0"/>
                        <a:t>DO</a:t>
                      </a:r>
                      <a:r>
                        <a:rPr lang="en-US" sz="1600" baseline="0" dirty="0" smtClean="0"/>
                        <a:t> Repository – DO Registry – Extensible</a:t>
                      </a:r>
                      <a:endParaRPr lang="en-US" sz="1600" dirty="0" smtClean="0"/>
                    </a:p>
                  </a:txBody>
                  <a:tcPr/>
                </a:tc>
              </a:tr>
              <a:tr h="719823">
                <a:tc>
                  <a:txBody>
                    <a:bodyPr/>
                    <a:lstStyle/>
                    <a:p>
                      <a:r>
                        <a:rPr lang="en-US" sz="1600" dirty="0" smtClean="0"/>
                        <a:t>Root of Trust</a:t>
                      </a:r>
                      <a:endParaRPr lang="en-US" sz="1600" dirty="0"/>
                    </a:p>
                  </a:txBody>
                  <a:tcPr/>
                </a:tc>
                <a:tc>
                  <a:txBody>
                    <a:bodyPr/>
                    <a:lstStyle/>
                    <a:p>
                      <a:r>
                        <a:rPr lang="en-US" sz="1600" dirty="0" smtClean="0"/>
                        <a:t>Global Handle Registry (GHR)</a:t>
                      </a:r>
                      <a:endParaRPr lang="en-US" sz="1600" dirty="0"/>
                    </a:p>
                  </a:txBody>
                  <a:tcPr/>
                </a:tc>
                <a:tc>
                  <a:txBody>
                    <a:bodyPr/>
                    <a:lstStyle/>
                    <a:p>
                      <a:r>
                        <a:rPr lang="en-US" sz="1600" dirty="0" smtClean="0"/>
                        <a:t>Each DOIP Service may be</a:t>
                      </a:r>
                      <a:r>
                        <a:rPr lang="en-US" sz="1600" baseline="0" dirty="0" smtClean="0"/>
                        <a:t> independent of the GHR.</a:t>
                      </a:r>
                      <a:endParaRPr lang="en-US" sz="1600" dirty="0" smtClean="0"/>
                    </a:p>
                  </a:txBody>
                  <a:tcPr/>
                </a:tc>
              </a:tr>
            </a:tbl>
          </a:graphicData>
        </a:graphic>
      </p:graphicFrame>
    </p:spTree>
    <p:extLst>
      <p:ext uri="{BB962C8B-B14F-4D97-AF65-F5344CB8AC3E}">
        <p14:creationId xmlns:p14="http://schemas.microsoft.com/office/powerpoint/2010/main" val="167334605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Digital Object Architecture – An Introduction</a:t>
            </a:r>
            <a:endParaRPr lang="en-US" sz="3200" dirty="0"/>
          </a:p>
        </p:txBody>
      </p:sp>
      <p:sp>
        <p:nvSpPr>
          <p:cNvPr id="3" name="Content Placeholder 2"/>
          <p:cNvSpPr>
            <a:spLocks noGrp="1"/>
          </p:cNvSpPr>
          <p:nvPr>
            <p:ph idx="1"/>
          </p:nvPr>
        </p:nvSpPr>
        <p:spPr>
          <a:xfrm>
            <a:off x="457199" y="1420760"/>
            <a:ext cx="8467096" cy="5094203"/>
          </a:xfrm>
        </p:spPr>
        <p:txBody>
          <a:bodyPr>
            <a:normAutofit/>
          </a:bodyPr>
          <a:lstStyle/>
          <a:p>
            <a:r>
              <a:rPr lang="en-US" sz="2800" b="1" dirty="0" smtClean="0">
                <a:solidFill>
                  <a:schemeClr val="accent1"/>
                </a:solidFill>
              </a:rPr>
              <a:t>DONA Foundation</a:t>
            </a:r>
          </a:p>
          <a:p>
            <a:endParaRPr lang="en-US" sz="2800" b="1" dirty="0" smtClean="0">
              <a:solidFill>
                <a:schemeClr val="accent1"/>
              </a:solidFill>
            </a:endParaRPr>
          </a:p>
          <a:p>
            <a:r>
              <a:rPr lang="en-US" sz="2800" b="1" dirty="0" smtClean="0">
                <a:solidFill>
                  <a:schemeClr val="accent1"/>
                </a:solidFill>
              </a:rPr>
              <a:t>Digital Object Architecture Overview</a:t>
            </a:r>
          </a:p>
          <a:p>
            <a:endParaRPr lang="en-US" sz="2800" b="1" dirty="0" smtClean="0">
              <a:solidFill>
                <a:schemeClr val="accent1"/>
              </a:solidFill>
            </a:endParaRPr>
          </a:p>
          <a:p>
            <a:r>
              <a:rPr lang="en-US" sz="2800" b="1" dirty="0" smtClean="0">
                <a:solidFill>
                  <a:schemeClr val="accent6"/>
                </a:solidFill>
              </a:rPr>
              <a:t>Handle System</a:t>
            </a:r>
          </a:p>
          <a:p>
            <a:pPr marL="0" indent="0">
              <a:buNone/>
            </a:pPr>
            <a:endParaRPr lang="en-US" sz="2800" b="1" dirty="0" smtClean="0">
              <a:solidFill>
                <a:schemeClr val="accent1"/>
              </a:solidFill>
            </a:endParaRPr>
          </a:p>
          <a:p>
            <a:r>
              <a:rPr lang="en-US" sz="2800" b="1" dirty="0" smtClean="0">
                <a:solidFill>
                  <a:schemeClr val="accent1"/>
                </a:solidFill>
              </a:rPr>
              <a:t>DOIP</a:t>
            </a:r>
          </a:p>
          <a:p>
            <a:endParaRPr lang="en-US" sz="2800" b="1" dirty="0" smtClean="0">
              <a:solidFill>
                <a:schemeClr val="accent1"/>
              </a:solidFill>
            </a:endParaRPr>
          </a:p>
          <a:p>
            <a:r>
              <a:rPr lang="en-US" sz="2800" b="1" dirty="0" smtClean="0">
                <a:solidFill>
                  <a:schemeClr val="accent1"/>
                </a:solidFill>
              </a:rPr>
              <a:t>Global Handle Registry</a:t>
            </a:r>
          </a:p>
          <a:p>
            <a:endParaRPr lang="en-US" sz="2800" b="1" dirty="0">
              <a:solidFill>
                <a:schemeClr val="accent1"/>
              </a:solidFill>
            </a:endParaRPr>
          </a:p>
          <a:p>
            <a:pPr marL="0" indent="0">
              <a:buNone/>
            </a:pPr>
            <a:endParaRPr lang="en-US" sz="2800" b="1" dirty="0" smtClean="0">
              <a:solidFill>
                <a:schemeClr val="accent1"/>
              </a:solidFill>
            </a:endParaRPr>
          </a:p>
          <a:p>
            <a:endParaRPr lang="en-US" sz="2800" b="1" dirty="0">
              <a:solidFill>
                <a:schemeClr val="accent1"/>
              </a:solidFill>
            </a:endParaRPr>
          </a:p>
          <a:p>
            <a:endParaRPr lang="en-US" sz="2400" dirty="0" smtClean="0"/>
          </a:p>
        </p:txBody>
      </p:sp>
    </p:spTree>
    <p:extLst>
      <p:ext uri="{BB962C8B-B14F-4D97-AF65-F5344CB8AC3E}">
        <p14:creationId xmlns:p14="http://schemas.microsoft.com/office/powerpoint/2010/main" val="4214944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Group 4099"/>
          <p:cNvGrpSpPr/>
          <p:nvPr/>
        </p:nvGrpSpPr>
        <p:grpSpPr>
          <a:xfrm>
            <a:off x="1493614" y="2376538"/>
            <a:ext cx="1812757" cy="1501927"/>
            <a:chOff x="1327986" y="2224230"/>
            <a:chExt cx="1812757" cy="1501927"/>
          </a:xfrm>
        </p:grpSpPr>
        <p:sp>
          <p:nvSpPr>
            <p:cNvPr id="28" name="Text Box 46"/>
            <p:cNvSpPr txBox="1">
              <a:spLocks noChangeArrowheads="1"/>
            </p:cNvSpPr>
            <p:nvPr/>
          </p:nvSpPr>
          <p:spPr bwMode="auto">
            <a:xfrm>
              <a:off x="1581973" y="2224230"/>
              <a:ext cx="954107" cy="369332"/>
            </a:xfrm>
            <a:prstGeom prst="rect">
              <a:avLst/>
            </a:prstGeom>
            <a:noFill/>
            <a:ln w="12700">
              <a:noFill/>
              <a:miter lim="800000"/>
              <a:headEnd/>
              <a:tailEnd/>
            </a:ln>
          </p:spPr>
          <p:txBody>
            <a:bodyPr wrap="none" tIns="0" bIns="0" anchor="ctr">
              <a:spAutoFit/>
            </a:bodyPr>
            <a:lstStyle/>
            <a:p>
              <a:r>
                <a:rPr lang="en-US" sz="2400" dirty="0" smtClean="0">
                  <a:latin typeface="Cambria" pitchFamily="18" charset="0"/>
                </a:rPr>
                <a:t>Client</a:t>
              </a:r>
              <a:endParaRPr lang="en-US" sz="2400" dirty="0">
                <a:latin typeface="Cambria" pitchFamily="18" charset="0"/>
              </a:endParaRPr>
            </a:p>
          </p:txBody>
        </p:sp>
        <p:pic>
          <p:nvPicPr>
            <p:cNvPr id="29" name="Picture 67" descr="C:\Users\crey\AppData\Local\Microsoft\Windows\Temporary Internet Files\Content.IE5\I6R24KBH\MCj04415330000[1].png"/>
            <p:cNvPicPr>
              <a:picLocks noChangeAspect="1" noChangeArrowheads="1"/>
            </p:cNvPicPr>
            <p:nvPr/>
          </p:nvPicPr>
          <p:blipFill>
            <a:blip r:embed="rId3" cstate="print"/>
            <a:srcRect/>
            <a:stretch>
              <a:fillRect/>
            </a:stretch>
          </p:blipFill>
          <p:spPr bwMode="auto">
            <a:xfrm flipH="1">
              <a:off x="2059191" y="2533479"/>
              <a:ext cx="1081552" cy="1066810"/>
            </a:xfrm>
            <a:prstGeom prst="rect">
              <a:avLst/>
            </a:prstGeom>
            <a:noFill/>
            <a:ln w="9525">
              <a:noFill/>
              <a:miter lim="800000"/>
              <a:headEnd/>
              <a:tailEnd/>
            </a:ln>
          </p:spPr>
        </p:pic>
        <p:pic>
          <p:nvPicPr>
            <p:cNvPr id="250" name="Picture 249"/>
            <p:cNvPicPr/>
            <p:nvPr/>
          </p:nvPicPr>
          <p:blipFill>
            <a:blip r:embed="rId4">
              <a:lum/>
              <a:alphaModFix/>
            </a:blip>
            <a:srcRect/>
            <a:stretch>
              <a:fillRect/>
            </a:stretch>
          </p:blipFill>
          <p:spPr>
            <a:xfrm>
              <a:off x="1327986" y="2940453"/>
              <a:ext cx="743669" cy="785704"/>
            </a:xfrm>
            <a:prstGeom prst="rect">
              <a:avLst/>
            </a:prstGeom>
            <a:noFill/>
            <a:ln>
              <a:noFill/>
            </a:ln>
          </p:spPr>
        </p:pic>
      </p:grpSp>
      <p:sp>
        <p:nvSpPr>
          <p:cNvPr id="60" name="TextBox 7"/>
          <p:cNvSpPr txBox="1">
            <a:spLocks noChangeArrowheads="1"/>
          </p:cNvSpPr>
          <p:nvPr/>
        </p:nvSpPr>
        <p:spPr bwMode="auto">
          <a:xfrm>
            <a:off x="993459" y="142875"/>
            <a:ext cx="7157127" cy="584776"/>
          </a:xfrm>
          <a:prstGeom prst="rect">
            <a:avLst/>
          </a:prstGeom>
          <a:solidFill>
            <a:schemeClr val="bg1"/>
          </a:solidFill>
          <a:ln w="9525">
            <a:noFill/>
            <a:miter lim="800000"/>
            <a:headEnd/>
            <a:tailEnd/>
          </a:ln>
        </p:spPr>
        <p:txBody>
          <a:bodyPr wrap="none">
            <a:spAutoFit/>
          </a:bodyPr>
          <a:lstStyle/>
          <a:p>
            <a:pPr algn="ctr"/>
            <a:r>
              <a:rPr lang="en-US" sz="3200" b="1" dirty="0" smtClean="0">
                <a:solidFill>
                  <a:schemeClr val="accent1"/>
                </a:solidFill>
                <a:latin typeface="Calibri" pitchFamily="34" charset="0"/>
              </a:rPr>
              <a:t>Interacting with Digital Objects - Handles</a:t>
            </a:r>
            <a:endParaRPr lang="en-US" sz="3200" b="1" dirty="0">
              <a:solidFill>
                <a:schemeClr val="accent1"/>
              </a:solidFill>
              <a:latin typeface="Calibri" pitchFamily="34" charset="0"/>
            </a:endParaRPr>
          </a:p>
        </p:txBody>
      </p:sp>
      <p:grpSp>
        <p:nvGrpSpPr>
          <p:cNvPr id="75" name="Group 74"/>
          <p:cNvGrpSpPr/>
          <p:nvPr/>
        </p:nvGrpSpPr>
        <p:grpSpPr>
          <a:xfrm>
            <a:off x="5575227" y="1738161"/>
            <a:ext cx="2096566" cy="2092253"/>
            <a:chOff x="5976912" y="4063226"/>
            <a:chExt cx="2096566" cy="2092253"/>
          </a:xfrm>
        </p:grpSpPr>
        <p:grpSp>
          <p:nvGrpSpPr>
            <p:cNvPr id="76" name="Group 75"/>
            <p:cNvGrpSpPr/>
            <p:nvPr/>
          </p:nvGrpSpPr>
          <p:grpSpPr>
            <a:xfrm>
              <a:off x="6297292" y="4063226"/>
              <a:ext cx="1492716" cy="1578214"/>
              <a:chOff x="6213079" y="4054916"/>
              <a:chExt cx="1492716" cy="1578214"/>
            </a:xfrm>
          </p:grpSpPr>
          <p:sp>
            <p:nvSpPr>
              <p:cNvPr id="86" name="Text Box 91"/>
              <p:cNvSpPr txBox="1">
                <a:spLocks noChangeArrowheads="1"/>
              </p:cNvSpPr>
              <p:nvPr/>
            </p:nvSpPr>
            <p:spPr bwMode="auto">
              <a:xfrm>
                <a:off x="6213079" y="4054916"/>
                <a:ext cx="1492716" cy="246221"/>
              </a:xfrm>
              <a:prstGeom prst="rect">
                <a:avLst/>
              </a:prstGeom>
              <a:noFill/>
              <a:ln w="12700">
                <a:noFill/>
                <a:miter lim="800000"/>
                <a:headEnd/>
                <a:tailEnd/>
              </a:ln>
            </p:spPr>
            <p:txBody>
              <a:bodyPr wrap="none" tIns="0" bIns="0" anchor="ctr">
                <a:spAutoFit/>
              </a:bodyPr>
              <a:lstStyle/>
              <a:p>
                <a:r>
                  <a:rPr lang="en-US" sz="1600" dirty="0" smtClean="0">
                    <a:latin typeface="Cambria" pitchFamily="18" charset="0"/>
                  </a:rPr>
                  <a:t>Handle </a:t>
                </a:r>
                <a:r>
                  <a:rPr lang="en-US" sz="1600" dirty="0" smtClean="0">
                    <a:solidFill>
                      <a:schemeClr val="tx1"/>
                    </a:solidFill>
                    <a:latin typeface="Cambria" pitchFamily="18" charset="0"/>
                  </a:rPr>
                  <a:t>Service</a:t>
                </a:r>
                <a:endParaRPr lang="en-US" sz="1600" dirty="0">
                  <a:solidFill>
                    <a:schemeClr val="tx1"/>
                  </a:solidFill>
                  <a:latin typeface="Cambria" pitchFamily="18" charset="0"/>
                </a:endParaRPr>
              </a:p>
            </p:txBody>
          </p:sp>
          <p:grpSp>
            <p:nvGrpSpPr>
              <p:cNvPr id="87" name="Group 86"/>
              <p:cNvGrpSpPr/>
              <p:nvPr/>
            </p:nvGrpSpPr>
            <p:grpSpPr>
              <a:xfrm>
                <a:off x="6398420" y="4706238"/>
                <a:ext cx="1166812" cy="926892"/>
                <a:chOff x="6039450" y="4595075"/>
                <a:chExt cx="1166812" cy="926892"/>
              </a:xfrm>
            </p:grpSpPr>
            <p:cxnSp>
              <p:nvCxnSpPr>
                <p:cNvPr id="88" name="Straight Connector 87"/>
                <p:cNvCxnSpPr/>
                <p:nvPr/>
              </p:nvCxnSpPr>
              <p:spPr bwMode="auto">
                <a:xfrm>
                  <a:off x="6039450" y="4609155"/>
                  <a:ext cx="1166812" cy="0"/>
                </a:xfrm>
                <a:prstGeom prst="line">
                  <a:avLst/>
                </a:prstGeom>
                <a:noFill/>
                <a:ln w="19050" cap="flat" cmpd="sng" algn="ctr">
                  <a:solidFill>
                    <a:schemeClr val="tx1"/>
                  </a:solidFill>
                  <a:prstDash val="solid"/>
                  <a:round/>
                  <a:headEnd type="oval" w="med" len="med"/>
                  <a:tailEnd type="oval" w="med" len="med"/>
                </a:ln>
                <a:effectLst/>
              </p:spPr>
            </p:cxnSp>
            <p:cxnSp>
              <p:nvCxnSpPr>
                <p:cNvPr id="89" name="Straight Connector 88"/>
                <p:cNvCxnSpPr/>
                <p:nvPr/>
              </p:nvCxnSpPr>
              <p:spPr bwMode="auto">
                <a:xfrm rot="16200000" flipH="1">
                  <a:off x="5810850" y="4836167"/>
                  <a:ext cx="914400" cy="457200"/>
                </a:xfrm>
                <a:prstGeom prst="line">
                  <a:avLst/>
                </a:prstGeom>
                <a:noFill/>
                <a:ln w="19050" cap="flat" cmpd="sng" algn="ctr">
                  <a:solidFill>
                    <a:schemeClr val="tx1"/>
                  </a:solidFill>
                  <a:prstDash val="solid"/>
                  <a:round/>
                  <a:headEnd type="oval" w="med" len="med"/>
                  <a:tailEnd type="oval" w="med" len="med"/>
                </a:ln>
                <a:effectLst/>
              </p:spPr>
            </p:cxnSp>
            <p:cxnSp>
              <p:nvCxnSpPr>
                <p:cNvPr id="90" name="Straight Connector 89"/>
                <p:cNvCxnSpPr/>
                <p:nvPr/>
              </p:nvCxnSpPr>
              <p:spPr bwMode="auto">
                <a:xfrm flipV="1">
                  <a:off x="6496650" y="4595075"/>
                  <a:ext cx="709612" cy="926892"/>
                </a:xfrm>
                <a:prstGeom prst="line">
                  <a:avLst/>
                </a:prstGeom>
                <a:noFill/>
                <a:ln w="19050" cap="flat" cmpd="sng" algn="ctr">
                  <a:solidFill>
                    <a:schemeClr val="tx1"/>
                  </a:solidFill>
                  <a:prstDash val="solid"/>
                  <a:round/>
                  <a:headEnd type="oval" w="med" len="med"/>
                  <a:tailEnd type="oval" w="med" len="med"/>
                </a:ln>
                <a:effectLst/>
              </p:spPr>
            </p:cxnSp>
          </p:grpSp>
        </p:grpSp>
        <p:grpSp>
          <p:nvGrpSpPr>
            <p:cNvPr id="77" name="Group 76"/>
            <p:cNvGrpSpPr/>
            <p:nvPr/>
          </p:nvGrpSpPr>
          <p:grpSpPr>
            <a:xfrm>
              <a:off x="5976912" y="4371876"/>
              <a:ext cx="776838" cy="756111"/>
              <a:chOff x="5265831" y="4677106"/>
              <a:chExt cx="776838" cy="756111"/>
            </a:xfrm>
          </p:grpSpPr>
          <p:pic>
            <p:nvPicPr>
              <p:cNvPr id="84" name="Picture 83"/>
              <p:cNvPicPr/>
              <p:nvPr/>
            </p:nvPicPr>
            <p:blipFill>
              <a:blip r:embed="rId5" cstate="print">
                <a:lum/>
                <a:alphaModFix/>
              </a:blip>
              <a:srcRect/>
              <a:stretch>
                <a:fillRect/>
              </a:stretch>
            </p:blipFill>
            <p:spPr>
              <a:xfrm>
                <a:off x="5265831" y="4677106"/>
                <a:ext cx="581018" cy="603711"/>
              </a:xfrm>
              <a:prstGeom prst="rect">
                <a:avLst/>
              </a:prstGeom>
              <a:noFill/>
              <a:ln>
                <a:noFill/>
              </a:ln>
            </p:spPr>
          </p:pic>
          <p:pic>
            <p:nvPicPr>
              <p:cNvPr id="85" name="Picture 84"/>
              <p:cNvPicPr/>
              <p:nvPr/>
            </p:nvPicPr>
            <p:blipFill>
              <a:blip r:embed="rId5" cstate="print">
                <a:lum/>
                <a:alphaModFix/>
              </a:blip>
              <a:srcRect/>
              <a:stretch>
                <a:fillRect/>
              </a:stretch>
            </p:blipFill>
            <p:spPr>
              <a:xfrm>
                <a:off x="5461651" y="4829506"/>
                <a:ext cx="581018" cy="603711"/>
              </a:xfrm>
              <a:prstGeom prst="rect">
                <a:avLst/>
              </a:prstGeom>
              <a:noFill/>
              <a:ln>
                <a:noFill/>
              </a:ln>
            </p:spPr>
          </p:pic>
        </p:grpSp>
        <p:grpSp>
          <p:nvGrpSpPr>
            <p:cNvPr id="78" name="Group 77"/>
            <p:cNvGrpSpPr/>
            <p:nvPr/>
          </p:nvGrpSpPr>
          <p:grpSpPr>
            <a:xfrm>
              <a:off x="6606642" y="5399368"/>
              <a:ext cx="733418" cy="756111"/>
              <a:chOff x="5309251" y="4677106"/>
              <a:chExt cx="733418" cy="756111"/>
            </a:xfrm>
          </p:grpSpPr>
          <p:pic>
            <p:nvPicPr>
              <p:cNvPr id="82" name="Picture 81"/>
              <p:cNvPicPr/>
              <p:nvPr/>
            </p:nvPicPr>
            <p:blipFill>
              <a:blip r:embed="rId5" cstate="print">
                <a:lum/>
                <a:alphaModFix/>
              </a:blip>
              <a:srcRect/>
              <a:stretch>
                <a:fillRect/>
              </a:stretch>
            </p:blipFill>
            <p:spPr>
              <a:xfrm>
                <a:off x="5309251" y="4677106"/>
                <a:ext cx="581018" cy="603711"/>
              </a:xfrm>
              <a:prstGeom prst="rect">
                <a:avLst/>
              </a:prstGeom>
              <a:noFill/>
              <a:ln>
                <a:noFill/>
              </a:ln>
            </p:spPr>
          </p:pic>
          <p:pic>
            <p:nvPicPr>
              <p:cNvPr id="83" name="Picture 82"/>
              <p:cNvPicPr/>
              <p:nvPr/>
            </p:nvPicPr>
            <p:blipFill>
              <a:blip r:embed="rId5" cstate="print">
                <a:lum/>
                <a:alphaModFix/>
              </a:blip>
              <a:srcRect/>
              <a:stretch>
                <a:fillRect/>
              </a:stretch>
            </p:blipFill>
            <p:spPr>
              <a:xfrm>
                <a:off x="5461651" y="4829506"/>
                <a:ext cx="581018" cy="603711"/>
              </a:xfrm>
              <a:prstGeom prst="rect">
                <a:avLst/>
              </a:prstGeom>
              <a:noFill/>
              <a:ln>
                <a:noFill/>
              </a:ln>
            </p:spPr>
          </p:pic>
        </p:grpSp>
        <p:grpSp>
          <p:nvGrpSpPr>
            <p:cNvPr id="79" name="Group 78"/>
            <p:cNvGrpSpPr/>
            <p:nvPr/>
          </p:nvGrpSpPr>
          <p:grpSpPr>
            <a:xfrm>
              <a:off x="7340060" y="4398971"/>
              <a:ext cx="733418" cy="756111"/>
              <a:chOff x="5309251" y="4677106"/>
              <a:chExt cx="733418" cy="756111"/>
            </a:xfrm>
          </p:grpSpPr>
          <p:pic>
            <p:nvPicPr>
              <p:cNvPr id="80" name="Picture 79"/>
              <p:cNvPicPr/>
              <p:nvPr/>
            </p:nvPicPr>
            <p:blipFill>
              <a:blip r:embed="rId5" cstate="print">
                <a:lum/>
                <a:alphaModFix/>
              </a:blip>
              <a:srcRect/>
              <a:stretch>
                <a:fillRect/>
              </a:stretch>
            </p:blipFill>
            <p:spPr>
              <a:xfrm>
                <a:off x="5309251" y="4677106"/>
                <a:ext cx="581018" cy="603711"/>
              </a:xfrm>
              <a:prstGeom prst="rect">
                <a:avLst/>
              </a:prstGeom>
              <a:noFill/>
              <a:ln>
                <a:noFill/>
              </a:ln>
            </p:spPr>
          </p:pic>
          <p:pic>
            <p:nvPicPr>
              <p:cNvPr id="81" name="Picture 80"/>
              <p:cNvPicPr/>
              <p:nvPr/>
            </p:nvPicPr>
            <p:blipFill>
              <a:blip r:embed="rId5" cstate="print">
                <a:lum/>
                <a:alphaModFix/>
              </a:blip>
              <a:srcRect/>
              <a:stretch>
                <a:fillRect/>
              </a:stretch>
            </p:blipFill>
            <p:spPr>
              <a:xfrm>
                <a:off x="5461651" y="4829506"/>
                <a:ext cx="581018" cy="603711"/>
              </a:xfrm>
              <a:prstGeom prst="rect">
                <a:avLst/>
              </a:prstGeom>
              <a:noFill/>
              <a:ln>
                <a:noFill/>
              </a:ln>
            </p:spPr>
          </p:pic>
        </p:grpSp>
      </p:grpSp>
      <p:grpSp>
        <p:nvGrpSpPr>
          <p:cNvPr id="228" name="Group 227"/>
          <p:cNvGrpSpPr/>
          <p:nvPr/>
        </p:nvGrpSpPr>
        <p:grpSpPr>
          <a:xfrm>
            <a:off x="552938" y="1753414"/>
            <a:ext cx="2148770" cy="1366713"/>
            <a:chOff x="552938" y="1753414"/>
            <a:chExt cx="2148770" cy="1366713"/>
          </a:xfrm>
        </p:grpSpPr>
        <p:sp>
          <p:nvSpPr>
            <p:cNvPr id="21" name="TextBox 20"/>
            <p:cNvSpPr txBox="1"/>
            <p:nvPr/>
          </p:nvSpPr>
          <p:spPr>
            <a:xfrm>
              <a:off x="552938" y="1753414"/>
              <a:ext cx="2148770" cy="369332"/>
            </a:xfrm>
            <a:prstGeom prst="rect">
              <a:avLst/>
            </a:prstGeom>
            <a:noFill/>
          </p:spPr>
          <p:txBody>
            <a:bodyPr wrap="none" rtlCol="0">
              <a:spAutoFit/>
            </a:bodyPr>
            <a:lstStyle/>
            <a:p>
              <a:r>
                <a:rPr lang="en-US" dirty="0" smtClean="0"/>
                <a:t>55.123/AE0-123-5BA</a:t>
              </a:r>
              <a:endParaRPr lang="en-US" dirty="0"/>
            </a:p>
          </p:txBody>
        </p:sp>
        <p:sp>
          <p:nvSpPr>
            <p:cNvPr id="227" name="Bent Arrow 226"/>
            <p:cNvSpPr/>
            <p:nvPr/>
          </p:nvSpPr>
          <p:spPr>
            <a:xfrm flipV="1">
              <a:off x="679798" y="2251447"/>
              <a:ext cx="813816" cy="868680"/>
            </a:xfrm>
            <a:prstGeom prst="ben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240" name="Group 239"/>
          <p:cNvGrpSpPr/>
          <p:nvPr/>
        </p:nvGrpSpPr>
        <p:grpSpPr>
          <a:xfrm>
            <a:off x="3840197" y="2478456"/>
            <a:ext cx="1582630" cy="638717"/>
            <a:chOff x="3840197" y="2478456"/>
            <a:chExt cx="1582630" cy="638717"/>
          </a:xfrm>
        </p:grpSpPr>
        <p:sp>
          <p:nvSpPr>
            <p:cNvPr id="91" name="TextBox 90"/>
            <p:cNvSpPr txBox="1"/>
            <p:nvPr/>
          </p:nvSpPr>
          <p:spPr>
            <a:xfrm>
              <a:off x="3840197" y="2809396"/>
              <a:ext cx="1582630" cy="307777"/>
            </a:xfrm>
            <a:prstGeom prst="rect">
              <a:avLst/>
            </a:prstGeom>
            <a:noFill/>
          </p:spPr>
          <p:txBody>
            <a:bodyPr wrap="square" rtlCol="0">
              <a:spAutoFit/>
            </a:bodyPr>
            <a:lstStyle/>
            <a:p>
              <a:r>
                <a:rPr lang="en-US" sz="1400" b="1" dirty="0" smtClean="0"/>
                <a:t>Handle Protocol</a:t>
              </a:r>
              <a:endParaRPr lang="en-US" sz="1400" b="1" dirty="0"/>
            </a:p>
          </p:txBody>
        </p:sp>
        <p:grpSp>
          <p:nvGrpSpPr>
            <p:cNvPr id="225" name="Group 224"/>
            <p:cNvGrpSpPr/>
            <p:nvPr/>
          </p:nvGrpSpPr>
          <p:grpSpPr>
            <a:xfrm>
              <a:off x="3876685" y="2478456"/>
              <a:ext cx="1271442" cy="369332"/>
              <a:chOff x="3799393" y="2296158"/>
              <a:chExt cx="1271442" cy="369332"/>
            </a:xfrm>
          </p:grpSpPr>
          <p:cxnSp>
            <p:nvCxnSpPr>
              <p:cNvPr id="25" name="Straight Arrow Connector 24"/>
              <p:cNvCxnSpPr/>
              <p:nvPr/>
            </p:nvCxnSpPr>
            <p:spPr>
              <a:xfrm flipV="1">
                <a:off x="3825313" y="2630392"/>
                <a:ext cx="1245522" cy="19448"/>
              </a:xfrm>
              <a:prstGeom prst="straightConnector1">
                <a:avLst/>
              </a:prstGeom>
              <a:ln w="38100" cmpd="sng">
                <a:solidFill>
                  <a:srgbClr val="C0504D"/>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799393" y="2296158"/>
                <a:ext cx="1161308" cy="369332"/>
              </a:xfrm>
              <a:prstGeom prst="rect">
                <a:avLst/>
              </a:prstGeom>
              <a:noFill/>
            </p:spPr>
            <p:txBody>
              <a:bodyPr wrap="none" rtlCol="0">
                <a:spAutoFit/>
              </a:bodyPr>
              <a:lstStyle/>
              <a:p>
                <a:r>
                  <a:rPr lang="en-US" dirty="0" smtClean="0"/>
                  <a:t>Resolve ID</a:t>
                </a:r>
                <a:endParaRPr lang="en-US" dirty="0"/>
              </a:p>
            </p:txBody>
          </p:sp>
        </p:grpSp>
      </p:grpSp>
      <p:grpSp>
        <p:nvGrpSpPr>
          <p:cNvPr id="239" name="Group 238"/>
          <p:cNvGrpSpPr/>
          <p:nvPr/>
        </p:nvGrpSpPr>
        <p:grpSpPr>
          <a:xfrm>
            <a:off x="3834009" y="3122719"/>
            <a:ext cx="1483299" cy="601091"/>
            <a:chOff x="3834009" y="3122719"/>
            <a:chExt cx="1483299" cy="601091"/>
          </a:xfrm>
        </p:grpSpPr>
        <p:cxnSp>
          <p:nvCxnSpPr>
            <p:cNvPr id="93" name="Straight Arrow Connector 92"/>
            <p:cNvCxnSpPr/>
            <p:nvPr/>
          </p:nvCxnSpPr>
          <p:spPr>
            <a:xfrm flipH="1">
              <a:off x="3868569" y="3122719"/>
              <a:ext cx="1288198" cy="0"/>
            </a:xfrm>
            <a:prstGeom prst="straightConnector1">
              <a:avLst/>
            </a:prstGeom>
            <a:ln w="38100" cmpd="sng">
              <a:solidFill>
                <a:srgbClr val="C0504D"/>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31" name="TextBox 230"/>
            <p:cNvSpPr txBox="1"/>
            <p:nvPr/>
          </p:nvSpPr>
          <p:spPr>
            <a:xfrm>
              <a:off x="3834009" y="3139034"/>
              <a:ext cx="1483299" cy="584776"/>
            </a:xfrm>
            <a:prstGeom prst="rect">
              <a:avLst/>
            </a:prstGeom>
            <a:noFill/>
          </p:spPr>
          <p:txBody>
            <a:bodyPr wrap="none" rtlCol="0">
              <a:spAutoFit/>
            </a:bodyPr>
            <a:lstStyle/>
            <a:p>
              <a:r>
                <a:rPr lang="en-US" sz="1600" dirty="0" smtClean="0"/>
                <a:t>Handle Record</a:t>
              </a:r>
            </a:p>
            <a:p>
              <a:r>
                <a:rPr lang="en-US" sz="1600" dirty="0" smtClean="0"/>
                <a:t> (Digital Object)</a:t>
              </a:r>
              <a:endParaRPr lang="en-US" sz="1600" dirty="0"/>
            </a:p>
          </p:txBody>
        </p:sp>
      </p:grpSp>
      <p:grpSp>
        <p:nvGrpSpPr>
          <p:cNvPr id="237" name="Group 236"/>
          <p:cNvGrpSpPr/>
          <p:nvPr/>
        </p:nvGrpSpPr>
        <p:grpSpPr>
          <a:xfrm>
            <a:off x="4707330" y="3830414"/>
            <a:ext cx="3712895" cy="2403198"/>
            <a:chOff x="4707330" y="3830414"/>
            <a:chExt cx="3712895" cy="2403198"/>
          </a:xfrm>
        </p:grpSpPr>
        <p:pic>
          <p:nvPicPr>
            <p:cNvPr id="50" name="Picture 49"/>
            <p:cNvPicPr>
              <a:picLocks noChangeAspect="1"/>
            </p:cNvPicPr>
            <p:nvPr/>
          </p:nvPicPr>
          <p:blipFill>
            <a:blip r:embed="rId6" cstate="print">
              <a:lum/>
              <a:alphaModFix/>
            </a:blip>
            <a:srcRect/>
            <a:stretch>
              <a:fillRect/>
            </a:stretch>
          </p:blipFill>
          <p:spPr>
            <a:xfrm>
              <a:off x="6126516" y="3935606"/>
              <a:ext cx="437088" cy="444495"/>
            </a:xfrm>
            <a:prstGeom prst="rect">
              <a:avLst/>
            </a:prstGeom>
            <a:noFill/>
            <a:ln>
              <a:noFill/>
            </a:ln>
          </p:spPr>
        </p:pic>
        <p:grpSp>
          <p:nvGrpSpPr>
            <p:cNvPr id="27" name="Group 26"/>
            <p:cNvGrpSpPr/>
            <p:nvPr/>
          </p:nvGrpSpPr>
          <p:grpSpPr>
            <a:xfrm>
              <a:off x="6726911" y="3830414"/>
              <a:ext cx="1109277" cy="721386"/>
              <a:chOff x="6039526" y="3395885"/>
              <a:chExt cx="1109277" cy="721386"/>
            </a:xfrm>
          </p:grpSpPr>
          <p:pic>
            <p:nvPicPr>
              <p:cNvPr id="47" name="Picture 46"/>
              <p:cNvPicPr>
                <a:picLocks noChangeAspect="1"/>
              </p:cNvPicPr>
              <p:nvPr/>
            </p:nvPicPr>
            <p:blipFill>
              <a:blip r:embed="rId7"/>
              <a:stretch>
                <a:fillRect/>
              </a:stretch>
            </p:blipFill>
            <p:spPr>
              <a:xfrm>
                <a:off x="6633607" y="3395885"/>
                <a:ext cx="515196" cy="582171"/>
              </a:xfrm>
              <a:prstGeom prst="rect">
                <a:avLst/>
              </a:prstGeom>
            </p:spPr>
          </p:pic>
          <p:pic>
            <p:nvPicPr>
              <p:cNvPr id="54" name="Picture 53"/>
              <p:cNvPicPr>
                <a:picLocks noChangeAspect="1"/>
              </p:cNvPicPr>
              <p:nvPr/>
            </p:nvPicPr>
            <p:blipFill>
              <a:blip r:embed="rId8"/>
              <a:stretch>
                <a:fillRect/>
              </a:stretch>
            </p:blipFill>
            <p:spPr>
              <a:xfrm>
                <a:off x="6039526" y="3739598"/>
                <a:ext cx="624561" cy="377673"/>
              </a:xfrm>
              <a:prstGeom prst="rect">
                <a:avLst/>
              </a:prstGeom>
            </p:spPr>
          </p:pic>
        </p:grpSp>
        <p:pic>
          <p:nvPicPr>
            <p:cNvPr id="9" name="Picture 8"/>
            <p:cNvPicPr>
              <a:picLocks noChangeAspect="1"/>
            </p:cNvPicPr>
            <p:nvPr/>
          </p:nvPicPr>
          <p:blipFill>
            <a:blip r:embed="rId9"/>
            <a:stretch>
              <a:fillRect/>
            </a:stretch>
          </p:blipFill>
          <p:spPr>
            <a:xfrm>
              <a:off x="7594364" y="4396374"/>
              <a:ext cx="825861" cy="825861"/>
            </a:xfrm>
            <a:prstGeom prst="rect">
              <a:avLst/>
            </a:prstGeom>
          </p:spPr>
        </p:pic>
        <p:grpSp>
          <p:nvGrpSpPr>
            <p:cNvPr id="10" name="Group 9"/>
            <p:cNvGrpSpPr/>
            <p:nvPr/>
          </p:nvGrpSpPr>
          <p:grpSpPr>
            <a:xfrm>
              <a:off x="5933676" y="4492114"/>
              <a:ext cx="1266606" cy="603711"/>
              <a:chOff x="6121315" y="4552795"/>
              <a:chExt cx="1266606" cy="603711"/>
            </a:xfrm>
          </p:grpSpPr>
          <p:pic>
            <p:nvPicPr>
              <p:cNvPr id="49" name="Picture 48"/>
              <p:cNvPicPr/>
              <p:nvPr/>
            </p:nvPicPr>
            <p:blipFill>
              <a:blip r:embed="rId5" cstate="print">
                <a:lum/>
                <a:alphaModFix/>
              </a:blip>
              <a:srcRect/>
              <a:stretch>
                <a:fillRect/>
              </a:stretch>
            </p:blipFill>
            <p:spPr>
              <a:xfrm>
                <a:off x="6121315" y="4552795"/>
                <a:ext cx="581018" cy="603711"/>
              </a:xfrm>
              <a:prstGeom prst="rect">
                <a:avLst/>
              </a:prstGeom>
              <a:noFill/>
              <a:ln>
                <a:noFill/>
              </a:ln>
            </p:spPr>
          </p:pic>
          <p:sp>
            <p:nvSpPr>
              <p:cNvPr id="11" name="TextBox 10"/>
              <p:cNvSpPr txBox="1"/>
              <p:nvPr/>
            </p:nvSpPr>
            <p:spPr>
              <a:xfrm>
                <a:off x="6532699" y="4625035"/>
                <a:ext cx="855222" cy="449354"/>
              </a:xfrm>
              <a:prstGeom prst="rect">
                <a:avLst/>
              </a:prstGeom>
              <a:noFill/>
            </p:spPr>
            <p:txBody>
              <a:bodyPr wrap="none" rtlCol="0">
                <a:spAutoFit/>
              </a:bodyPr>
              <a:lstStyle/>
              <a:p>
                <a:pPr>
                  <a:lnSpc>
                    <a:spcPct val="70000"/>
                  </a:lnSpc>
                </a:pPr>
                <a:r>
                  <a:rPr lang="en-US" sz="1600" dirty="0" smtClean="0"/>
                  <a:t>Type </a:t>
                </a:r>
              </a:p>
              <a:p>
                <a:pPr algn="ctr">
                  <a:lnSpc>
                    <a:spcPct val="70000"/>
                  </a:lnSpc>
                </a:pPr>
                <a:r>
                  <a:rPr lang="en-US" sz="1600" dirty="0" smtClean="0"/>
                  <a:t>Registry</a:t>
                </a:r>
                <a:endParaRPr lang="en-US" sz="1600" dirty="0"/>
              </a:p>
            </p:txBody>
          </p:sp>
        </p:grpSp>
        <p:grpSp>
          <p:nvGrpSpPr>
            <p:cNvPr id="20" name="Group 19"/>
            <p:cNvGrpSpPr/>
            <p:nvPr/>
          </p:nvGrpSpPr>
          <p:grpSpPr>
            <a:xfrm>
              <a:off x="4707330" y="5079949"/>
              <a:ext cx="2997958" cy="1153663"/>
              <a:chOff x="4947154" y="5377094"/>
              <a:chExt cx="2997958" cy="1153663"/>
            </a:xfrm>
          </p:grpSpPr>
          <p:sp>
            <p:nvSpPr>
              <p:cNvPr id="62" name="TextBox 61"/>
              <p:cNvSpPr txBox="1"/>
              <p:nvPr/>
            </p:nvSpPr>
            <p:spPr>
              <a:xfrm>
                <a:off x="5153064" y="5377094"/>
                <a:ext cx="2792048" cy="584776"/>
              </a:xfrm>
              <a:prstGeom prst="rect">
                <a:avLst/>
              </a:prstGeom>
              <a:noFill/>
            </p:spPr>
            <p:txBody>
              <a:bodyPr wrap="square" rtlCol="0">
                <a:spAutoFit/>
              </a:bodyPr>
              <a:lstStyle/>
              <a:p>
                <a:r>
                  <a:rPr lang="en-US" sz="1600" dirty="0" smtClean="0"/>
                  <a:t>Counterfeit and </a:t>
                </a:r>
              </a:p>
              <a:p>
                <a:r>
                  <a:rPr lang="en-US" sz="1600" dirty="0" smtClean="0"/>
                  <a:t>Supply </a:t>
                </a:r>
                <a:r>
                  <a:rPr lang="en-US" sz="1600" dirty="0"/>
                  <a:t>c</a:t>
                </a:r>
                <a:r>
                  <a:rPr lang="en-US" sz="1600" dirty="0" smtClean="0"/>
                  <a:t>hain </a:t>
                </a:r>
                <a:r>
                  <a:rPr lang="en-US" sz="1600" dirty="0"/>
                  <a:t>m</a:t>
                </a:r>
                <a:r>
                  <a:rPr lang="en-US" sz="1600" dirty="0" smtClean="0"/>
                  <a:t>anagement</a:t>
                </a:r>
              </a:p>
            </p:txBody>
          </p:sp>
          <p:pic>
            <p:nvPicPr>
              <p:cNvPr id="15" name="Picture 14" descr="logistics-banner.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47154" y="5911805"/>
                <a:ext cx="2851078" cy="618952"/>
              </a:xfrm>
              <a:prstGeom prst="rect">
                <a:avLst/>
              </a:prstGeom>
            </p:spPr>
          </p:pic>
        </p:grpSp>
        <p:pic>
          <p:nvPicPr>
            <p:cNvPr id="235" name="Picture 234"/>
            <p:cNvPicPr>
              <a:picLocks noChangeAspect="1"/>
            </p:cNvPicPr>
            <p:nvPr/>
          </p:nvPicPr>
          <p:blipFill>
            <a:blip r:embed="rId11"/>
            <a:stretch>
              <a:fillRect/>
            </a:stretch>
          </p:blipFill>
          <p:spPr>
            <a:xfrm>
              <a:off x="5422827" y="3830414"/>
              <a:ext cx="304800" cy="304800"/>
            </a:xfrm>
            <a:prstGeom prst="rect">
              <a:avLst/>
            </a:prstGeom>
          </p:spPr>
        </p:pic>
        <p:pic>
          <p:nvPicPr>
            <p:cNvPr id="236" name="Picture 235"/>
            <p:cNvPicPr>
              <a:picLocks noChangeAspect="1"/>
            </p:cNvPicPr>
            <p:nvPr/>
          </p:nvPicPr>
          <p:blipFill>
            <a:blip r:embed="rId12"/>
            <a:stretch>
              <a:fillRect/>
            </a:stretch>
          </p:blipFill>
          <p:spPr>
            <a:xfrm>
              <a:off x="5189384" y="4159748"/>
              <a:ext cx="633842" cy="474332"/>
            </a:xfrm>
            <a:prstGeom prst="rect">
              <a:avLst/>
            </a:prstGeom>
          </p:spPr>
        </p:pic>
      </p:grpSp>
    </p:spTree>
    <p:extLst>
      <p:ext uri="{BB962C8B-B14F-4D97-AF65-F5344CB8AC3E}">
        <p14:creationId xmlns:p14="http://schemas.microsoft.com/office/powerpoint/2010/main" val="26244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8" name="Rectangle 12"/>
          <p:cNvSpPr>
            <a:spLocks noChangeArrowheads="1"/>
          </p:cNvSpPr>
          <p:nvPr/>
        </p:nvSpPr>
        <p:spPr bwMode="auto">
          <a:xfrm>
            <a:off x="630695" y="1239208"/>
            <a:ext cx="8056105" cy="4857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marL="342900" indent="-342900">
              <a:spcBef>
                <a:spcPct val="20000"/>
              </a:spcBef>
              <a:buFont typeface="Arial" charset="0"/>
              <a:buChar char="•"/>
            </a:pPr>
            <a:r>
              <a:rPr lang="en-US" dirty="0" smtClean="0"/>
              <a:t>A handle is an identifier consisting of a prefix and a suffix separated by a “/”</a:t>
            </a:r>
          </a:p>
          <a:p>
            <a:pPr marL="342900" indent="-342900">
              <a:spcBef>
                <a:spcPct val="20000"/>
              </a:spcBef>
              <a:buFont typeface="Arial" charset="0"/>
              <a:buChar char="•"/>
            </a:pPr>
            <a:endParaRPr lang="en-US" dirty="0" smtClean="0"/>
          </a:p>
          <a:p>
            <a:pPr marL="342900" indent="-342900">
              <a:spcBef>
                <a:spcPct val="20000"/>
              </a:spcBef>
              <a:buFont typeface="Arial" charset="0"/>
              <a:buChar char="•"/>
            </a:pPr>
            <a:endParaRPr lang="en-US" dirty="0"/>
          </a:p>
          <a:p>
            <a:pPr marL="342900" indent="-342900">
              <a:spcBef>
                <a:spcPct val="20000"/>
              </a:spcBef>
              <a:buFont typeface="Arial" charset="0"/>
              <a:buChar char="•"/>
            </a:pPr>
            <a:endParaRPr lang="en-US" dirty="0" smtClean="0"/>
          </a:p>
          <a:p>
            <a:pPr marL="342900" indent="-342900">
              <a:spcBef>
                <a:spcPct val="20000"/>
              </a:spcBef>
              <a:buFont typeface="Arial" charset="0"/>
              <a:buChar char="•"/>
            </a:pPr>
            <a:r>
              <a:rPr lang="en-US" dirty="0" smtClean="0"/>
              <a:t>Handles are unique and resolvable using the Handle System.</a:t>
            </a:r>
          </a:p>
          <a:p>
            <a:pPr marL="800100" lvl="1" indent="-342900">
              <a:spcBef>
                <a:spcPct val="20000"/>
              </a:spcBef>
              <a:buFont typeface="Arial" charset="0"/>
              <a:buChar char="•"/>
            </a:pPr>
            <a:r>
              <a:rPr lang="en-US" dirty="0">
                <a:solidFill>
                  <a:srgbClr val="000000"/>
                </a:solidFill>
              </a:rPr>
              <a:t>Prefixes are allotted </a:t>
            </a:r>
            <a:r>
              <a:rPr lang="en-US" dirty="0" smtClean="0">
                <a:solidFill>
                  <a:srgbClr val="000000"/>
                </a:solidFill>
              </a:rPr>
              <a:t>to </a:t>
            </a:r>
            <a:r>
              <a:rPr lang="en-US" dirty="0">
                <a:solidFill>
                  <a:srgbClr val="000000"/>
                </a:solidFill>
              </a:rPr>
              <a:t>local handle service providers and most prefix handle records are</a:t>
            </a:r>
            <a:r>
              <a:rPr lang="en-US" dirty="0">
                <a:solidFill>
                  <a:srgbClr val="FF0000"/>
                </a:solidFill>
              </a:rPr>
              <a:t> </a:t>
            </a:r>
            <a:r>
              <a:rPr lang="en-US" dirty="0" smtClean="0">
                <a:solidFill>
                  <a:srgbClr val="000000"/>
                </a:solidFill>
              </a:rPr>
              <a:t>accessible from the </a:t>
            </a:r>
            <a:r>
              <a:rPr lang="en-US" dirty="0">
                <a:solidFill>
                  <a:srgbClr val="000000"/>
                </a:solidFill>
              </a:rPr>
              <a:t>“Global </a:t>
            </a:r>
            <a:r>
              <a:rPr lang="en-US" dirty="0" smtClean="0">
                <a:solidFill>
                  <a:srgbClr val="000000"/>
                </a:solidFill>
              </a:rPr>
              <a:t>Handle Registry</a:t>
            </a:r>
            <a:r>
              <a:rPr lang="en-US" dirty="0">
                <a:solidFill>
                  <a:srgbClr val="000000"/>
                </a:solidFill>
              </a:rPr>
              <a:t>” (</a:t>
            </a:r>
            <a:r>
              <a:rPr lang="en-US" dirty="0" smtClean="0">
                <a:solidFill>
                  <a:srgbClr val="000000"/>
                </a:solidFill>
              </a:rPr>
              <a:t>GHR®) and, in some cases, from selected local handle services.</a:t>
            </a:r>
            <a:endParaRPr lang="en-US" dirty="0">
              <a:solidFill>
                <a:srgbClr val="000000"/>
              </a:solidFill>
            </a:endParaRPr>
          </a:p>
          <a:p>
            <a:pPr marL="800100" lvl="1" indent="-342900">
              <a:spcBef>
                <a:spcPct val="20000"/>
              </a:spcBef>
              <a:buFont typeface="Arial" charset="0"/>
              <a:buChar char="•"/>
            </a:pPr>
            <a:r>
              <a:rPr lang="en-US" dirty="0" smtClean="0"/>
              <a:t>A </a:t>
            </a:r>
            <a:r>
              <a:rPr lang="en-US" b="1" dirty="0" smtClean="0"/>
              <a:t>handle </a:t>
            </a:r>
            <a:r>
              <a:rPr lang="en-US" b="1" dirty="0"/>
              <a:t>p</a:t>
            </a:r>
            <a:r>
              <a:rPr lang="en-US" b="1" dirty="0" smtClean="0"/>
              <a:t>refix</a:t>
            </a:r>
            <a:r>
              <a:rPr lang="en-US" dirty="0" smtClean="0"/>
              <a:t> is typically resolvable by the GHR to an IP address for a </a:t>
            </a:r>
            <a:r>
              <a:rPr lang="en-US" b="1" dirty="0" smtClean="0"/>
              <a:t>Local Handle Service</a:t>
            </a:r>
            <a:r>
              <a:rPr lang="en-US" dirty="0" smtClean="0"/>
              <a:t>.</a:t>
            </a:r>
          </a:p>
          <a:p>
            <a:pPr marL="800100" lvl="1" indent="-342900">
              <a:spcBef>
                <a:spcPct val="20000"/>
              </a:spcBef>
              <a:buFont typeface="Arial" charset="0"/>
              <a:buChar char="•"/>
            </a:pPr>
            <a:r>
              <a:rPr lang="en-US" dirty="0" smtClean="0"/>
              <a:t>The </a:t>
            </a:r>
            <a:r>
              <a:rPr lang="en-US" b="1" dirty="0" smtClean="0"/>
              <a:t>handle</a:t>
            </a:r>
            <a:r>
              <a:rPr lang="en-US" dirty="0" smtClean="0"/>
              <a:t> is resolvable by the </a:t>
            </a:r>
            <a:r>
              <a:rPr lang="en-US" b="1" dirty="0" smtClean="0"/>
              <a:t>Local Handle Service</a:t>
            </a:r>
            <a:r>
              <a:rPr lang="en-US" dirty="0" smtClean="0"/>
              <a:t> into a handle record.</a:t>
            </a:r>
          </a:p>
          <a:p>
            <a:pPr marL="342900" indent="-342900">
              <a:spcBef>
                <a:spcPct val="20000"/>
              </a:spcBef>
              <a:buFont typeface="Arial" charset="0"/>
              <a:buChar char="•"/>
            </a:pPr>
            <a:r>
              <a:rPr lang="en-US" dirty="0" smtClean="0"/>
              <a:t>Character </a:t>
            </a:r>
            <a:r>
              <a:rPr lang="en-US" dirty="0"/>
              <a:t>Set: Unicode 2.0</a:t>
            </a:r>
          </a:p>
          <a:p>
            <a:pPr marL="342900" indent="-342900">
              <a:spcBef>
                <a:spcPct val="20000"/>
              </a:spcBef>
              <a:buFont typeface="Arial" charset="0"/>
              <a:buChar char="•"/>
            </a:pPr>
            <a:r>
              <a:rPr lang="en-US" dirty="0" smtClean="0"/>
              <a:t>Encoding: </a:t>
            </a:r>
            <a:r>
              <a:rPr lang="en-US" dirty="0"/>
              <a:t>UTF-8</a:t>
            </a:r>
          </a:p>
          <a:p>
            <a:pPr marL="342900" indent="-342900">
              <a:spcBef>
                <a:spcPct val="20000"/>
              </a:spcBef>
              <a:buFont typeface="Arial" charset="0"/>
              <a:buChar char="•"/>
            </a:pPr>
            <a:r>
              <a:rPr lang="en-US" dirty="0" smtClean="0"/>
              <a:t>Prefix:  Currently </a:t>
            </a:r>
            <a:r>
              <a:rPr lang="en-US" dirty="0"/>
              <a:t>allocating only </a:t>
            </a:r>
            <a:r>
              <a:rPr lang="en-US" dirty="0" smtClean="0"/>
              <a:t>numeric values.</a:t>
            </a:r>
            <a:endParaRPr lang="en-US" dirty="0"/>
          </a:p>
          <a:p>
            <a:pPr marL="342900" indent="-342900">
              <a:spcBef>
                <a:spcPct val="20000"/>
              </a:spcBef>
              <a:buFont typeface="Arial" charset="0"/>
              <a:buChar char="•"/>
            </a:pPr>
            <a:r>
              <a:rPr lang="en-US" dirty="0" smtClean="0"/>
              <a:t>Suffix:  </a:t>
            </a:r>
            <a:r>
              <a:rPr lang="en-US" dirty="0"/>
              <a:t>N</a:t>
            </a:r>
            <a:r>
              <a:rPr lang="en-US" dirty="0" smtClean="0"/>
              <a:t>o restrictions.</a:t>
            </a:r>
            <a:endParaRPr lang="en-US" dirty="0"/>
          </a:p>
        </p:txBody>
      </p:sp>
      <p:grpSp>
        <p:nvGrpSpPr>
          <p:cNvPr id="7" name="Group 6"/>
          <p:cNvGrpSpPr/>
          <p:nvPr/>
        </p:nvGrpSpPr>
        <p:grpSpPr>
          <a:xfrm>
            <a:off x="2844800" y="2504594"/>
            <a:ext cx="2887089" cy="369974"/>
            <a:chOff x="2844800" y="2504594"/>
            <a:chExt cx="2887089" cy="369974"/>
          </a:xfrm>
        </p:grpSpPr>
        <p:sp>
          <p:nvSpPr>
            <p:cNvPr id="19459" name="Rectangle 3"/>
            <p:cNvSpPr>
              <a:spLocks noChangeArrowheads="1"/>
            </p:cNvSpPr>
            <p:nvPr/>
          </p:nvSpPr>
          <p:spPr bwMode="auto">
            <a:xfrm>
              <a:off x="2844800" y="2504594"/>
              <a:ext cx="18732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endParaRPr lang="en-US" dirty="0">
                <a:latin typeface="Book Antiqua" charset="0"/>
                <a:cs typeface="+mn-cs"/>
              </a:endParaRPr>
            </a:p>
          </p:txBody>
        </p:sp>
        <p:sp>
          <p:nvSpPr>
            <p:cNvPr id="19461" name="Rectangle 5"/>
            <p:cNvSpPr>
              <a:spLocks noChangeArrowheads="1"/>
            </p:cNvSpPr>
            <p:nvPr/>
          </p:nvSpPr>
          <p:spPr bwMode="auto">
            <a:xfrm>
              <a:off x="5545941" y="2504594"/>
              <a:ext cx="18594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eaLnBrk="0" hangingPunct="0">
                <a:defRPr/>
              </a:pPr>
              <a:endParaRPr lang="en-US" dirty="0">
                <a:latin typeface="Book Antiqua" charset="0"/>
                <a:cs typeface="+mn-cs"/>
              </a:endParaRPr>
            </a:p>
          </p:txBody>
        </p:sp>
      </p:grpSp>
      <p:sp>
        <p:nvSpPr>
          <p:cNvPr id="3" name="Title 2"/>
          <p:cNvSpPr>
            <a:spLocks noGrp="1"/>
          </p:cNvSpPr>
          <p:nvPr>
            <p:ph type="title"/>
          </p:nvPr>
        </p:nvSpPr>
        <p:spPr>
          <a:xfrm>
            <a:off x="457200" y="0"/>
            <a:ext cx="8229600" cy="1143000"/>
          </a:xfrm>
        </p:spPr>
        <p:txBody>
          <a:bodyPr>
            <a:normAutofit/>
          </a:bodyPr>
          <a:lstStyle/>
          <a:p>
            <a:r>
              <a:rPr lang="en-US" sz="3200" b="1" dirty="0" smtClean="0">
                <a:solidFill>
                  <a:srgbClr val="4F81BD"/>
                </a:solidFill>
              </a:rPr>
              <a:t>What is a Handle?</a:t>
            </a:r>
            <a:endParaRPr lang="en-US" sz="3200" dirty="0"/>
          </a:p>
        </p:txBody>
      </p:sp>
      <p:grpSp>
        <p:nvGrpSpPr>
          <p:cNvPr id="5" name="Group 4"/>
          <p:cNvGrpSpPr/>
          <p:nvPr/>
        </p:nvGrpSpPr>
        <p:grpSpPr>
          <a:xfrm>
            <a:off x="2370503" y="1577852"/>
            <a:ext cx="2507117" cy="990630"/>
            <a:chOff x="2644775" y="1143000"/>
            <a:chExt cx="2507117" cy="990630"/>
          </a:xfrm>
        </p:grpSpPr>
        <p:sp>
          <p:nvSpPr>
            <p:cNvPr id="19478" name="Text Box 22"/>
            <p:cNvSpPr txBox="1">
              <a:spLocks noChangeArrowheads="1"/>
            </p:cNvSpPr>
            <p:nvPr/>
          </p:nvSpPr>
          <p:spPr bwMode="auto">
            <a:xfrm>
              <a:off x="2644775" y="1143000"/>
              <a:ext cx="250711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400" b="1" dirty="0" smtClean="0">
                  <a:solidFill>
                    <a:schemeClr val="tx2">
                      <a:lumMod val="60000"/>
                      <a:lumOff val="40000"/>
                    </a:schemeClr>
                  </a:solidFill>
                  <a:latin typeface="Book Antiqua" charset="0"/>
                </a:rPr>
                <a:t>35.1234</a:t>
              </a:r>
              <a:r>
                <a:rPr lang="en-US" sz="2400" b="1" dirty="0" smtClean="0">
                  <a:solidFill>
                    <a:schemeClr val="accent1"/>
                  </a:solidFill>
                  <a:latin typeface="Book Antiqua" charset="0"/>
                </a:rPr>
                <a:t>/</a:t>
              </a:r>
              <a:r>
                <a:rPr lang="en-US" sz="2400" b="1" dirty="0">
                  <a:solidFill>
                    <a:schemeClr val="accent2">
                      <a:lumMod val="60000"/>
                      <a:lumOff val="40000"/>
                    </a:schemeClr>
                  </a:solidFill>
                  <a:latin typeface="Book Antiqua" charset="0"/>
                </a:rPr>
                <a:t>12345678</a:t>
              </a:r>
            </a:p>
          </p:txBody>
        </p:sp>
        <p:grpSp>
          <p:nvGrpSpPr>
            <p:cNvPr id="9" name="Group 8"/>
            <p:cNvGrpSpPr/>
            <p:nvPr/>
          </p:nvGrpSpPr>
          <p:grpSpPr>
            <a:xfrm>
              <a:off x="3795743" y="1514677"/>
              <a:ext cx="1249821" cy="618953"/>
              <a:chOff x="4210278" y="1738658"/>
              <a:chExt cx="1587455" cy="572864"/>
            </a:xfrm>
          </p:grpSpPr>
          <p:sp>
            <p:nvSpPr>
              <p:cNvPr id="19467" name="Rectangle 11"/>
              <p:cNvSpPr>
                <a:spLocks noChangeArrowheads="1"/>
              </p:cNvSpPr>
              <p:nvPr/>
            </p:nvSpPr>
            <p:spPr bwMode="auto">
              <a:xfrm>
                <a:off x="4614450" y="1972326"/>
                <a:ext cx="7672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eaLnBrk="0" hangingPunct="0">
                  <a:defRPr/>
                </a:pPr>
                <a:r>
                  <a:rPr lang="en-US" sz="1600" b="1" dirty="0">
                    <a:solidFill>
                      <a:srgbClr val="FF0033"/>
                    </a:solidFill>
                    <a:latin typeface="Book Antiqua" charset="0"/>
                    <a:cs typeface="+mn-cs"/>
                  </a:rPr>
                  <a:t>Suffix</a:t>
                </a:r>
              </a:p>
            </p:txBody>
          </p:sp>
          <p:sp>
            <p:nvSpPr>
              <p:cNvPr id="4" name="Left Brace 3"/>
              <p:cNvSpPr/>
              <p:nvPr/>
            </p:nvSpPr>
            <p:spPr>
              <a:xfrm rot="16200000">
                <a:off x="4859833" y="1089103"/>
                <a:ext cx="288345" cy="1587455"/>
              </a:xfrm>
              <a:prstGeom prst="leftBrace">
                <a:avLst>
                  <a:gd name="adj1" fmla="val 3769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grpSp>
        <p:grpSp>
          <p:nvGrpSpPr>
            <p:cNvPr id="8" name="Group 7"/>
            <p:cNvGrpSpPr/>
            <p:nvPr/>
          </p:nvGrpSpPr>
          <p:grpSpPr>
            <a:xfrm>
              <a:off x="2767928" y="1514662"/>
              <a:ext cx="878008" cy="557610"/>
              <a:chOff x="2767928" y="1730662"/>
              <a:chExt cx="1334265" cy="557609"/>
            </a:xfrm>
          </p:grpSpPr>
          <p:sp>
            <p:nvSpPr>
              <p:cNvPr id="19462" name="Rectangle 6"/>
              <p:cNvSpPr>
                <a:spLocks noChangeArrowheads="1"/>
              </p:cNvSpPr>
              <p:nvPr/>
            </p:nvSpPr>
            <p:spPr bwMode="auto">
              <a:xfrm>
                <a:off x="3057461" y="1949075"/>
                <a:ext cx="75020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eaLnBrk="0" hangingPunct="0">
                  <a:defRPr/>
                </a:pPr>
                <a:r>
                  <a:rPr lang="en-US" sz="1600" b="1" dirty="0" smtClean="0">
                    <a:solidFill>
                      <a:srgbClr val="FF0033"/>
                    </a:solidFill>
                    <a:latin typeface="Book Antiqua" charset="0"/>
                    <a:cs typeface="+mn-cs"/>
                  </a:rPr>
                  <a:t>Prefix</a:t>
                </a:r>
                <a:endParaRPr lang="en-US" sz="1600" b="1" dirty="0">
                  <a:latin typeface="Book Antiqua" charset="0"/>
                  <a:cs typeface="+mn-cs"/>
                </a:endParaRPr>
              </a:p>
            </p:txBody>
          </p:sp>
          <p:sp>
            <p:nvSpPr>
              <p:cNvPr id="22" name="Left Brace 21"/>
              <p:cNvSpPr/>
              <p:nvPr/>
            </p:nvSpPr>
            <p:spPr>
              <a:xfrm rot="16200000">
                <a:off x="3290888" y="1207702"/>
                <a:ext cx="288345" cy="1334265"/>
              </a:xfrm>
              <a:prstGeom prst="leftBrace">
                <a:avLst>
                  <a:gd name="adj1" fmla="val 3769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grpSp>
      </p:grpSp>
    </p:spTree>
    <p:extLst>
      <p:ext uri="{BB962C8B-B14F-4D97-AF65-F5344CB8AC3E}">
        <p14:creationId xmlns:p14="http://schemas.microsoft.com/office/powerpoint/2010/main" val="2278636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3556621" y="2303984"/>
            <a:ext cx="5145574" cy="31144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http:/</a:t>
            </a:r>
            <a:r>
              <a:rPr lang="en-US" sz="1400" dirty="0" smtClean="0">
                <a:solidFill>
                  <a:schemeClr val="tx1"/>
                </a:solidFill>
              </a:rPr>
              <a:t>/</a:t>
            </a:r>
            <a:r>
              <a:rPr lang="en-US" sz="1400" dirty="0" err="1" smtClean="0">
                <a:solidFill>
                  <a:schemeClr val="tx1"/>
                </a:solidFill>
              </a:rPr>
              <a:t>www.caliber.net</a:t>
            </a:r>
            <a:r>
              <a:rPr lang="en-US" sz="1400" dirty="0" smtClean="0">
                <a:solidFill>
                  <a:schemeClr val="tx1"/>
                </a:solidFill>
              </a:rPr>
              <a:t>/abs/35.1525</a:t>
            </a:r>
            <a:r>
              <a:rPr lang="en-US" sz="1400" dirty="0">
                <a:solidFill>
                  <a:schemeClr val="tx1"/>
                </a:solidFill>
              </a:rPr>
              <a:t>/</a:t>
            </a:r>
            <a:r>
              <a:rPr lang="en-US" sz="1400" dirty="0" smtClean="0">
                <a:solidFill>
                  <a:schemeClr val="tx1"/>
                </a:solidFill>
              </a:rPr>
              <a:t>2009.59.5.9</a:t>
            </a:r>
            <a:endParaRPr lang="en-US" sz="1400" dirty="0">
              <a:solidFill>
                <a:schemeClr val="tx1"/>
              </a:solidFill>
            </a:endParaRPr>
          </a:p>
        </p:txBody>
      </p:sp>
      <p:sp>
        <p:nvSpPr>
          <p:cNvPr id="29" name="Rounded Rectangle 28"/>
          <p:cNvSpPr/>
          <p:nvPr/>
        </p:nvSpPr>
        <p:spPr>
          <a:xfrm>
            <a:off x="2139676" y="2303984"/>
            <a:ext cx="1393853" cy="313165"/>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URL</a:t>
            </a:r>
            <a:endParaRPr lang="en-US" sz="1400" dirty="0">
              <a:solidFill>
                <a:srgbClr val="000000"/>
              </a:solidFill>
            </a:endParaRPr>
          </a:p>
        </p:txBody>
      </p:sp>
      <p:sp>
        <p:nvSpPr>
          <p:cNvPr id="24"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b="1" dirty="0" smtClean="0">
                <a:solidFill>
                  <a:srgbClr val="4F81BD"/>
                </a:solidFill>
                <a:latin typeface="+mn-lt"/>
                <a:ea typeface="+mj-ea"/>
                <a:cs typeface="+mj-cs"/>
              </a:rPr>
              <a:t>Handle Record </a:t>
            </a:r>
            <a:endParaRPr lang="en-US" sz="3200" b="1" dirty="0">
              <a:solidFill>
                <a:srgbClr val="4F81BD"/>
              </a:solidFill>
              <a:latin typeface="+mn-lt"/>
              <a:ea typeface="+mj-ea"/>
              <a:cs typeface="+mj-cs"/>
            </a:endParaRPr>
          </a:p>
        </p:txBody>
      </p:sp>
      <p:sp>
        <p:nvSpPr>
          <p:cNvPr id="13" name="Rounded Rectangle 12"/>
          <p:cNvSpPr/>
          <p:nvPr/>
        </p:nvSpPr>
        <p:spPr>
          <a:xfrm>
            <a:off x="289005" y="1760297"/>
            <a:ext cx="1850671" cy="3077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35.1525</a:t>
            </a:r>
            <a:r>
              <a:rPr lang="en-US" sz="1200" dirty="0">
                <a:solidFill>
                  <a:schemeClr val="tx1"/>
                </a:solidFill>
              </a:rPr>
              <a:t>/</a:t>
            </a:r>
            <a:r>
              <a:rPr lang="en-US" sz="1200" dirty="0" smtClean="0">
                <a:solidFill>
                  <a:schemeClr val="tx1"/>
                </a:solidFill>
              </a:rPr>
              <a:t>b.2009.59.5.9</a:t>
            </a:r>
            <a:endParaRPr lang="en-US" sz="1200" dirty="0">
              <a:solidFill>
                <a:schemeClr val="tx1"/>
              </a:solidFill>
            </a:endParaRPr>
          </a:p>
        </p:txBody>
      </p:sp>
      <p:sp>
        <p:nvSpPr>
          <p:cNvPr id="33" name="Rounded Rectangle 32"/>
          <p:cNvSpPr/>
          <p:nvPr/>
        </p:nvSpPr>
        <p:spPr>
          <a:xfrm>
            <a:off x="3545734" y="1764325"/>
            <a:ext cx="5164157" cy="522913"/>
          </a:xfrm>
          <a:prstGeom prst="roundRect">
            <a:avLst>
              <a:gd name="adj" fmla="val 7246"/>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tIns="137160" bIns="0" rtlCol="0" anchor="ctr" anchorCtr="0"/>
          <a:lstStyle/>
          <a:p>
            <a:r>
              <a:rPr lang="en-US" sz="1400" dirty="0">
                <a:solidFill>
                  <a:srgbClr val="000000"/>
                </a:solidFill>
              </a:rPr>
              <a:t>handle=0.na/35.1525; index=200; </a:t>
            </a:r>
          </a:p>
          <a:p>
            <a:r>
              <a:rPr lang="en-US" sz="1400" dirty="0">
                <a:solidFill>
                  <a:srgbClr val="000000"/>
                </a:solidFill>
              </a:rPr>
              <a:t>[delete </a:t>
            </a:r>
            <a:r>
              <a:rPr lang="en-US" sz="1400" dirty="0" err="1">
                <a:solidFill>
                  <a:srgbClr val="000000"/>
                </a:solidFill>
              </a:rPr>
              <a:t>hdl,add</a:t>
            </a:r>
            <a:r>
              <a:rPr lang="en-US" sz="1400" dirty="0">
                <a:solidFill>
                  <a:srgbClr val="000000"/>
                </a:solidFill>
              </a:rPr>
              <a:t> </a:t>
            </a:r>
            <a:r>
              <a:rPr lang="en-US" sz="1400" dirty="0" err="1">
                <a:solidFill>
                  <a:srgbClr val="000000"/>
                </a:solidFill>
              </a:rPr>
              <a:t>val,read</a:t>
            </a:r>
            <a:r>
              <a:rPr lang="en-US" sz="1400" dirty="0">
                <a:solidFill>
                  <a:srgbClr val="000000"/>
                </a:solidFill>
              </a:rPr>
              <a:t> </a:t>
            </a:r>
            <a:r>
              <a:rPr lang="en-US" sz="1400" dirty="0" err="1">
                <a:solidFill>
                  <a:srgbClr val="000000"/>
                </a:solidFill>
              </a:rPr>
              <a:t>val,modify</a:t>
            </a:r>
            <a:r>
              <a:rPr lang="en-US" sz="1400" dirty="0">
                <a:solidFill>
                  <a:srgbClr val="000000"/>
                </a:solidFill>
              </a:rPr>
              <a:t> </a:t>
            </a:r>
            <a:r>
              <a:rPr lang="en-US" sz="1400" dirty="0" err="1">
                <a:solidFill>
                  <a:srgbClr val="000000"/>
                </a:solidFill>
              </a:rPr>
              <a:t>val,del</a:t>
            </a:r>
            <a:r>
              <a:rPr lang="en-US" sz="1400" dirty="0">
                <a:solidFill>
                  <a:srgbClr val="000000"/>
                </a:solidFill>
              </a:rPr>
              <a:t> </a:t>
            </a:r>
            <a:r>
              <a:rPr lang="en-US" sz="1400" dirty="0" err="1">
                <a:solidFill>
                  <a:srgbClr val="000000"/>
                </a:solidFill>
              </a:rPr>
              <a:t>admin,add</a:t>
            </a:r>
            <a:r>
              <a:rPr lang="en-US" sz="1400" dirty="0">
                <a:solidFill>
                  <a:srgbClr val="000000"/>
                </a:solidFill>
              </a:rPr>
              <a:t> </a:t>
            </a:r>
            <a:r>
              <a:rPr lang="en-US" sz="1400" dirty="0" err="1">
                <a:solidFill>
                  <a:srgbClr val="000000"/>
                </a:solidFill>
              </a:rPr>
              <a:t>admin,list</a:t>
            </a:r>
            <a:r>
              <a:rPr lang="en-US" sz="1400" dirty="0">
                <a:solidFill>
                  <a:srgbClr val="000000"/>
                </a:solidFill>
              </a:rPr>
              <a:t>]</a:t>
            </a:r>
          </a:p>
          <a:p>
            <a:pPr algn="ctr"/>
            <a:endParaRPr lang="en-US" sz="1400" dirty="0">
              <a:solidFill>
                <a:srgbClr val="000000"/>
              </a:solidFill>
            </a:endParaRPr>
          </a:p>
        </p:txBody>
      </p:sp>
      <p:sp>
        <p:nvSpPr>
          <p:cNvPr id="31" name="Rounded Rectangle 30"/>
          <p:cNvSpPr/>
          <p:nvPr/>
        </p:nvSpPr>
        <p:spPr>
          <a:xfrm>
            <a:off x="2139931" y="1760298"/>
            <a:ext cx="1384392" cy="526940"/>
          </a:xfrm>
          <a:prstGeom prst="roundRect">
            <a:avLst>
              <a:gd name="adj" fmla="val 6331"/>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HS_ADMIN</a:t>
            </a:r>
            <a:endParaRPr lang="en-US" sz="1200" dirty="0">
              <a:solidFill>
                <a:srgbClr val="000000"/>
              </a:solidFill>
            </a:endParaRPr>
          </a:p>
        </p:txBody>
      </p:sp>
      <p:grpSp>
        <p:nvGrpSpPr>
          <p:cNvPr id="47" name="Group 46"/>
          <p:cNvGrpSpPr/>
          <p:nvPr/>
        </p:nvGrpSpPr>
        <p:grpSpPr>
          <a:xfrm>
            <a:off x="612679" y="1229976"/>
            <a:ext cx="6817428" cy="387805"/>
            <a:chOff x="612679" y="1229976"/>
            <a:chExt cx="6817428" cy="387805"/>
          </a:xfrm>
        </p:grpSpPr>
        <p:sp>
          <p:nvSpPr>
            <p:cNvPr id="39" name="Rectangle 38"/>
            <p:cNvSpPr/>
            <p:nvPr/>
          </p:nvSpPr>
          <p:spPr>
            <a:xfrm>
              <a:off x="612679" y="1248449"/>
              <a:ext cx="954107" cy="369332"/>
            </a:xfrm>
            <a:prstGeom prst="rect">
              <a:avLst/>
            </a:prstGeom>
          </p:spPr>
          <p:txBody>
            <a:bodyPr wrap="none">
              <a:spAutoFit/>
            </a:bodyPr>
            <a:lstStyle/>
            <a:p>
              <a:r>
                <a:rPr lang="en-US" b="1" dirty="0" smtClean="0">
                  <a:latin typeface="+mn-lt"/>
                </a:rPr>
                <a:t>Handle</a:t>
              </a:r>
              <a:endParaRPr lang="en-US" b="1" dirty="0">
                <a:latin typeface="+mn-lt"/>
              </a:endParaRPr>
            </a:p>
          </p:txBody>
        </p:sp>
        <p:sp>
          <p:nvSpPr>
            <p:cNvPr id="40" name="Rectangle 39"/>
            <p:cNvSpPr/>
            <p:nvPr/>
          </p:nvSpPr>
          <p:spPr>
            <a:xfrm>
              <a:off x="2428792" y="1229976"/>
              <a:ext cx="700545" cy="369332"/>
            </a:xfrm>
            <a:prstGeom prst="rect">
              <a:avLst/>
            </a:prstGeom>
          </p:spPr>
          <p:txBody>
            <a:bodyPr wrap="none">
              <a:spAutoFit/>
            </a:bodyPr>
            <a:lstStyle/>
            <a:p>
              <a:r>
                <a:rPr lang="en-US" b="1" dirty="0" smtClean="0">
                  <a:latin typeface="+mn-lt"/>
                </a:rPr>
                <a:t> Type</a:t>
              </a:r>
              <a:endParaRPr lang="en-US" b="1" dirty="0">
                <a:latin typeface="+mn-lt"/>
              </a:endParaRPr>
            </a:p>
          </p:txBody>
        </p:sp>
        <p:sp>
          <p:nvSpPr>
            <p:cNvPr id="41" name="Rectangle 40"/>
            <p:cNvSpPr/>
            <p:nvPr/>
          </p:nvSpPr>
          <p:spPr>
            <a:xfrm>
              <a:off x="4133504" y="1229976"/>
              <a:ext cx="3296603" cy="369332"/>
            </a:xfrm>
            <a:prstGeom prst="rect">
              <a:avLst/>
            </a:prstGeom>
          </p:spPr>
          <p:txBody>
            <a:bodyPr wrap="square">
              <a:spAutoFit/>
            </a:bodyPr>
            <a:lstStyle/>
            <a:p>
              <a:pPr algn="ctr"/>
              <a:r>
                <a:rPr lang="en-US" b="1" dirty="0" smtClean="0">
                  <a:latin typeface="+mn-lt"/>
                </a:rPr>
                <a:t>Handle Data</a:t>
              </a:r>
              <a:endParaRPr lang="en-US" b="1" dirty="0">
                <a:latin typeface="+mn-lt"/>
              </a:endParaRPr>
            </a:p>
          </p:txBody>
        </p:sp>
      </p:grpSp>
      <p:sp>
        <p:nvSpPr>
          <p:cNvPr id="43" name="Rounded Rectangle 42"/>
          <p:cNvSpPr/>
          <p:nvPr/>
        </p:nvSpPr>
        <p:spPr>
          <a:xfrm>
            <a:off x="3519357" y="4909328"/>
            <a:ext cx="5167443" cy="31144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DuTmIPRpWA6BQaPfvYUmFpn_o5meE3NoR8PB_z4SuxQoVQAC0Pu3KS….</a:t>
            </a:r>
            <a:endParaRPr lang="en-US" sz="1200" dirty="0">
              <a:solidFill>
                <a:schemeClr val="tx1"/>
              </a:solidFill>
            </a:endParaRPr>
          </a:p>
        </p:txBody>
      </p:sp>
      <p:sp>
        <p:nvSpPr>
          <p:cNvPr id="44" name="Rounded Rectangle 43"/>
          <p:cNvSpPr/>
          <p:nvPr/>
        </p:nvSpPr>
        <p:spPr>
          <a:xfrm>
            <a:off x="2139931" y="4909328"/>
            <a:ext cx="1355932" cy="313165"/>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smtClean="0">
                <a:solidFill>
                  <a:schemeClr val="tx1"/>
                </a:solidFill>
              </a:rPr>
              <a:t>HS_SIGNATURE</a:t>
            </a:r>
            <a:endParaRPr lang="en-US" sz="1200" dirty="0">
              <a:solidFill>
                <a:schemeClr val="tx1"/>
              </a:solidFill>
            </a:endParaRPr>
          </a:p>
        </p:txBody>
      </p:sp>
      <p:sp>
        <p:nvSpPr>
          <p:cNvPr id="49" name="Rounded Rectangle 48"/>
          <p:cNvSpPr/>
          <p:nvPr/>
        </p:nvSpPr>
        <p:spPr>
          <a:xfrm>
            <a:off x="2139687" y="2633431"/>
            <a:ext cx="1393440" cy="313165"/>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solidFill>
                  <a:srgbClr val="000000"/>
                </a:solidFill>
              </a:rPr>
              <a:t>0.TYPE/METADATA</a:t>
            </a:r>
            <a:endParaRPr lang="en-US" sz="1200" dirty="0">
              <a:solidFill>
                <a:srgbClr val="000000"/>
              </a:solidFill>
            </a:endParaRPr>
          </a:p>
        </p:txBody>
      </p:sp>
      <p:sp>
        <p:nvSpPr>
          <p:cNvPr id="50" name="Rounded Rectangle 49"/>
          <p:cNvSpPr/>
          <p:nvPr/>
        </p:nvSpPr>
        <p:spPr>
          <a:xfrm>
            <a:off x="3549409" y="2642881"/>
            <a:ext cx="5145574" cy="31144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rPr>
              <a:t>&lt;metadata&gt;&lt;author&gt;John Doe&lt;/author&gt;&lt;</a:t>
            </a:r>
            <a:r>
              <a:rPr lang="en-US" sz="1400" dirty="0" err="1" smtClean="0">
                <a:solidFill>
                  <a:schemeClr val="tx1"/>
                </a:solidFill>
              </a:rPr>
              <a:t>dateCreated</a:t>
            </a:r>
            <a:r>
              <a:rPr lang="en-US" sz="1400" dirty="0" smtClean="0">
                <a:solidFill>
                  <a:schemeClr val="tx1"/>
                </a:solidFill>
              </a:rPr>
              <a:t>&gt;2016-01-02&lt;</a:t>
            </a:r>
            <a:endParaRPr lang="en-US" sz="1400" dirty="0">
              <a:solidFill>
                <a:schemeClr val="tx1"/>
              </a:solidFill>
            </a:endParaRPr>
          </a:p>
        </p:txBody>
      </p:sp>
      <p:sp>
        <p:nvSpPr>
          <p:cNvPr id="48" name="Oval 47"/>
          <p:cNvSpPr/>
          <p:nvPr/>
        </p:nvSpPr>
        <p:spPr>
          <a:xfrm>
            <a:off x="5410200" y="3495808"/>
            <a:ext cx="67734" cy="8264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1" name="Oval 50"/>
          <p:cNvSpPr/>
          <p:nvPr/>
        </p:nvSpPr>
        <p:spPr>
          <a:xfrm>
            <a:off x="5410194" y="3614340"/>
            <a:ext cx="67734" cy="8264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2" name="Oval 51"/>
          <p:cNvSpPr/>
          <p:nvPr/>
        </p:nvSpPr>
        <p:spPr>
          <a:xfrm>
            <a:off x="5410188" y="3741339"/>
            <a:ext cx="67734" cy="8264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3" name="Rounded Rectangle 52"/>
          <p:cNvSpPr/>
          <p:nvPr/>
        </p:nvSpPr>
        <p:spPr>
          <a:xfrm>
            <a:off x="3513693" y="4573072"/>
            <a:ext cx="5167443" cy="31144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0EPdfui8l4yszmLkiaSfleJEY6r7ThLwY27ykZKx9xxwPiVneS4NWh_W5SsW-….</a:t>
            </a:r>
            <a:endParaRPr lang="en-US" sz="1200" dirty="0">
              <a:solidFill>
                <a:schemeClr val="tx1"/>
              </a:solidFill>
            </a:endParaRPr>
          </a:p>
        </p:txBody>
      </p:sp>
      <p:sp>
        <p:nvSpPr>
          <p:cNvPr id="54" name="Rounded Rectangle 53"/>
          <p:cNvSpPr/>
          <p:nvPr/>
        </p:nvSpPr>
        <p:spPr>
          <a:xfrm>
            <a:off x="2139931" y="4573072"/>
            <a:ext cx="1356744" cy="313165"/>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44"/>
          <p:cNvSpPr txBox="1">
            <a:spLocks noChangeArrowheads="1"/>
          </p:cNvSpPr>
          <p:nvPr/>
        </p:nvSpPr>
        <p:spPr bwMode="auto">
          <a:xfrm>
            <a:off x="2385699" y="4578460"/>
            <a:ext cx="743638" cy="276999"/>
          </a:xfrm>
          <a:prstGeom prst="rect">
            <a:avLst/>
          </a:prstGeom>
          <a:noFill/>
          <a:ln w="9525">
            <a:noFill/>
            <a:miter lim="800000"/>
            <a:headEnd/>
            <a:tailEnd/>
          </a:ln>
        </p:spPr>
        <p:txBody>
          <a:bodyPr wrap="none">
            <a:spAutoFit/>
          </a:bodyPr>
          <a:lstStyle/>
          <a:p>
            <a:r>
              <a:rPr lang="en-US" sz="1200" dirty="0" smtClean="0">
                <a:latin typeface="+mj-lt"/>
              </a:rPr>
              <a:t>HS_CERT</a:t>
            </a:r>
            <a:endParaRPr lang="en-US" sz="1200" dirty="0">
              <a:latin typeface="+mj-lt"/>
            </a:endParaRPr>
          </a:p>
        </p:txBody>
      </p:sp>
      <p:sp>
        <p:nvSpPr>
          <p:cNvPr id="56" name="Rounded Rectangle 55"/>
          <p:cNvSpPr/>
          <p:nvPr/>
        </p:nvSpPr>
        <p:spPr>
          <a:xfrm>
            <a:off x="3519357" y="4258232"/>
            <a:ext cx="5167443" cy="31144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0000000B4453415F5055425F4B4559000000000015009760508F15230B….</a:t>
            </a:r>
            <a:endParaRPr lang="en-US" sz="1200" dirty="0">
              <a:solidFill>
                <a:schemeClr val="tx1"/>
              </a:solidFill>
            </a:endParaRPr>
          </a:p>
        </p:txBody>
      </p:sp>
      <p:sp>
        <p:nvSpPr>
          <p:cNvPr id="57" name="Rounded Rectangle 56"/>
          <p:cNvSpPr/>
          <p:nvPr/>
        </p:nvSpPr>
        <p:spPr>
          <a:xfrm>
            <a:off x="2145595" y="4258232"/>
            <a:ext cx="1356744" cy="313165"/>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44"/>
          <p:cNvSpPr txBox="1">
            <a:spLocks noChangeArrowheads="1"/>
          </p:cNvSpPr>
          <p:nvPr/>
        </p:nvSpPr>
        <p:spPr bwMode="auto">
          <a:xfrm>
            <a:off x="2391363" y="4263620"/>
            <a:ext cx="919918" cy="276999"/>
          </a:xfrm>
          <a:prstGeom prst="rect">
            <a:avLst/>
          </a:prstGeom>
          <a:noFill/>
          <a:ln w="9525">
            <a:noFill/>
            <a:miter lim="800000"/>
            <a:headEnd/>
            <a:tailEnd/>
          </a:ln>
        </p:spPr>
        <p:txBody>
          <a:bodyPr wrap="none">
            <a:spAutoFit/>
          </a:bodyPr>
          <a:lstStyle/>
          <a:p>
            <a:r>
              <a:rPr lang="en-US" sz="1200" dirty="0" smtClean="0">
                <a:latin typeface="+mj-lt"/>
              </a:rPr>
              <a:t>HS_PUBKEY</a:t>
            </a:r>
            <a:endParaRPr lang="en-US" sz="1200" dirty="0">
              <a:latin typeface="+mj-lt"/>
            </a:endParaRPr>
          </a:p>
        </p:txBody>
      </p:sp>
      <p:sp>
        <p:nvSpPr>
          <p:cNvPr id="59" name="Rounded Rectangle 58"/>
          <p:cNvSpPr/>
          <p:nvPr/>
        </p:nvSpPr>
        <p:spPr>
          <a:xfrm>
            <a:off x="3495863" y="3946786"/>
            <a:ext cx="5167443" cy="31144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eyJhbGciOiJSUzI1NiJ9.</a:t>
            </a:r>
            <a:r>
              <a:rPr lang="en-US" sz="1200" dirty="0" smtClean="0">
                <a:solidFill>
                  <a:schemeClr val="tx1"/>
                </a:solidFill>
              </a:rPr>
              <a:t>eyJkaWdlc3RzIjp7ImFsZyI6IlNIQS0yNTYiLCJkaWdlc….</a:t>
            </a:r>
            <a:endParaRPr lang="en-US" sz="1200" dirty="0">
              <a:solidFill>
                <a:schemeClr val="tx1"/>
              </a:solidFill>
            </a:endParaRPr>
          </a:p>
        </p:txBody>
      </p:sp>
      <p:sp>
        <p:nvSpPr>
          <p:cNvPr id="60" name="Rounded Rectangle 59"/>
          <p:cNvSpPr/>
          <p:nvPr/>
        </p:nvSpPr>
        <p:spPr>
          <a:xfrm>
            <a:off x="2145595" y="3946786"/>
            <a:ext cx="1326774" cy="313165"/>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smtClean="0">
                <a:solidFill>
                  <a:schemeClr val="tx1"/>
                </a:solidFill>
              </a:rPr>
              <a:t>0.TYPE/SHA256</a:t>
            </a:r>
            <a:endParaRPr lang="en-US" sz="1200" dirty="0">
              <a:solidFill>
                <a:schemeClr val="tx1"/>
              </a:solidFill>
            </a:endParaRPr>
          </a:p>
        </p:txBody>
      </p:sp>
      <p:sp>
        <p:nvSpPr>
          <p:cNvPr id="61" name="Rounded Rectangle 60"/>
          <p:cNvSpPr/>
          <p:nvPr/>
        </p:nvSpPr>
        <p:spPr>
          <a:xfrm>
            <a:off x="3545734" y="2954327"/>
            <a:ext cx="5167443" cy="31144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9</a:t>
            </a:r>
            <a:r>
              <a:rPr lang="en-US" sz="1200" dirty="0">
                <a:solidFill>
                  <a:schemeClr val="tx1"/>
                </a:solidFill>
              </a:rPr>
              <a:t>.</a:t>
            </a:r>
            <a:r>
              <a:rPr lang="en-US" sz="1200" dirty="0" smtClean="0">
                <a:solidFill>
                  <a:schemeClr val="tx1"/>
                </a:solidFill>
              </a:rPr>
              <a:t>eyJkaWdlc3RzIjp7ImFsZyc3RzIjp7Ic3RzIjp7IsfsdI6IlNIQS0yNTYiLCJkaWdlc….</a:t>
            </a:r>
            <a:endParaRPr lang="en-US" sz="1200" dirty="0">
              <a:solidFill>
                <a:schemeClr val="tx1"/>
              </a:solidFill>
            </a:endParaRPr>
          </a:p>
        </p:txBody>
      </p:sp>
      <p:sp>
        <p:nvSpPr>
          <p:cNvPr id="62" name="Rounded Rectangle 61"/>
          <p:cNvSpPr/>
          <p:nvPr/>
        </p:nvSpPr>
        <p:spPr>
          <a:xfrm>
            <a:off x="2139931" y="2954327"/>
            <a:ext cx="1382309" cy="313165"/>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smtClean="0">
                <a:solidFill>
                  <a:schemeClr val="tx1"/>
                </a:solidFill>
              </a:rPr>
              <a:t>0.TYPE/DATA-SIG</a:t>
            </a:r>
            <a:endParaRPr lang="en-US" sz="1200" dirty="0">
              <a:solidFill>
                <a:schemeClr val="tx1"/>
              </a:solidFill>
            </a:endParaRPr>
          </a:p>
        </p:txBody>
      </p:sp>
    </p:spTree>
    <p:extLst>
      <p:ext uri="{BB962C8B-B14F-4D97-AF65-F5344CB8AC3E}">
        <p14:creationId xmlns:p14="http://schemas.microsoft.com/office/powerpoint/2010/main" val="3302976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b="1" dirty="0" smtClean="0">
                <a:solidFill>
                  <a:srgbClr val="4F81BD"/>
                </a:solidFill>
                <a:latin typeface="+mn-lt"/>
                <a:ea typeface="+mj-ea"/>
                <a:cs typeface="+mj-cs"/>
              </a:rPr>
              <a:t>Handle Resolution - Overview</a:t>
            </a:r>
            <a:endParaRPr lang="en-US" sz="3200" b="1" dirty="0">
              <a:solidFill>
                <a:srgbClr val="4F81BD"/>
              </a:solidFill>
              <a:latin typeface="+mn-lt"/>
              <a:ea typeface="+mj-ea"/>
              <a:cs typeface="+mj-cs"/>
            </a:endParaRPr>
          </a:p>
        </p:txBody>
      </p:sp>
      <p:grpSp>
        <p:nvGrpSpPr>
          <p:cNvPr id="177" name="Group 176"/>
          <p:cNvGrpSpPr/>
          <p:nvPr/>
        </p:nvGrpSpPr>
        <p:grpSpPr>
          <a:xfrm>
            <a:off x="5423136" y="612755"/>
            <a:ext cx="3599220" cy="1445577"/>
            <a:chOff x="5423136" y="612755"/>
            <a:chExt cx="3599220" cy="1445577"/>
          </a:xfrm>
        </p:grpSpPr>
        <p:grpSp>
          <p:nvGrpSpPr>
            <p:cNvPr id="176" name="Group 175"/>
            <p:cNvGrpSpPr/>
            <p:nvPr/>
          </p:nvGrpSpPr>
          <p:grpSpPr>
            <a:xfrm>
              <a:off x="7077076" y="612755"/>
              <a:ext cx="1945280" cy="875620"/>
              <a:chOff x="7077076" y="612755"/>
              <a:chExt cx="1945280" cy="875620"/>
            </a:xfrm>
          </p:grpSpPr>
          <p:sp>
            <p:nvSpPr>
              <p:cNvPr id="98" name="Oval 24"/>
              <p:cNvSpPr>
                <a:spLocks noChangeArrowheads="1"/>
              </p:cNvSpPr>
              <p:nvPr/>
            </p:nvSpPr>
            <p:spPr bwMode="auto">
              <a:xfrm>
                <a:off x="7077076" y="612755"/>
                <a:ext cx="1945280" cy="875620"/>
              </a:xfrm>
              <a:prstGeom prst="ellipse">
                <a:avLst/>
              </a:prstGeom>
              <a:solidFill>
                <a:srgbClr val="C0C0C0"/>
              </a:solidFill>
              <a:ln w="12700">
                <a:noFill/>
                <a:round/>
                <a:headEnd/>
                <a:tailEnd/>
              </a:ln>
              <a:effectLst>
                <a:innerShdw blurRad="63500" dist="50800" dir="13500000">
                  <a:srgbClr val="000000">
                    <a:alpha val="50000"/>
                  </a:srgbClr>
                </a:innerShdw>
              </a:effectLst>
            </p:spPr>
            <p:txBody>
              <a:bodyPr wrap="none" tIns="0" bIns="0" anchor="ctr"/>
              <a:lstStyle/>
              <a:p>
                <a:endParaRPr lang="en-US" sz="1200" b="1" dirty="0">
                  <a:solidFill>
                    <a:schemeClr val="tx1"/>
                  </a:solidFill>
                </a:endParaRPr>
              </a:p>
            </p:txBody>
          </p:sp>
          <p:sp>
            <p:nvSpPr>
              <p:cNvPr id="97" name="Oval 26"/>
              <p:cNvSpPr>
                <a:spLocks noChangeArrowheads="1"/>
              </p:cNvSpPr>
              <p:nvPr/>
            </p:nvSpPr>
            <p:spPr bwMode="auto">
              <a:xfrm>
                <a:off x="7188914" y="945904"/>
                <a:ext cx="396900" cy="206233"/>
              </a:xfrm>
              <a:prstGeom prst="ellipse">
                <a:avLst/>
              </a:prstGeom>
              <a:solidFill>
                <a:srgbClr val="FF9966"/>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GSP 11</a:t>
                </a:r>
                <a:endParaRPr lang="en-US" sz="800" b="1" dirty="0">
                  <a:solidFill>
                    <a:schemeClr val="tx1"/>
                  </a:solidFill>
                  <a:latin typeface="+mj-lt"/>
                </a:endParaRPr>
              </a:p>
            </p:txBody>
          </p:sp>
          <p:sp>
            <p:nvSpPr>
              <p:cNvPr id="99" name="Oval 26"/>
              <p:cNvSpPr>
                <a:spLocks noChangeArrowheads="1"/>
              </p:cNvSpPr>
              <p:nvPr/>
            </p:nvSpPr>
            <p:spPr bwMode="auto">
              <a:xfrm>
                <a:off x="7562414" y="688869"/>
                <a:ext cx="396900" cy="206233"/>
              </a:xfrm>
              <a:prstGeom prst="ellipse">
                <a:avLst/>
              </a:prstGeom>
              <a:solidFill>
                <a:srgbClr val="FF9966"/>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MPA 22</a:t>
                </a:r>
                <a:endParaRPr lang="en-US" sz="800" b="1" dirty="0">
                  <a:solidFill>
                    <a:schemeClr val="tx1"/>
                  </a:solidFill>
                  <a:latin typeface="+mj-lt"/>
                </a:endParaRPr>
              </a:p>
            </p:txBody>
          </p:sp>
          <p:sp>
            <p:nvSpPr>
              <p:cNvPr id="100" name="Oval 26"/>
              <p:cNvSpPr>
                <a:spLocks noChangeArrowheads="1"/>
              </p:cNvSpPr>
              <p:nvPr/>
            </p:nvSpPr>
            <p:spPr bwMode="auto">
              <a:xfrm>
                <a:off x="7564599" y="1198247"/>
                <a:ext cx="396900" cy="206233"/>
              </a:xfrm>
              <a:prstGeom prst="ellipse">
                <a:avLst/>
              </a:prstGeom>
              <a:solidFill>
                <a:srgbClr val="FF9966"/>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MPA 10</a:t>
                </a:r>
                <a:endParaRPr lang="en-US" sz="800" b="1" dirty="0">
                  <a:solidFill>
                    <a:schemeClr val="tx1"/>
                  </a:solidFill>
                  <a:latin typeface="+mj-lt"/>
                </a:endParaRPr>
              </a:p>
            </p:txBody>
          </p:sp>
          <p:sp>
            <p:nvSpPr>
              <p:cNvPr id="101" name="Oval 26"/>
              <p:cNvSpPr>
                <a:spLocks noChangeArrowheads="1"/>
              </p:cNvSpPr>
              <p:nvPr/>
            </p:nvSpPr>
            <p:spPr bwMode="auto">
              <a:xfrm>
                <a:off x="8119962" y="688869"/>
                <a:ext cx="396900" cy="206233"/>
              </a:xfrm>
              <a:prstGeom prst="ellipse">
                <a:avLst/>
              </a:prstGeom>
              <a:solidFill>
                <a:srgbClr val="FF9966"/>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MPA 21</a:t>
                </a:r>
                <a:endParaRPr lang="en-US" sz="800" b="1" dirty="0">
                  <a:solidFill>
                    <a:schemeClr val="tx1"/>
                  </a:solidFill>
                  <a:latin typeface="+mj-lt"/>
                </a:endParaRPr>
              </a:p>
            </p:txBody>
          </p:sp>
          <p:sp>
            <p:nvSpPr>
              <p:cNvPr id="102" name="Oval 26"/>
              <p:cNvSpPr>
                <a:spLocks noChangeArrowheads="1"/>
              </p:cNvSpPr>
              <p:nvPr/>
            </p:nvSpPr>
            <p:spPr bwMode="auto">
              <a:xfrm>
                <a:off x="8114846" y="1198247"/>
                <a:ext cx="396900" cy="206233"/>
              </a:xfrm>
              <a:prstGeom prst="ellipse">
                <a:avLst/>
              </a:prstGeom>
              <a:solidFill>
                <a:srgbClr val="FF9966"/>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MPA 86</a:t>
                </a:r>
                <a:endParaRPr lang="en-US" sz="800" b="1" dirty="0">
                  <a:solidFill>
                    <a:schemeClr val="tx1"/>
                  </a:solidFill>
                  <a:latin typeface="+mj-lt"/>
                </a:endParaRPr>
              </a:p>
            </p:txBody>
          </p:sp>
          <p:sp>
            <p:nvSpPr>
              <p:cNvPr id="103" name="Oval 26"/>
              <p:cNvSpPr>
                <a:spLocks noChangeArrowheads="1"/>
              </p:cNvSpPr>
              <p:nvPr/>
            </p:nvSpPr>
            <p:spPr bwMode="auto">
              <a:xfrm>
                <a:off x="8435418" y="954371"/>
                <a:ext cx="396900" cy="206233"/>
              </a:xfrm>
              <a:prstGeom prst="ellipse">
                <a:avLst/>
              </a:prstGeom>
              <a:solidFill>
                <a:srgbClr val="FF9966"/>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MPA 20</a:t>
                </a:r>
                <a:endParaRPr lang="en-US" sz="800" b="1" dirty="0">
                  <a:solidFill>
                    <a:schemeClr val="tx1"/>
                  </a:solidFill>
                  <a:latin typeface="+mj-lt"/>
                </a:endParaRPr>
              </a:p>
            </p:txBody>
          </p:sp>
          <p:sp>
            <p:nvSpPr>
              <p:cNvPr id="104" name="Oval 26"/>
              <p:cNvSpPr>
                <a:spLocks noChangeArrowheads="1"/>
              </p:cNvSpPr>
              <p:nvPr/>
            </p:nvSpPr>
            <p:spPr bwMode="auto">
              <a:xfrm>
                <a:off x="7838733" y="949679"/>
                <a:ext cx="396900" cy="206233"/>
              </a:xfrm>
              <a:prstGeom prst="ellipse">
                <a:avLst/>
              </a:prstGeom>
              <a:solidFill>
                <a:schemeClr val="accent3">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DONA</a:t>
                </a:r>
                <a:endParaRPr lang="en-US" sz="800" b="1" dirty="0">
                  <a:solidFill>
                    <a:schemeClr val="tx1"/>
                  </a:solidFill>
                  <a:latin typeface="+mj-lt"/>
                </a:endParaRPr>
              </a:p>
            </p:txBody>
          </p:sp>
        </p:grpSp>
        <p:cxnSp>
          <p:nvCxnSpPr>
            <p:cNvPr id="10" name="Straight Connector 9"/>
            <p:cNvCxnSpPr>
              <a:stCxn id="16" idx="1"/>
              <a:endCxn id="98" idx="1"/>
            </p:cNvCxnSpPr>
            <p:nvPr/>
          </p:nvCxnSpPr>
          <p:spPr>
            <a:xfrm flipV="1">
              <a:off x="5423136" y="740987"/>
              <a:ext cx="1938820" cy="886293"/>
            </a:xfrm>
            <a:prstGeom prst="line">
              <a:avLst/>
            </a:prstGeom>
            <a:ln w="19050">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16" idx="5"/>
            </p:cNvCxnSpPr>
            <p:nvPr/>
          </p:nvCxnSpPr>
          <p:spPr>
            <a:xfrm flipV="1">
              <a:off x="6231360" y="1436406"/>
              <a:ext cx="2320039" cy="621926"/>
            </a:xfrm>
            <a:prstGeom prst="line">
              <a:avLst/>
            </a:prstGeom>
            <a:ln w="19050">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2743200" y="2425283"/>
            <a:ext cx="3124200" cy="2092166"/>
            <a:chOff x="2743200" y="2425283"/>
            <a:chExt cx="3124200" cy="2092166"/>
          </a:xfrm>
        </p:grpSpPr>
        <p:grpSp>
          <p:nvGrpSpPr>
            <p:cNvPr id="169" name="Group 168"/>
            <p:cNvGrpSpPr/>
            <p:nvPr/>
          </p:nvGrpSpPr>
          <p:grpSpPr>
            <a:xfrm>
              <a:off x="3200728" y="2425283"/>
              <a:ext cx="2666672" cy="1501114"/>
              <a:chOff x="3200728" y="2425283"/>
              <a:chExt cx="2666672" cy="1501114"/>
            </a:xfrm>
          </p:grpSpPr>
          <p:cxnSp>
            <p:nvCxnSpPr>
              <p:cNvPr id="41" name="AutoShape 30"/>
              <p:cNvCxnSpPr>
                <a:cxnSpLocks noChangeShapeType="1"/>
                <a:stCxn id="19" idx="1"/>
                <a:endCxn id="43" idx="1"/>
              </p:cNvCxnSpPr>
              <p:nvPr/>
            </p:nvCxnSpPr>
            <p:spPr bwMode="auto">
              <a:xfrm flipH="1">
                <a:off x="3200728" y="2425283"/>
                <a:ext cx="1538660" cy="1083176"/>
              </a:xfrm>
              <a:prstGeom prst="straightConnector1">
                <a:avLst/>
              </a:prstGeom>
              <a:noFill/>
              <a:ln w="19050">
                <a:solidFill>
                  <a:schemeClr val="tx1">
                    <a:lumMod val="50000"/>
                    <a:lumOff val="50000"/>
                  </a:schemeClr>
                </a:solidFill>
                <a:prstDash val="sysDot"/>
                <a:round/>
                <a:headEnd/>
                <a:tailEnd/>
              </a:ln>
            </p:spPr>
          </p:cxnSp>
          <p:cxnSp>
            <p:nvCxnSpPr>
              <p:cNvPr id="42" name="AutoShape 31"/>
              <p:cNvCxnSpPr>
                <a:cxnSpLocks noChangeShapeType="1"/>
                <a:stCxn id="19" idx="6"/>
                <a:endCxn id="43" idx="6"/>
              </p:cNvCxnSpPr>
              <p:nvPr/>
            </p:nvCxnSpPr>
            <p:spPr bwMode="auto">
              <a:xfrm>
                <a:off x="5715000" y="2640809"/>
                <a:ext cx="152400" cy="1285588"/>
              </a:xfrm>
              <a:prstGeom prst="straightConnector1">
                <a:avLst/>
              </a:prstGeom>
              <a:noFill/>
              <a:ln w="19050">
                <a:solidFill>
                  <a:schemeClr val="tx1">
                    <a:lumMod val="50000"/>
                    <a:lumOff val="50000"/>
                  </a:schemeClr>
                </a:solidFill>
                <a:prstDash val="sysDot"/>
                <a:round/>
                <a:headEnd/>
                <a:tailEnd/>
              </a:ln>
            </p:spPr>
          </p:cxnSp>
        </p:grpSp>
        <p:grpSp>
          <p:nvGrpSpPr>
            <p:cNvPr id="167" name="Group 166"/>
            <p:cNvGrpSpPr/>
            <p:nvPr/>
          </p:nvGrpSpPr>
          <p:grpSpPr>
            <a:xfrm>
              <a:off x="2743200" y="3335344"/>
              <a:ext cx="3124200" cy="1182105"/>
              <a:chOff x="2743200" y="3335344"/>
              <a:chExt cx="3124200" cy="1182105"/>
            </a:xfrm>
          </p:grpSpPr>
          <p:sp>
            <p:nvSpPr>
              <p:cNvPr id="43" name="Oval 24"/>
              <p:cNvSpPr>
                <a:spLocks noChangeArrowheads="1"/>
              </p:cNvSpPr>
              <p:nvPr/>
            </p:nvSpPr>
            <p:spPr bwMode="auto">
              <a:xfrm>
                <a:off x="2743200" y="3335344"/>
                <a:ext cx="3124200" cy="1182105"/>
              </a:xfrm>
              <a:prstGeom prst="ellipse">
                <a:avLst/>
              </a:prstGeom>
              <a:solidFill>
                <a:srgbClr val="C0C0C0"/>
              </a:solidFill>
              <a:ln w="12700">
                <a:noFill/>
                <a:round/>
                <a:headEnd/>
                <a:tailEnd/>
              </a:ln>
              <a:effectLst>
                <a:innerShdw blurRad="63500" dist="50800" dir="13500000">
                  <a:srgbClr val="000000">
                    <a:alpha val="50000"/>
                  </a:srgbClr>
                </a:innerShdw>
              </a:effectLst>
            </p:spPr>
            <p:txBody>
              <a:bodyPr wrap="none" tIns="0" bIns="0" anchor="ctr"/>
              <a:lstStyle/>
              <a:p>
                <a:endParaRPr lang="en-US" sz="1200" b="1" dirty="0">
                  <a:solidFill>
                    <a:schemeClr val="tx1"/>
                  </a:solidFill>
                </a:endParaRPr>
              </a:p>
            </p:txBody>
          </p:sp>
          <p:sp>
            <p:nvSpPr>
              <p:cNvPr id="44" name="Oval 25"/>
              <p:cNvSpPr>
                <a:spLocks noChangeArrowheads="1"/>
              </p:cNvSpPr>
              <p:nvPr/>
            </p:nvSpPr>
            <p:spPr bwMode="auto">
              <a:xfrm>
                <a:off x="2921529" y="3739624"/>
                <a:ext cx="762000" cy="457200"/>
              </a:xfrm>
              <a:prstGeom prst="ellipse">
                <a:avLst/>
              </a:prstGeom>
              <a:solidFill>
                <a:schemeClr val="accent6">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200" b="1" dirty="0" smtClean="0">
                    <a:latin typeface="+mj-lt"/>
                  </a:rPr>
                  <a:t> </a:t>
                </a:r>
                <a:r>
                  <a:rPr lang="en-US" sz="1000" b="1" dirty="0" smtClean="0">
                    <a:latin typeface="+mj-lt"/>
                  </a:rPr>
                  <a:t>Authoritative</a:t>
                </a:r>
              </a:p>
              <a:p>
                <a:pPr algn="ctr"/>
                <a:r>
                  <a:rPr lang="en-US" sz="1000" b="1" dirty="0" smtClean="0">
                    <a:latin typeface="+mj-lt"/>
                  </a:rPr>
                  <a:t>Service</a:t>
                </a:r>
                <a:endParaRPr lang="en-US" sz="1000" b="1" dirty="0">
                  <a:solidFill>
                    <a:schemeClr val="tx1"/>
                  </a:solidFill>
                  <a:latin typeface="+mj-lt"/>
                </a:endParaRPr>
              </a:p>
            </p:txBody>
          </p:sp>
          <p:sp>
            <p:nvSpPr>
              <p:cNvPr id="46" name="Oval 27"/>
              <p:cNvSpPr>
                <a:spLocks noChangeArrowheads="1"/>
              </p:cNvSpPr>
              <p:nvPr/>
            </p:nvSpPr>
            <p:spPr bwMode="auto">
              <a:xfrm>
                <a:off x="3869266" y="3745974"/>
                <a:ext cx="762000" cy="457200"/>
              </a:xfrm>
              <a:prstGeom prst="ellipse">
                <a:avLst/>
              </a:prstGeom>
              <a:solidFill>
                <a:schemeClr val="accent6">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a:t>Mirror </a:t>
                </a:r>
              </a:p>
              <a:p>
                <a:pPr algn="ctr"/>
                <a:r>
                  <a:rPr lang="en-US" sz="1000" b="1" dirty="0"/>
                  <a:t>Service 1</a:t>
                </a:r>
              </a:p>
            </p:txBody>
          </p:sp>
          <p:sp>
            <p:nvSpPr>
              <p:cNvPr id="47" name="Text Box 28"/>
              <p:cNvSpPr txBox="1">
                <a:spLocks noChangeArrowheads="1"/>
              </p:cNvSpPr>
              <p:nvPr/>
            </p:nvSpPr>
            <p:spPr bwMode="auto">
              <a:xfrm>
                <a:off x="4578879" y="3842811"/>
                <a:ext cx="417513" cy="184150"/>
              </a:xfrm>
              <a:prstGeom prst="rect">
                <a:avLst/>
              </a:prstGeom>
              <a:noFill/>
              <a:ln w="12700">
                <a:noFill/>
                <a:miter lim="800000"/>
                <a:headEnd/>
                <a:tailEnd/>
              </a:ln>
            </p:spPr>
            <p:txBody>
              <a:bodyPr wrap="none" tIns="0" bIns="0" anchor="ctr">
                <a:spAutoFit/>
              </a:bodyPr>
              <a:lstStyle/>
              <a:p>
                <a:r>
                  <a:rPr lang="en-US" sz="1200" b="1" dirty="0"/>
                  <a:t>…...</a:t>
                </a:r>
                <a:endParaRPr lang="en-US" sz="1200" b="1" dirty="0">
                  <a:solidFill>
                    <a:schemeClr val="tx1"/>
                  </a:solidFill>
                </a:endParaRPr>
              </a:p>
            </p:txBody>
          </p:sp>
          <p:sp>
            <p:nvSpPr>
              <p:cNvPr id="48" name="Oval 29"/>
              <p:cNvSpPr>
                <a:spLocks noChangeArrowheads="1"/>
              </p:cNvSpPr>
              <p:nvPr/>
            </p:nvSpPr>
            <p:spPr bwMode="auto">
              <a:xfrm>
                <a:off x="4936066" y="3755499"/>
                <a:ext cx="762000" cy="457200"/>
              </a:xfrm>
              <a:prstGeom prst="ellipse">
                <a:avLst/>
              </a:prstGeom>
              <a:solidFill>
                <a:schemeClr val="accent6">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a:t>Mirror </a:t>
                </a:r>
              </a:p>
              <a:p>
                <a:pPr algn="ctr"/>
                <a:r>
                  <a:rPr lang="en-US" sz="1000" b="1" dirty="0"/>
                  <a:t>Service </a:t>
                </a:r>
                <a:r>
                  <a:rPr lang="en-US" sz="1000" b="1" dirty="0" smtClean="0"/>
                  <a:t>n</a:t>
                </a:r>
                <a:endParaRPr lang="en-US" sz="1000" b="1" dirty="0"/>
              </a:p>
            </p:txBody>
          </p:sp>
          <p:sp>
            <p:nvSpPr>
              <p:cNvPr id="121" name="Text Box 46"/>
              <p:cNvSpPr txBox="1">
                <a:spLocks noChangeArrowheads="1"/>
              </p:cNvSpPr>
              <p:nvPr/>
            </p:nvSpPr>
            <p:spPr bwMode="auto">
              <a:xfrm>
                <a:off x="3603621" y="3368472"/>
                <a:ext cx="1384768" cy="338554"/>
              </a:xfrm>
              <a:prstGeom prst="rect">
                <a:avLst/>
              </a:prstGeom>
              <a:noFill/>
              <a:ln w="12700">
                <a:noFill/>
                <a:miter lim="800000"/>
                <a:headEnd/>
                <a:tailEnd/>
              </a:ln>
            </p:spPr>
            <p:txBody>
              <a:bodyPr wrap="square" tIns="0" bIns="0" anchor="ctr">
                <a:spAutoFit/>
              </a:bodyPr>
              <a:lstStyle/>
              <a:p>
                <a:pPr algn="ctr"/>
                <a:r>
                  <a:rPr lang="en-US" sz="1100" b="1" dirty="0" smtClean="0">
                    <a:latin typeface="+mj-lt"/>
                  </a:rPr>
                  <a:t>Local Handle Service 10.152</a:t>
                </a:r>
                <a:endParaRPr lang="en-US" sz="1100" b="1" dirty="0">
                  <a:solidFill>
                    <a:schemeClr val="tx1"/>
                  </a:solidFill>
                  <a:latin typeface="+mj-lt"/>
                </a:endParaRPr>
              </a:p>
            </p:txBody>
          </p:sp>
        </p:grpSp>
      </p:grpSp>
      <p:grpSp>
        <p:nvGrpSpPr>
          <p:cNvPr id="230" name="Group 229"/>
          <p:cNvGrpSpPr/>
          <p:nvPr/>
        </p:nvGrpSpPr>
        <p:grpSpPr>
          <a:xfrm>
            <a:off x="518839" y="1872811"/>
            <a:ext cx="4038173" cy="2446777"/>
            <a:chOff x="518839" y="1872811"/>
            <a:chExt cx="4038173" cy="2446777"/>
          </a:xfrm>
        </p:grpSpPr>
        <p:grpSp>
          <p:nvGrpSpPr>
            <p:cNvPr id="161" name="Group 160"/>
            <p:cNvGrpSpPr/>
            <p:nvPr/>
          </p:nvGrpSpPr>
          <p:grpSpPr>
            <a:xfrm>
              <a:off x="764342" y="1872811"/>
              <a:ext cx="3792670" cy="2324025"/>
              <a:chOff x="764342" y="1872811"/>
              <a:chExt cx="3792670" cy="2324025"/>
            </a:xfrm>
          </p:grpSpPr>
          <p:cxnSp>
            <p:nvCxnSpPr>
              <p:cNvPr id="141" name="AutoShape 21"/>
              <p:cNvCxnSpPr>
                <a:cxnSpLocks noChangeShapeType="1"/>
                <a:endCxn id="135" idx="5"/>
              </p:cNvCxnSpPr>
              <p:nvPr/>
            </p:nvCxnSpPr>
            <p:spPr bwMode="auto">
              <a:xfrm flipH="1">
                <a:off x="1949736" y="2303863"/>
                <a:ext cx="2607276" cy="1892973"/>
              </a:xfrm>
              <a:prstGeom prst="straightConnector1">
                <a:avLst/>
              </a:prstGeom>
              <a:noFill/>
              <a:ln w="19050">
                <a:solidFill>
                  <a:schemeClr val="tx1">
                    <a:lumMod val="50000"/>
                    <a:lumOff val="50000"/>
                  </a:schemeClr>
                </a:solidFill>
                <a:prstDash val="sysDot"/>
                <a:round/>
                <a:headEnd/>
                <a:tailEnd/>
              </a:ln>
            </p:spPr>
          </p:cxnSp>
          <p:cxnSp>
            <p:nvCxnSpPr>
              <p:cNvPr id="144" name="AutoShape 21"/>
              <p:cNvCxnSpPr>
                <a:cxnSpLocks noChangeShapeType="1"/>
                <a:stCxn id="18" idx="1"/>
                <a:endCxn id="135" idx="1"/>
              </p:cNvCxnSpPr>
              <p:nvPr/>
            </p:nvCxnSpPr>
            <p:spPr bwMode="auto">
              <a:xfrm flipH="1">
                <a:off x="764342" y="1872811"/>
                <a:ext cx="2984446" cy="1731329"/>
              </a:xfrm>
              <a:prstGeom prst="straightConnector1">
                <a:avLst/>
              </a:prstGeom>
              <a:noFill/>
              <a:ln w="19050">
                <a:solidFill>
                  <a:schemeClr val="tx1">
                    <a:lumMod val="50000"/>
                    <a:lumOff val="50000"/>
                  </a:schemeClr>
                </a:solidFill>
                <a:prstDash val="sysDot"/>
                <a:round/>
                <a:headEnd/>
                <a:tailEnd/>
              </a:ln>
            </p:spPr>
          </p:cxnSp>
        </p:grpSp>
        <p:grpSp>
          <p:nvGrpSpPr>
            <p:cNvPr id="160" name="Group 159"/>
            <p:cNvGrpSpPr/>
            <p:nvPr/>
          </p:nvGrpSpPr>
          <p:grpSpPr>
            <a:xfrm>
              <a:off x="518839" y="3481388"/>
              <a:ext cx="1676400" cy="838200"/>
              <a:chOff x="518839" y="3481388"/>
              <a:chExt cx="1676400" cy="838200"/>
            </a:xfrm>
          </p:grpSpPr>
          <p:sp>
            <p:nvSpPr>
              <p:cNvPr id="135" name="Oval 17"/>
              <p:cNvSpPr>
                <a:spLocks noChangeArrowheads="1"/>
              </p:cNvSpPr>
              <p:nvPr/>
            </p:nvSpPr>
            <p:spPr bwMode="auto">
              <a:xfrm>
                <a:off x="518839" y="3481388"/>
                <a:ext cx="1676400" cy="838200"/>
              </a:xfrm>
              <a:prstGeom prst="ellipse">
                <a:avLst/>
              </a:prstGeom>
              <a:solidFill>
                <a:srgbClr val="C0C0C0"/>
              </a:solidFill>
              <a:ln w="12700">
                <a:noFill/>
                <a:round/>
                <a:headEnd/>
                <a:tailEnd/>
              </a:ln>
              <a:effectLst>
                <a:innerShdw blurRad="63500" dist="50800" dir="13500000">
                  <a:srgbClr val="000000">
                    <a:alpha val="50000"/>
                  </a:srgbClr>
                </a:innerShdw>
              </a:effectLst>
            </p:spPr>
            <p:txBody>
              <a:bodyPr wrap="none" tIns="0" bIns="0" anchor="ctr"/>
              <a:lstStyle/>
              <a:p>
                <a:endParaRPr lang="en-US" dirty="0"/>
              </a:p>
            </p:txBody>
          </p:sp>
          <p:sp>
            <p:nvSpPr>
              <p:cNvPr id="139" name="Oval 18"/>
              <p:cNvSpPr>
                <a:spLocks noChangeArrowheads="1"/>
              </p:cNvSpPr>
              <p:nvPr/>
            </p:nvSpPr>
            <p:spPr bwMode="auto">
              <a:xfrm>
                <a:off x="922789" y="3854984"/>
                <a:ext cx="720725" cy="342900"/>
              </a:xfrm>
              <a:prstGeom prst="ellipse">
                <a:avLst/>
              </a:prstGeom>
              <a:solidFill>
                <a:schemeClr val="accent5">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Authoritative</a:t>
                </a:r>
              </a:p>
              <a:p>
                <a:pPr algn="ctr"/>
                <a:r>
                  <a:rPr lang="en-US" sz="800" b="1" dirty="0" smtClean="0">
                    <a:latin typeface="+mj-lt"/>
                  </a:rPr>
                  <a:t>Service 1 </a:t>
                </a:r>
                <a:endParaRPr lang="en-US" sz="800" b="1" dirty="0">
                  <a:solidFill>
                    <a:schemeClr val="tx1"/>
                  </a:solidFill>
                  <a:latin typeface="+mj-lt"/>
                </a:endParaRPr>
              </a:p>
            </p:txBody>
          </p:sp>
          <p:sp>
            <p:nvSpPr>
              <p:cNvPr id="153" name="Text Box 46"/>
              <p:cNvSpPr txBox="1">
                <a:spLocks noChangeArrowheads="1"/>
              </p:cNvSpPr>
              <p:nvPr/>
            </p:nvSpPr>
            <p:spPr bwMode="auto">
              <a:xfrm>
                <a:off x="764342" y="3553137"/>
                <a:ext cx="1089553" cy="307777"/>
              </a:xfrm>
              <a:prstGeom prst="rect">
                <a:avLst/>
              </a:prstGeom>
              <a:noFill/>
              <a:ln w="12700">
                <a:noFill/>
                <a:miter lim="800000"/>
                <a:headEnd/>
                <a:tailEnd/>
              </a:ln>
            </p:spPr>
            <p:txBody>
              <a:bodyPr wrap="square" tIns="0" bIns="0" anchor="ctr">
                <a:spAutoFit/>
              </a:bodyPr>
              <a:lstStyle/>
              <a:p>
                <a:pPr algn="ctr"/>
                <a:r>
                  <a:rPr lang="en-US" sz="1000" b="1" dirty="0" smtClean="0">
                    <a:latin typeface="+mj-lt"/>
                  </a:rPr>
                  <a:t>Local Handle Service </a:t>
                </a:r>
                <a:r>
                  <a:rPr lang="en-US" sz="1000" b="1" dirty="0" smtClean="0">
                    <a:solidFill>
                      <a:schemeClr val="tx1"/>
                    </a:solidFill>
                    <a:latin typeface="+mj-lt"/>
                  </a:rPr>
                  <a:t>35.1</a:t>
                </a:r>
                <a:endParaRPr lang="en-US" sz="1000" b="1" dirty="0">
                  <a:solidFill>
                    <a:schemeClr val="tx1"/>
                  </a:solidFill>
                  <a:latin typeface="+mj-lt"/>
                </a:endParaRPr>
              </a:p>
            </p:txBody>
          </p:sp>
        </p:grpSp>
      </p:grpSp>
      <p:grpSp>
        <p:nvGrpSpPr>
          <p:cNvPr id="96" name="Group 95"/>
          <p:cNvGrpSpPr/>
          <p:nvPr/>
        </p:nvGrpSpPr>
        <p:grpSpPr>
          <a:xfrm>
            <a:off x="6110988" y="2425283"/>
            <a:ext cx="2502929" cy="1953042"/>
            <a:chOff x="6110988" y="2425283"/>
            <a:chExt cx="2502929" cy="1953042"/>
          </a:xfrm>
        </p:grpSpPr>
        <p:cxnSp>
          <p:nvCxnSpPr>
            <p:cNvPr id="50" name="AutoShape 20"/>
            <p:cNvCxnSpPr>
              <a:cxnSpLocks noChangeShapeType="1"/>
              <a:stCxn id="15" idx="7"/>
              <a:endCxn id="52" idx="7"/>
            </p:cNvCxnSpPr>
            <p:nvPr/>
          </p:nvCxnSpPr>
          <p:spPr bwMode="auto">
            <a:xfrm>
              <a:off x="6919212" y="2425283"/>
              <a:ext cx="1449202" cy="1187458"/>
            </a:xfrm>
            <a:prstGeom prst="straightConnector1">
              <a:avLst/>
            </a:prstGeom>
            <a:noFill/>
            <a:ln w="19050">
              <a:solidFill>
                <a:schemeClr val="tx1">
                  <a:lumMod val="50000"/>
                  <a:lumOff val="50000"/>
                </a:schemeClr>
              </a:solidFill>
              <a:prstDash val="sysDot"/>
              <a:round/>
              <a:headEnd/>
              <a:tailEnd/>
            </a:ln>
          </p:spPr>
        </p:cxnSp>
        <p:cxnSp>
          <p:nvCxnSpPr>
            <p:cNvPr id="51" name="AutoShape 21"/>
            <p:cNvCxnSpPr>
              <a:cxnSpLocks noChangeShapeType="1"/>
              <a:stCxn id="15" idx="3"/>
              <a:endCxn id="52" idx="2"/>
            </p:cNvCxnSpPr>
            <p:nvPr/>
          </p:nvCxnSpPr>
          <p:spPr bwMode="auto">
            <a:xfrm>
              <a:off x="6110988" y="2856335"/>
              <a:ext cx="826529" cy="1073522"/>
            </a:xfrm>
            <a:prstGeom prst="straightConnector1">
              <a:avLst/>
            </a:prstGeom>
            <a:noFill/>
            <a:ln w="19050">
              <a:solidFill>
                <a:schemeClr val="tx1">
                  <a:lumMod val="50000"/>
                  <a:lumOff val="50000"/>
                </a:schemeClr>
              </a:solidFill>
              <a:prstDash val="sysDot"/>
              <a:round/>
              <a:headEnd/>
              <a:tailEnd/>
            </a:ln>
          </p:spPr>
        </p:cxnSp>
        <p:grpSp>
          <p:nvGrpSpPr>
            <p:cNvPr id="89" name="Group 88"/>
            <p:cNvGrpSpPr/>
            <p:nvPr/>
          </p:nvGrpSpPr>
          <p:grpSpPr>
            <a:xfrm>
              <a:off x="6937517" y="3481388"/>
              <a:ext cx="1676400" cy="896937"/>
              <a:chOff x="6937517" y="3481388"/>
              <a:chExt cx="1676400" cy="896937"/>
            </a:xfrm>
          </p:grpSpPr>
          <p:sp>
            <p:nvSpPr>
              <p:cNvPr id="52" name="Oval 17"/>
              <p:cNvSpPr>
                <a:spLocks noChangeArrowheads="1"/>
              </p:cNvSpPr>
              <p:nvPr/>
            </p:nvSpPr>
            <p:spPr bwMode="auto">
              <a:xfrm>
                <a:off x="6937517" y="3481388"/>
                <a:ext cx="1676400" cy="896937"/>
              </a:xfrm>
              <a:prstGeom prst="ellipse">
                <a:avLst/>
              </a:prstGeom>
              <a:solidFill>
                <a:srgbClr val="C0C0C0"/>
              </a:solidFill>
              <a:ln w="12700">
                <a:noFill/>
                <a:round/>
                <a:headEnd/>
                <a:tailEnd/>
              </a:ln>
              <a:effectLst>
                <a:innerShdw blurRad="63500" dist="50800" dir="13500000">
                  <a:srgbClr val="000000">
                    <a:alpha val="50000"/>
                  </a:srgbClr>
                </a:innerShdw>
              </a:effectLst>
            </p:spPr>
            <p:txBody>
              <a:bodyPr wrap="none" tIns="0" bIns="0" anchor="ctr"/>
              <a:lstStyle/>
              <a:p>
                <a:endParaRPr lang="en-US" dirty="0"/>
              </a:p>
            </p:txBody>
          </p:sp>
          <p:sp>
            <p:nvSpPr>
              <p:cNvPr id="53" name="Oval 18"/>
              <p:cNvSpPr>
                <a:spLocks noChangeArrowheads="1"/>
              </p:cNvSpPr>
              <p:nvPr/>
            </p:nvSpPr>
            <p:spPr bwMode="auto">
              <a:xfrm>
                <a:off x="7023439" y="3869817"/>
                <a:ext cx="720725" cy="342900"/>
              </a:xfrm>
              <a:prstGeom prst="ellipse">
                <a:avLst/>
              </a:prstGeom>
              <a:solidFill>
                <a:schemeClr val="accent5">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Authoritative</a:t>
                </a:r>
              </a:p>
              <a:p>
                <a:pPr algn="ctr"/>
                <a:r>
                  <a:rPr lang="en-US" sz="800" b="1" dirty="0" smtClean="0">
                    <a:latin typeface="+mj-lt"/>
                  </a:rPr>
                  <a:t>Service 1 </a:t>
                </a:r>
                <a:endParaRPr lang="en-US" sz="800" b="1" dirty="0">
                  <a:solidFill>
                    <a:schemeClr val="tx1"/>
                  </a:solidFill>
                  <a:latin typeface="+mj-lt"/>
                </a:endParaRPr>
              </a:p>
            </p:txBody>
          </p:sp>
          <p:sp>
            <p:nvSpPr>
              <p:cNvPr id="134" name="Oval 18"/>
              <p:cNvSpPr>
                <a:spLocks noChangeArrowheads="1"/>
              </p:cNvSpPr>
              <p:nvPr/>
            </p:nvSpPr>
            <p:spPr bwMode="auto">
              <a:xfrm>
                <a:off x="7815375" y="3869817"/>
                <a:ext cx="720725" cy="342900"/>
              </a:xfrm>
              <a:prstGeom prst="ellipse">
                <a:avLst/>
              </a:prstGeom>
              <a:solidFill>
                <a:schemeClr val="accent5">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800" b="1" dirty="0" smtClean="0">
                    <a:latin typeface="+mj-lt"/>
                  </a:rPr>
                  <a:t>Authoritative</a:t>
                </a:r>
              </a:p>
              <a:p>
                <a:pPr algn="ctr"/>
                <a:r>
                  <a:rPr lang="en-US" sz="800" b="1" dirty="0" smtClean="0">
                    <a:latin typeface="+mj-lt"/>
                  </a:rPr>
                  <a:t>Service 2 </a:t>
                </a:r>
                <a:endParaRPr lang="en-US" sz="800" b="1" dirty="0">
                  <a:solidFill>
                    <a:schemeClr val="tx1"/>
                  </a:solidFill>
                  <a:latin typeface="+mj-lt"/>
                </a:endParaRPr>
              </a:p>
            </p:txBody>
          </p:sp>
          <p:sp>
            <p:nvSpPr>
              <p:cNvPr id="154" name="Text Box 46"/>
              <p:cNvSpPr txBox="1">
                <a:spLocks noChangeArrowheads="1"/>
              </p:cNvSpPr>
              <p:nvPr/>
            </p:nvSpPr>
            <p:spPr bwMode="auto">
              <a:xfrm>
                <a:off x="7239716" y="3553137"/>
                <a:ext cx="1089553" cy="307777"/>
              </a:xfrm>
              <a:prstGeom prst="rect">
                <a:avLst/>
              </a:prstGeom>
              <a:noFill/>
              <a:ln w="12700">
                <a:noFill/>
                <a:miter lim="800000"/>
                <a:headEnd/>
                <a:tailEnd/>
              </a:ln>
            </p:spPr>
            <p:txBody>
              <a:bodyPr wrap="square" tIns="0" bIns="0" anchor="ctr">
                <a:spAutoFit/>
              </a:bodyPr>
              <a:lstStyle/>
              <a:p>
                <a:pPr algn="ctr"/>
                <a:r>
                  <a:rPr lang="en-US" sz="1000" b="1" dirty="0" smtClean="0">
                    <a:latin typeface="+mj-lt"/>
                  </a:rPr>
                  <a:t>Local Handle Service </a:t>
                </a:r>
                <a:r>
                  <a:rPr lang="en-US" sz="1000" b="1" dirty="0" smtClean="0">
                    <a:solidFill>
                      <a:schemeClr val="tx1"/>
                    </a:solidFill>
                    <a:latin typeface="+mj-lt"/>
                  </a:rPr>
                  <a:t>86.1</a:t>
                </a:r>
                <a:endParaRPr lang="en-US" sz="1000" b="1" dirty="0">
                  <a:solidFill>
                    <a:schemeClr val="tx1"/>
                  </a:solidFill>
                  <a:latin typeface="+mj-lt"/>
                </a:endParaRPr>
              </a:p>
            </p:txBody>
          </p:sp>
        </p:grpSp>
      </p:grpSp>
      <p:grpSp>
        <p:nvGrpSpPr>
          <p:cNvPr id="227" name="Group 226"/>
          <p:cNvGrpSpPr/>
          <p:nvPr/>
        </p:nvGrpSpPr>
        <p:grpSpPr>
          <a:xfrm>
            <a:off x="1149956" y="880230"/>
            <a:ext cx="4150177" cy="1390517"/>
            <a:chOff x="1149956" y="880230"/>
            <a:chExt cx="4150177" cy="1390517"/>
          </a:xfrm>
        </p:grpSpPr>
        <p:grpSp>
          <p:nvGrpSpPr>
            <p:cNvPr id="226" name="Group 225"/>
            <p:cNvGrpSpPr/>
            <p:nvPr/>
          </p:nvGrpSpPr>
          <p:grpSpPr>
            <a:xfrm>
              <a:off x="2312036" y="902040"/>
              <a:ext cx="2988097" cy="757427"/>
              <a:chOff x="2312036" y="902040"/>
              <a:chExt cx="2988097" cy="757427"/>
            </a:xfrm>
          </p:grpSpPr>
          <p:sp>
            <p:nvSpPr>
              <p:cNvPr id="3" name="Rectangle 2"/>
              <p:cNvSpPr/>
              <p:nvPr/>
            </p:nvSpPr>
            <p:spPr>
              <a:xfrm>
                <a:off x="2312036" y="902040"/>
                <a:ext cx="1277275" cy="246221"/>
              </a:xfrm>
              <a:prstGeom prst="rect">
                <a:avLst/>
              </a:prstGeom>
            </p:spPr>
            <p:txBody>
              <a:bodyPr wrap="none">
                <a:spAutoFit/>
              </a:bodyPr>
              <a:lstStyle/>
              <a:p>
                <a:pPr algn="ctr"/>
                <a:r>
                  <a:rPr lang="en-US" sz="1000" dirty="0" smtClean="0"/>
                  <a:t>Resolve 0.NA/10.152</a:t>
                </a:r>
                <a:endParaRPr lang="en-US" sz="1000" dirty="0"/>
              </a:p>
            </p:txBody>
          </p:sp>
          <p:sp>
            <p:nvSpPr>
              <p:cNvPr id="12" name="Freeform 11"/>
              <p:cNvSpPr/>
              <p:nvPr/>
            </p:nvSpPr>
            <p:spPr>
              <a:xfrm>
                <a:off x="2336800" y="1151467"/>
                <a:ext cx="2963333" cy="508000"/>
              </a:xfrm>
              <a:custGeom>
                <a:avLst/>
                <a:gdLst>
                  <a:gd name="connsiteX0" fmla="*/ 0 w 2963333"/>
                  <a:gd name="connsiteY0" fmla="*/ 8466 h 508000"/>
                  <a:gd name="connsiteX1" fmla="*/ 2277533 w 2963333"/>
                  <a:gd name="connsiteY1" fmla="*/ 0 h 508000"/>
                  <a:gd name="connsiteX2" fmla="*/ 2963333 w 2963333"/>
                  <a:gd name="connsiteY2" fmla="*/ 508000 h 508000"/>
                </a:gdLst>
                <a:ahLst/>
                <a:cxnLst>
                  <a:cxn ang="0">
                    <a:pos x="connsiteX0" y="connsiteY0"/>
                  </a:cxn>
                  <a:cxn ang="0">
                    <a:pos x="connsiteX1" y="connsiteY1"/>
                  </a:cxn>
                  <a:cxn ang="0">
                    <a:pos x="connsiteX2" y="connsiteY2"/>
                  </a:cxn>
                </a:cxnLst>
                <a:rect l="l" t="t" r="r" b="b"/>
                <a:pathLst>
                  <a:path w="2963333" h="508000">
                    <a:moveTo>
                      <a:pt x="0" y="8466"/>
                    </a:moveTo>
                    <a:lnTo>
                      <a:pt x="2277533" y="0"/>
                    </a:lnTo>
                    <a:lnTo>
                      <a:pt x="2963333" y="508000"/>
                    </a:ln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164" name="Picture 163"/>
            <p:cNvPicPr/>
            <p:nvPr/>
          </p:nvPicPr>
          <p:blipFill>
            <a:blip r:embed="rId3">
              <a:lum/>
              <a:alphaModFix/>
            </a:blip>
            <a:srcRect/>
            <a:stretch>
              <a:fillRect/>
            </a:stretch>
          </p:blipFill>
          <p:spPr>
            <a:xfrm>
              <a:off x="1751304" y="880230"/>
              <a:ext cx="508193" cy="532642"/>
            </a:xfrm>
            <a:prstGeom prst="rect">
              <a:avLst/>
            </a:prstGeom>
            <a:noFill/>
            <a:ln>
              <a:noFill/>
            </a:ln>
          </p:spPr>
        </p:pic>
        <p:pic>
          <p:nvPicPr>
            <p:cNvPr id="83" name="Picture 67" descr="C:\Users\crey\AppData\Local\Microsoft\Windows\Temporary Internet Files\Content.IE5\I6R24KBH\MCj04415330000[1].png"/>
            <p:cNvPicPr>
              <a:picLocks noChangeAspect="1" noChangeArrowheads="1"/>
            </p:cNvPicPr>
            <p:nvPr/>
          </p:nvPicPr>
          <p:blipFill>
            <a:blip r:embed="rId4" cstate="print"/>
            <a:srcRect/>
            <a:stretch>
              <a:fillRect/>
            </a:stretch>
          </p:blipFill>
          <p:spPr bwMode="auto">
            <a:xfrm flipH="1">
              <a:off x="1149956" y="1203937"/>
              <a:ext cx="1081552" cy="1066810"/>
            </a:xfrm>
            <a:prstGeom prst="rect">
              <a:avLst/>
            </a:prstGeom>
            <a:noFill/>
            <a:ln w="9525">
              <a:noFill/>
              <a:miter lim="800000"/>
              <a:headEnd/>
              <a:tailEnd/>
            </a:ln>
          </p:spPr>
        </p:pic>
      </p:grpSp>
      <p:sp>
        <p:nvSpPr>
          <p:cNvPr id="118" name="Oval 25"/>
          <p:cNvSpPr>
            <a:spLocks noChangeArrowheads="1"/>
          </p:cNvSpPr>
          <p:nvPr/>
        </p:nvSpPr>
        <p:spPr bwMode="auto">
          <a:xfrm>
            <a:off x="2904597" y="3745974"/>
            <a:ext cx="804333" cy="457200"/>
          </a:xfrm>
          <a:prstGeom prst="ellipse">
            <a:avLst/>
          </a:prstGeom>
          <a:noFill/>
          <a:ln w="28575">
            <a:solidFill>
              <a:srgbClr val="FF0000"/>
            </a:solidFill>
            <a:round/>
            <a:headEnd/>
            <a:tailEnd/>
          </a:ln>
          <a:effectLst>
            <a:innerShdw blurRad="63500" dist="50800" dir="13500000">
              <a:srgbClr val="000000">
                <a:alpha val="50000"/>
              </a:srgbClr>
            </a:innerShdw>
          </a:effectLst>
        </p:spPr>
        <p:txBody>
          <a:bodyPr wrap="none" tIns="0" bIns="0" anchor="ctr"/>
          <a:lstStyle/>
          <a:p>
            <a:pPr algn="ctr"/>
            <a:endParaRPr lang="en-US" sz="1000" b="1" dirty="0" smtClean="0">
              <a:latin typeface="+mj-lt"/>
            </a:endParaRPr>
          </a:p>
        </p:txBody>
      </p:sp>
      <p:sp>
        <p:nvSpPr>
          <p:cNvPr id="168" name="Oval 25"/>
          <p:cNvSpPr>
            <a:spLocks noChangeArrowheads="1"/>
          </p:cNvSpPr>
          <p:nvPr/>
        </p:nvSpPr>
        <p:spPr bwMode="auto">
          <a:xfrm>
            <a:off x="7560229" y="1203937"/>
            <a:ext cx="399085" cy="206233"/>
          </a:xfrm>
          <a:prstGeom prst="ellipse">
            <a:avLst/>
          </a:prstGeom>
          <a:noFill/>
          <a:ln w="28575">
            <a:solidFill>
              <a:srgbClr val="FF0000"/>
            </a:solidFill>
            <a:round/>
            <a:headEnd/>
            <a:tailEnd/>
          </a:ln>
          <a:effectLst>
            <a:innerShdw blurRad="63500" dist="50800" dir="13500000">
              <a:srgbClr val="000000">
                <a:alpha val="50000"/>
              </a:srgbClr>
            </a:innerShdw>
          </a:effectLst>
        </p:spPr>
        <p:txBody>
          <a:bodyPr wrap="none" tIns="0" bIns="0" anchor="ctr"/>
          <a:lstStyle/>
          <a:p>
            <a:pPr algn="ctr"/>
            <a:endParaRPr lang="en-US" sz="1000" b="1" dirty="0" smtClean="0">
              <a:latin typeface="+mj-lt"/>
            </a:endParaRPr>
          </a:p>
        </p:txBody>
      </p:sp>
      <p:grpSp>
        <p:nvGrpSpPr>
          <p:cNvPr id="228" name="Group 227"/>
          <p:cNvGrpSpPr/>
          <p:nvPr/>
        </p:nvGrpSpPr>
        <p:grpSpPr>
          <a:xfrm>
            <a:off x="3200837" y="1044784"/>
            <a:ext cx="5105400" cy="2057957"/>
            <a:chOff x="3200837" y="1044784"/>
            <a:chExt cx="5105400" cy="2057957"/>
          </a:xfrm>
        </p:grpSpPr>
        <p:sp>
          <p:nvSpPr>
            <p:cNvPr id="6" name="Oval 42"/>
            <p:cNvSpPr>
              <a:spLocks noChangeArrowheads="1"/>
            </p:cNvSpPr>
            <p:nvPr/>
          </p:nvSpPr>
          <p:spPr bwMode="auto">
            <a:xfrm>
              <a:off x="3200837" y="1273940"/>
              <a:ext cx="5105400" cy="1828801"/>
            </a:xfrm>
            <a:prstGeom prst="ellipse">
              <a:avLst/>
            </a:prstGeom>
            <a:noFill/>
            <a:ln w="28575">
              <a:solidFill>
                <a:schemeClr val="tx1">
                  <a:lumMod val="50000"/>
                  <a:lumOff val="50000"/>
                </a:schemeClr>
              </a:solidFill>
              <a:round/>
              <a:headEnd/>
              <a:tailEnd/>
            </a:ln>
          </p:spPr>
          <p:txBody>
            <a:bodyPr wrap="none" tIns="0" bIns="0" anchor="ctr"/>
            <a:lstStyle/>
            <a:p>
              <a:endParaRPr lang="en-US" dirty="0"/>
            </a:p>
          </p:txBody>
        </p:sp>
        <p:sp>
          <p:nvSpPr>
            <p:cNvPr id="170" name="Text Box 46"/>
            <p:cNvSpPr txBox="1">
              <a:spLocks noChangeArrowheads="1"/>
            </p:cNvSpPr>
            <p:nvPr/>
          </p:nvSpPr>
          <p:spPr bwMode="auto">
            <a:xfrm>
              <a:off x="5005681" y="1044784"/>
              <a:ext cx="1384768" cy="169277"/>
            </a:xfrm>
            <a:prstGeom prst="rect">
              <a:avLst/>
            </a:prstGeom>
            <a:noFill/>
            <a:ln w="12700">
              <a:noFill/>
              <a:miter lim="800000"/>
              <a:headEnd/>
              <a:tailEnd/>
            </a:ln>
          </p:spPr>
          <p:txBody>
            <a:bodyPr wrap="square" tIns="0" bIns="0" anchor="ctr">
              <a:spAutoFit/>
            </a:bodyPr>
            <a:lstStyle/>
            <a:p>
              <a:pPr algn="ctr"/>
              <a:r>
                <a:rPr lang="en-US" sz="1100" b="1" dirty="0" smtClean="0">
                  <a:latin typeface="+mj-lt"/>
                </a:rPr>
                <a:t>Handle </a:t>
              </a:r>
              <a:r>
                <a:rPr lang="en-US" sz="1100" b="1" dirty="0" smtClean="0">
                  <a:solidFill>
                    <a:srgbClr val="FF0000"/>
                  </a:solidFill>
                  <a:latin typeface="+mj-lt"/>
                </a:rPr>
                <a:t>Services</a:t>
              </a:r>
              <a:endParaRPr lang="en-US" sz="1100" b="1" strike="sngStrike" dirty="0" smtClean="0">
                <a:latin typeface="+mj-lt"/>
              </a:endParaRPr>
            </a:p>
          </p:txBody>
        </p:sp>
      </p:grpSp>
      <p:grpSp>
        <p:nvGrpSpPr>
          <p:cNvPr id="244" name="Group 243"/>
          <p:cNvGrpSpPr/>
          <p:nvPr/>
        </p:nvGrpSpPr>
        <p:grpSpPr>
          <a:xfrm>
            <a:off x="1308629" y="3974574"/>
            <a:ext cx="2590800" cy="2072096"/>
            <a:chOff x="1515542" y="3995191"/>
            <a:chExt cx="2590800" cy="2072096"/>
          </a:xfrm>
        </p:grpSpPr>
        <p:grpSp>
          <p:nvGrpSpPr>
            <p:cNvPr id="243" name="Group 242"/>
            <p:cNvGrpSpPr/>
            <p:nvPr/>
          </p:nvGrpSpPr>
          <p:grpSpPr>
            <a:xfrm>
              <a:off x="1515542" y="4954871"/>
              <a:ext cx="2590800" cy="1112416"/>
              <a:chOff x="1515542" y="4954871"/>
              <a:chExt cx="2590800" cy="1112416"/>
            </a:xfrm>
          </p:grpSpPr>
          <p:sp>
            <p:nvSpPr>
              <p:cNvPr id="70" name="Oval 70"/>
              <p:cNvSpPr>
                <a:spLocks noChangeArrowheads="1"/>
              </p:cNvSpPr>
              <p:nvPr/>
            </p:nvSpPr>
            <p:spPr bwMode="auto">
              <a:xfrm>
                <a:off x="1515542" y="4954871"/>
                <a:ext cx="2590800" cy="1112416"/>
              </a:xfrm>
              <a:prstGeom prst="ellipse">
                <a:avLst/>
              </a:prstGeom>
              <a:solidFill>
                <a:schemeClr val="accent6">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r>
                  <a:rPr lang="en-US" dirty="0" smtClean="0"/>
                  <a:t>`</a:t>
                </a:r>
                <a:endParaRPr lang="en-US" dirty="0"/>
              </a:p>
            </p:txBody>
          </p:sp>
          <p:sp>
            <p:nvSpPr>
              <p:cNvPr id="74" name="Oval 72"/>
              <p:cNvSpPr>
                <a:spLocks noChangeArrowheads="1"/>
              </p:cNvSpPr>
              <p:nvPr/>
            </p:nvSpPr>
            <p:spPr bwMode="auto">
              <a:xfrm>
                <a:off x="1727208" y="5342730"/>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200" b="1" dirty="0" smtClean="0"/>
                  <a:t>SVR</a:t>
                </a:r>
              </a:p>
              <a:p>
                <a:pPr algn="ctr"/>
                <a:r>
                  <a:rPr lang="en-US" sz="1200" b="1" dirty="0" smtClean="0"/>
                  <a:t>#1</a:t>
                </a:r>
                <a:endParaRPr lang="en-US" sz="1200" b="1" dirty="0">
                  <a:solidFill>
                    <a:schemeClr val="tx1"/>
                  </a:solidFill>
                </a:endParaRPr>
              </a:p>
            </p:txBody>
          </p:sp>
          <p:sp>
            <p:nvSpPr>
              <p:cNvPr id="75" name="Oval 73"/>
              <p:cNvSpPr>
                <a:spLocks noChangeArrowheads="1"/>
              </p:cNvSpPr>
              <p:nvPr/>
            </p:nvSpPr>
            <p:spPr bwMode="auto">
              <a:xfrm>
                <a:off x="2136783" y="5342730"/>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defRPr/>
                </a:pPr>
                <a:r>
                  <a:rPr lang="en-US" sz="1000" b="1" dirty="0" smtClean="0">
                    <a:latin typeface="Arial" pitchFamily="-106" charset="0"/>
                  </a:rPr>
                  <a:t>SVR</a:t>
                </a:r>
              </a:p>
              <a:p>
                <a:pPr algn="ctr">
                  <a:defRPr/>
                </a:pPr>
                <a:r>
                  <a:rPr lang="en-US" sz="1000" b="1" dirty="0" smtClean="0">
                    <a:latin typeface="Arial" pitchFamily="-106" charset="0"/>
                  </a:rPr>
                  <a:t>#2</a:t>
                </a:r>
                <a:endParaRPr lang="en-US" sz="1000" b="1" dirty="0">
                  <a:latin typeface="Arial" pitchFamily="-106" charset="0"/>
                </a:endParaRPr>
              </a:p>
            </p:txBody>
          </p:sp>
          <p:sp>
            <p:nvSpPr>
              <p:cNvPr id="76" name="Oval 74"/>
              <p:cNvSpPr>
                <a:spLocks noChangeArrowheads="1"/>
              </p:cNvSpPr>
              <p:nvPr/>
            </p:nvSpPr>
            <p:spPr bwMode="auto">
              <a:xfrm>
                <a:off x="3479808" y="5342730"/>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a:t>
                </a:r>
                <a:r>
                  <a:rPr lang="en-US" sz="1000" b="1" dirty="0"/>
                  <a:t>n</a:t>
                </a:r>
                <a:endParaRPr lang="en-US" sz="1000" b="1" dirty="0">
                  <a:solidFill>
                    <a:schemeClr val="tx1"/>
                  </a:solidFill>
                </a:endParaRPr>
              </a:p>
            </p:txBody>
          </p:sp>
          <p:sp>
            <p:nvSpPr>
              <p:cNvPr id="77" name="Oval 75"/>
              <p:cNvSpPr>
                <a:spLocks noChangeArrowheads="1"/>
              </p:cNvSpPr>
              <p:nvPr/>
            </p:nvSpPr>
            <p:spPr bwMode="auto">
              <a:xfrm>
                <a:off x="2984508" y="5342730"/>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defRPr/>
                </a:pPr>
                <a:r>
                  <a:rPr lang="en-US" sz="1000" b="1" dirty="0" smtClean="0">
                    <a:latin typeface="+mj-lt"/>
                    <a:ea typeface="+mn-ea"/>
                  </a:rPr>
                  <a:t>SVR</a:t>
                </a:r>
              </a:p>
              <a:p>
                <a:pPr algn="ctr">
                  <a:defRPr/>
                </a:pPr>
                <a:r>
                  <a:rPr lang="en-US" sz="1000" b="1" dirty="0" smtClean="0">
                    <a:latin typeface="+mj-lt"/>
                    <a:ea typeface="+mn-ea"/>
                  </a:rPr>
                  <a:t>#</a:t>
                </a:r>
                <a:r>
                  <a:rPr lang="en-US" sz="1000" b="1" dirty="0">
                    <a:latin typeface="+mj-lt"/>
                    <a:ea typeface="+mn-ea"/>
                  </a:rPr>
                  <a:t>4</a:t>
                </a:r>
              </a:p>
            </p:txBody>
          </p:sp>
          <p:sp>
            <p:nvSpPr>
              <p:cNvPr id="78" name="Oval 76"/>
              <p:cNvSpPr>
                <a:spLocks noChangeArrowheads="1"/>
              </p:cNvSpPr>
              <p:nvPr/>
            </p:nvSpPr>
            <p:spPr bwMode="auto">
              <a:xfrm>
                <a:off x="2565408" y="5342730"/>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a:t>
                </a:r>
                <a:r>
                  <a:rPr lang="en-US" sz="1000" b="1" dirty="0"/>
                  <a:t>3</a:t>
                </a:r>
                <a:endParaRPr lang="en-US" sz="1000" b="1" dirty="0">
                  <a:solidFill>
                    <a:schemeClr val="tx1"/>
                  </a:solidFill>
                </a:endParaRPr>
              </a:p>
            </p:txBody>
          </p:sp>
          <p:sp>
            <p:nvSpPr>
              <p:cNvPr id="152" name="Text Box 46"/>
              <p:cNvSpPr txBox="1">
                <a:spLocks noChangeArrowheads="1"/>
              </p:cNvSpPr>
              <p:nvPr/>
            </p:nvSpPr>
            <p:spPr bwMode="auto">
              <a:xfrm>
                <a:off x="2067390" y="5003054"/>
                <a:ext cx="1384768" cy="307777"/>
              </a:xfrm>
              <a:prstGeom prst="rect">
                <a:avLst/>
              </a:prstGeom>
              <a:noFill/>
              <a:ln w="12700">
                <a:noFill/>
                <a:miter lim="800000"/>
                <a:headEnd/>
                <a:tailEnd/>
              </a:ln>
            </p:spPr>
            <p:txBody>
              <a:bodyPr wrap="square" tIns="0" bIns="0" anchor="ctr">
                <a:spAutoFit/>
              </a:bodyPr>
              <a:lstStyle/>
              <a:p>
                <a:pPr algn="ctr"/>
                <a:r>
                  <a:rPr lang="en-US" sz="1000" b="1" dirty="0" smtClean="0">
                    <a:latin typeface="+mj-lt"/>
                  </a:rPr>
                  <a:t>Authoritative Service for 10.152</a:t>
                </a:r>
                <a:endParaRPr lang="en-US" sz="1000" b="1" dirty="0">
                  <a:solidFill>
                    <a:schemeClr val="tx1"/>
                  </a:solidFill>
                  <a:latin typeface="+mj-lt"/>
                </a:endParaRPr>
              </a:p>
            </p:txBody>
          </p:sp>
          <p:sp>
            <p:nvSpPr>
              <p:cNvPr id="57" name="Text Box 88"/>
              <p:cNvSpPr txBox="1">
                <a:spLocks noChangeArrowheads="1"/>
              </p:cNvSpPr>
              <p:nvPr/>
            </p:nvSpPr>
            <p:spPr bwMode="auto">
              <a:xfrm>
                <a:off x="3260733" y="5495129"/>
                <a:ext cx="331788" cy="212725"/>
              </a:xfrm>
              <a:prstGeom prst="rect">
                <a:avLst/>
              </a:prstGeom>
              <a:noFill/>
              <a:ln w="12700">
                <a:noFill/>
                <a:miter lim="800000"/>
                <a:headEnd/>
                <a:tailEnd/>
              </a:ln>
            </p:spPr>
            <p:txBody>
              <a:bodyPr wrap="none" tIns="0" bIns="0" anchor="ctr">
                <a:spAutoFit/>
              </a:bodyPr>
              <a:lstStyle/>
              <a:p>
                <a:r>
                  <a:rPr lang="en-US" sz="1400" dirty="0"/>
                  <a:t>...</a:t>
                </a:r>
                <a:endParaRPr lang="en-US" sz="1200" b="1" dirty="0">
                  <a:solidFill>
                    <a:schemeClr val="tx1"/>
                  </a:solidFill>
                </a:endParaRPr>
              </a:p>
            </p:txBody>
          </p:sp>
        </p:grpSp>
        <p:cxnSp>
          <p:nvCxnSpPr>
            <p:cNvPr id="73" name="AutoShape 78"/>
            <p:cNvCxnSpPr>
              <a:cxnSpLocks noChangeShapeType="1"/>
              <a:stCxn id="118" idx="2"/>
              <a:endCxn id="70" idx="1"/>
            </p:cNvCxnSpPr>
            <p:nvPr/>
          </p:nvCxnSpPr>
          <p:spPr bwMode="auto">
            <a:xfrm flipH="1">
              <a:off x="1894956" y="3995191"/>
              <a:ext cx="1216554" cy="1122590"/>
            </a:xfrm>
            <a:prstGeom prst="straightConnector1">
              <a:avLst/>
            </a:prstGeom>
            <a:noFill/>
            <a:ln w="19050">
              <a:solidFill>
                <a:schemeClr val="bg1">
                  <a:lumMod val="65000"/>
                </a:schemeClr>
              </a:solidFill>
              <a:prstDash val="sysDot"/>
              <a:round/>
              <a:headEnd/>
              <a:tailEnd/>
            </a:ln>
          </p:spPr>
        </p:cxnSp>
        <p:cxnSp>
          <p:nvCxnSpPr>
            <p:cNvPr id="72" name="AutoShape 77"/>
            <p:cNvCxnSpPr>
              <a:cxnSpLocks noChangeShapeType="1"/>
              <a:stCxn id="118" idx="6"/>
              <a:endCxn id="70" idx="6"/>
            </p:cNvCxnSpPr>
            <p:nvPr/>
          </p:nvCxnSpPr>
          <p:spPr bwMode="auto">
            <a:xfrm>
              <a:off x="3915843" y="3995191"/>
              <a:ext cx="190499" cy="1515888"/>
            </a:xfrm>
            <a:prstGeom prst="straightConnector1">
              <a:avLst/>
            </a:prstGeom>
            <a:noFill/>
            <a:ln w="19050">
              <a:solidFill>
                <a:schemeClr val="bg1">
                  <a:lumMod val="65000"/>
                </a:schemeClr>
              </a:solidFill>
              <a:prstDash val="sysDot"/>
              <a:round/>
              <a:headEnd/>
              <a:tailEnd/>
            </a:ln>
          </p:spPr>
        </p:cxnSp>
      </p:grpSp>
      <p:grpSp>
        <p:nvGrpSpPr>
          <p:cNvPr id="240" name="Group 239"/>
          <p:cNvGrpSpPr/>
          <p:nvPr/>
        </p:nvGrpSpPr>
        <p:grpSpPr>
          <a:xfrm>
            <a:off x="5047658" y="3984099"/>
            <a:ext cx="2298336" cy="1205440"/>
            <a:chOff x="5047658" y="3984099"/>
            <a:chExt cx="2298336" cy="1205440"/>
          </a:xfrm>
        </p:grpSpPr>
        <p:grpSp>
          <p:nvGrpSpPr>
            <p:cNvPr id="93" name="Group 92"/>
            <p:cNvGrpSpPr/>
            <p:nvPr/>
          </p:nvGrpSpPr>
          <p:grpSpPr>
            <a:xfrm>
              <a:off x="5974394" y="4402138"/>
              <a:ext cx="1371600" cy="787401"/>
              <a:chOff x="5974394" y="4402138"/>
              <a:chExt cx="1371600" cy="787401"/>
            </a:xfrm>
          </p:grpSpPr>
          <p:sp>
            <p:nvSpPr>
              <p:cNvPr id="66" name="Oval 81"/>
              <p:cNvSpPr>
                <a:spLocks noChangeArrowheads="1"/>
              </p:cNvSpPr>
              <p:nvPr/>
            </p:nvSpPr>
            <p:spPr bwMode="auto">
              <a:xfrm>
                <a:off x="5974394" y="4402138"/>
                <a:ext cx="1371600" cy="787401"/>
              </a:xfrm>
              <a:prstGeom prst="ellipse">
                <a:avLst/>
              </a:prstGeom>
              <a:solidFill>
                <a:schemeClr val="accent6">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endParaRPr lang="en-US" sz="1200" b="1" dirty="0">
                  <a:solidFill>
                    <a:schemeClr val="tx1"/>
                  </a:solidFill>
                </a:endParaRPr>
              </a:p>
            </p:txBody>
          </p:sp>
          <p:sp>
            <p:nvSpPr>
              <p:cNvPr id="147" name="Oval 72"/>
              <p:cNvSpPr>
                <a:spLocks noChangeArrowheads="1"/>
              </p:cNvSpPr>
              <p:nvPr/>
            </p:nvSpPr>
            <p:spPr bwMode="auto">
              <a:xfrm>
                <a:off x="6249798" y="4529139"/>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#1</a:t>
                </a:r>
                <a:endParaRPr lang="en-US" sz="1000" b="1" dirty="0">
                  <a:solidFill>
                    <a:schemeClr val="tx1"/>
                  </a:solidFill>
                </a:endParaRPr>
              </a:p>
            </p:txBody>
          </p:sp>
          <p:sp>
            <p:nvSpPr>
              <p:cNvPr id="148" name="Oval 73"/>
              <p:cNvSpPr>
                <a:spLocks noChangeArrowheads="1"/>
              </p:cNvSpPr>
              <p:nvPr/>
            </p:nvSpPr>
            <p:spPr bwMode="auto">
              <a:xfrm>
                <a:off x="6659373" y="4529139"/>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defRPr/>
                </a:pPr>
                <a:r>
                  <a:rPr lang="en-US" sz="1000" b="1" dirty="0" smtClean="0">
                    <a:latin typeface="+mj-lt"/>
                  </a:rPr>
                  <a:t>SVR</a:t>
                </a:r>
              </a:p>
              <a:p>
                <a:pPr algn="ctr">
                  <a:defRPr/>
                </a:pPr>
                <a:r>
                  <a:rPr lang="en-US" sz="1000" b="1" dirty="0" smtClean="0">
                    <a:latin typeface="+mj-lt"/>
                  </a:rPr>
                  <a:t>#2</a:t>
                </a:r>
                <a:endParaRPr lang="en-US" sz="1000" b="1" dirty="0">
                  <a:latin typeface="+mj-lt"/>
                </a:endParaRPr>
              </a:p>
            </p:txBody>
          </p:sp>
        </p:grpSp>
        <p:cxnSp>
          <p:nvCxnSpPr>
            <p:cNvPr id="64" name="AutoShape 85"/>
            <p:cNvCxnSpPr>
              <a:cxnSpLocks noChangeShapeType="1"/>
              <a:stCxn id="48" idx="3"/>
            </p:cNvCxnSpPr>
            <p:nvPr/>
          </p:nvCxnSpPr>
          <p:spPr bwMode="auto">
            <a:xfrm>
              <a:off x="5047658" y="4145744"/>
              <a:ext cx="895942" cy="650095"/>
            </a:xfrm>
            <a:prstGeom prst="straightConnector1">
              <a:avLst/>
            </a:prstGeom>
            <a:noFill/>
            <a:ln w="19050">
              <a:solidFill>
                <a:schemeClr val="bg1">
                  <a:lumMod val="65000"/>
                </a:schemeClr>
              </a:solidFill>
              <a:prstDash val="sysDot"/>
              <a:round/>
              <a:headEnd/>
              <a:tailEnd/>
            </a:ln>
          </p:spPr>
        </p:cxnSp>
        <p:cxnSp>
          <p:nvCxnSpPr>
            <p:cNvPr id="65" name="AutoShape 86"/>
            <p:cNvCxnSpPr>
              <a:cxnSpLocks noChangeShapeType="1"/>
              <a:stCxn id="48" idx="6"/>
              <a:endCxn id="66" idx="7"/>
            </p:cNvCxnSpPr>
            <p:nvPr/>
          </p:nvCxnSpPr>
          <p:spPr bwMode="auto">
            <a:xfrm>
              <a:off x="5698066" y="3984099"/>
              <a:ext cx="1447062" cy="533351"/>
            </a:xfrm>
            <a:prstGeom prst="straightConnector1">
              <a:avLst/>
            </a:prstGeom>
            <a:noFill/>
            <a:ln w="19050">
              <a:solidFill>
                <a:schemeClr val="bg1">
                  <a:lumMod val="65000"/>
                </a:schemeClr>
              </a:solidFill>
              <a:prstDash val="sysDot"/>
              <a:round/>
              <a:headEnd/>
              <a:tailEnd/>
            </a:ln>
          </p:spPr>
        </p:cxnSp>
      </p:grpSp>
      <p:sp>
        <p:nvSpPr>
          <p:cNvPr id="16" name="Oval 7"/>
          <p:cNvSpPr>
            <a:spLocks noChangeArrowheads="1"/>
          </p:cNvSpPr>
          <p:nvPr/>
        </p:nvSpPr>
        <p:spPr bwMode="auto">
          <a:xfrm>
            <a:off x="5255748" y="1538006"/>
            <a:ext cx="1143000" cy="609600"/>
          </a:xfrm>
          <a:prstGeom prst="ellipse">
            <a:avLst/>
          </a:prstGeom>
          <a:solidFill>
            <a:srgbClr val="C0C0C0"/>
          </a:solidFill>
          <a:ln w="9525">
            <a:noFill/>
            <a:round/>
            <a:headEnd/>
            <a:tailEnd/>
          </a:ln>
          <a:effectLst>
            <a:prstShdw prst="shdw17" dist="17961" dir="2700000">
              <a:srgbClr val="737373">
                <a:alpha val="74997"/>
              </a:srgbClr>
            </a:prstShdw>
          </a:effectLst>
        </p:spPr>
        <p:txBody>
          <a:bodyPr wrap="none" anchor="ctr"/>
          <a:lstStyle/>
          <a:p>
            <a:pPr algn="ctr"/>
            <a:r>
              <a:rPr lang="en-US" sz="1100" b="1" dirty="0" smtClean="0">
                <a:solidFill>
                  <a:schemeClr val="tx1"/>
                </a:solidFill>
                <a:latin typeface="+mj-lt"/>
              </a:rPr>
              <a:t>Global</a:t>
            </a:r>
          </a:p>
          <a:p>
            <a:pPr algn="ctr"/>
            <a:r>
              <a:rPr lang="en-US" sz="1100" b="1" dirty="0" smtClean="0">
                <a:latin typeface="+mj-lt"/>
              </a:rPr>
              <a:t>Handle</a:t>
            </a:r>
          </a:p>
          <a:p>
            <a:pPr algn="ctr"/>
            <a:r>
              <a:rPr lang="en-US" sz="1100" b="1" dirty="0" smtClean="0">
                <a:solidFill>
                  <a:schemeClr val="tx1"/>
                </a:solidFill>
                <a:latin typeface="+mj-lt"/>
              </a:rPr>
              <a:t>Registry</a:t>
            </a:r>
            <a:endParaRPr lang="en-US" sz="1100" b="1" dirty="0">
              <a:solidFill>
                <a:schemeClr val="tx1"/>
              </a:solidFill>
              <a:latin typeface="+mj-lt"/>
            </a:endParaRPr>
          </a:p>
        </p:txBody>
      </p:sp>
      <p:sp>
        <p:nvSpPr>
          <p:cNvPr id="133" name="Oval 25"/>
          <p:cNvSpPr>
            <a:spLocks noChangeArrowheads="1"/>
          </p:cNvSpPr>
          <p:nvPr/>
        </p:nvSpPr>
        <p:spPr bwMode="auto">
          <a:xfrm>
            <a:off x="5257800" y="1534339"/>
            <a:ext cx="1151466" cy="618066"/>
          </a:xfrm>
          <a:prstGeom prst="ellipse">
            <a:avLst/>
          </a:prstGeom>
          <a:noFill/>
          <a:ln w="28575">
            <a:solidFill>
              <a:srgbClr val="FF0000"/>
            </a:solidFill>
            <a:round/>
            <a:headEnd/>
            <a:tailEnd/>
          </a:ln>
          <a:effectLst>
            <a:innerShdw blurRad="63500" dist="50800" dir="13500000">
              <a:srgbClr val="000000">
                <a:alpha val="50000"/>
              </a:srgbClr>
            </a:innerShdw>
          </a:effectLst>
        </p:spPr>
        <p:txBody>
          <a:bodyPr wrap="none" tIns="0" bIns="0" anchor="ctr"/>
          <a:lstStyle/>
          <a:p>
            <a:pPr algn="ctr"/>
            <a:endParaRPr lang="en-US" sz="1000" b="1" dirty="0" smtClean="0">
              <a:latin typeface="+mj-lt"/>
            </a:endParaRPr>
          </a:p>
        </p:txBody>
      </p:sp>
      <p:grpSp>
        <p:nvGrpSpPr>
          <p:cNvPr id="239" name="Group 238"/>
          <p:cNvGrpSpPr/>
          <p:nvPr/>
        </p:nvGrpSpPr>
        <p:grpSpPr>
          <a:xfrm>
            <a:off x="3884147" y="3974574"/>
            <a:ext cx="1684973" cy="1455737"/>
            <a:chOff x="3884147" y="3974574"/>
            <a:chExt cx="1684973" cy="1455737"/>
          </a:xfrm>
        </p:grpSpPr>
        <p:grpSp>
          <p:nvGrpSpPr>
            <p:cNvPr id="233" name="Group 232"/>
            <p:cNvGrpSpPr/>
            <p:nvPr/>
          </p:nvGrpSpPr>
          <p:grpSpPr>
            <a:xfrm>
              <a:off x="4197520" y="4642910"/>
              <a:ext cx="1371600" cy="787401"/>
              <a:chOff x="5974394" y="4402138"/>
              <a:chExt cx="1371600" cy="787401"/>
            </a:xfrm>
          </p:grpSpPr>
          <p:sp>
            <p:nvSpPr>
              <p:cNvPr id="234" name="Oval 81"/>
              <p:cNvSpPr>
                <a:spLocks noChangeArrowheads="1"/>
              </p:cNvSpPr>
              <p:nvPr/>
            </p:nvSpPr>
            <p:spPr bwMode="auto">
              <a:xfrm>
                <a:off x="5974394" y="4402138"/>
                <a:ext cx="1371600" cy="787401"/>
              </a:xfrm>
              <a:prstGeom prst="ellipse">
                <a:avLst/>
              </a:prstGeom>
              <a:solidFill>
                <a:schemeClr val="accent6">
                  <a:lumMod val="40000"/>
                  <a:lumOff val="60000"/>
                </a:schemeClr>
              </a:solidFill>
              <a:ln w="12700">
                <a:noFill/>
                <a:round/>
                <a:headEnd/>
                <a:tailEnd/>
              </a:ln>
              <a:effectLst>
                <a:innerShdw blurRad="63500" dist="50800" dir="13500000">
                  <a:srgbClr val="000000">
                    <a:alpha val="50000"/>
                  </a:srgbClr>
                </a:innerShdw>
              </a:effectLst>
            </p:spPr>
            <p:txBody>
              <a:bodyPr wrap="none" tIns="0" bIns="0" anchor="ctr"/>
              <a:lstStyle/>
              <a:p>
                <a:endParaRPr lang="en-US" sz="1200" b="1" dirty="0">
                  <a:solidFill>
                    <a:schemeClr val="tx1"/>
                  </a:solidFill>
                </a:endParaRPr>
              </a:p>
            </p:txBody>
          </p:sp>
          <p:sp>
            <p:nvSpPr>
              <p:cNvPr id="235" name="Oval 72"/>
              <p:cNvSpPr>
                <a:spLocks noChangeArrowheads="1"/>
              </p:cNvSpPr>
              <p:nvPr/>
            </p:nvSpPr>
            <p:spPr bwMode="auto">
              <a:xfrm>
                <a:off x="6505848" y="4594267"/>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#1</a:t>
                </a:r>
                <a:endParaRPr lang="en-US" sz="1000" b="1" dirty="0">
                  <a:solidFill>
                    <a:schemeClr val="tx1"/>
                  </a:solidFill>
                </a:endParaRPr>
              </a:p>
            </p:txBody>
          </p:sp>
        </p:grpSp>
        <p:cxnSp>
          <p:nvCxnSpPr>
            <p:cNvPr id="237" name="AutoShape 85"/>
            <p:cNvCxnSpPr>
              <a:cxnSpLocks noChangeShapeType="1"/>
              <a:stCxn id="46" idx="6"/>
              <a:endCxn id="234" idx="7"/>
            </p:cNvCxnSpPr>
            <p:nvPr/>
          </p:nvCxnSpPr>
          <p:spPr bwMode="auto">
            <a:xfrm>
              <a:off x="4631266" y="3974574"/>
              <a:ext cx="736988" cy="783648"/>
            </a:xfrm>
            <a:prstGeom prst="straightConnector1">
              <a:avLst/>
            </a:prstGeom>
            <a:noFill/>
            <a:ln w="19050">
              <a:solidFill>
                <a:schemeClr val="bg1">
                  <a:lumMod val="65000"/>
                </a:schemeClr>
              </a:solidFill>
              <a:prstDash val="sysDot"/>
              <a:round/>
              <a:headEnd/>
              <a:tailEnd/>
            </a:ln>
          </p:spPr>
        </p:cxnSp>
        <p:cxnSp>
          <p:nvCxnSpPr>
            <p:cNvPr id="241" name="AutoShape 85"/>
            <p:cNvCxnSpPr>
              <a:cxnSpLocks noChangeShapeType="1"/>
              <a:endCxn id="234" idx="2"/>
            </p:cNvCxnSpPr>
            <p:nvPr/>
          </p:nvCxnSpPr>
          <p:spPr bwMode="auto">
            <a:xfrm>
              <a:off x="3884147" y="3995742"/>
              <a:ext cx="313373" cy="1040869"/>
            </a:xfrm>
            <a:prstGeom prst="straightConnector1">
              <a:avLst/>
            </a:prstGeom>
            <a:noFill/>
            <a:ln w="19050">
              <a:solidFill>
                <a:schemeClr val="bg1">
                  <a:lumMod val="65000"/>
                </a:schemeClr>
              </a:solidFill>
              <a:prstDash val="sysDot"/>
              <a:round/>
              <a:headEnd/>
              <a:tailEnd/>
            </a:ln>
          </p:spPr>
        </p:cxnSp>
      </p:grpSp>
      <p:grpSp>
        <p:nvGrpSpPr>
          <p:cNvPr id="242" name="Group 241"/>
          <p:cNvGrpSpPr/>
          <p:nvPr/>
        </p:nvGrpSpPr>
        <p:grpSpPr>
          <a:xfrm>
            <a:off x="2963333" y="5595902"/>
            <a:ext cx="6059023" cy="677898"/>
            <a:chOff x="2963333" y="5595902"/>
            <a:chExt cx="6059023" cy="677898"/>
          </a:xfrm>
        </p:grpSpPr>
        <p:grpSp>
          <p:nvGrpSpPr>
            <p:cNvPr id="106" name="Group 105"/>
            <p:cNvGrpSpPr/>
            <p:nvPr/>
          </p:nvGrpSpPr>
          <p:grpSpPr>
            <a:xfrm>
              <a:off x="5425188" y="5595902"/>
              <a:ext cx="3597168" cy="471950"/>
              <a:chOff x="774711" y="1760297"/>
              <a:chExt cx="3597168" cy="471950"/>
            </a:xfrm>
          </p:grpSpPr>
          <p:sp>
            <p:nvSpPr>
              <p:cNvPr id="107" name="Rounded Rectangle 106"/>
              <p:cNvSpPr/>
              <p:nvPr/>
            </p:nvSpPr>
            <p:spPr>
              <a:xfrm>
                <a:off x="2639209" y="1760297"/>
                <a:ext cx="1732670" cy="240915"/>
              </a:xfrm>
              <a:prstGeom prst="roundRect">
                <a:avLst/>
              </a:prstGeom>
              <a:solidFill>
                <a:schemeClr val="accent3">
                  <a:lumMod val="20000"/>
                  <a:lumOff val="8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http:/</a:t>
                </a:r>
                <a:r>
                  <a:rPr lang="en-US" sz="1000" dirty="0" smtClean="0">
                    <a:solidFill>
                      <a:schemeClr val="tx1"/>
                    </a:solidFill>
                  </a:rPr>
                  <a:t>/</a:t>
                </a:r>
                <a:r>
                  <a:rPr lang="en-US" sz="1000" dirty="0" err="1" smtClean="0">
                    <a:solidFill>
                      <a:schemeClr val="tx1"/>
                    </a:solidFill>
                  </a:rPr>
                  <a:t>www.acme.com</a:t>
                </a:r>
                <a:r>
                  <a:rPr lang="en-US" sz="1000" dirty="0" smtClean="0">
                    <a:solidFill>
                      <a:schemeClr val="tx1"/>
                    </a:solidFill>
                  </a:rPr>
                  <a:t>/</a:t>
                </a:r>
                <a:endParaRPr lang="en-US" sz="1000" dirty="0">
                  <a:solidFill>
                    <a:schemeClr val="tx1"/>
                  </a:solidFill>
                </a:endParaRPr>
              </a:p>
            </p:txBody>
          </p:sp>
          <p:sp>
            <p:nvSpPr>
              <p:cNvPr id="108" name="Rounded Rectangle 107"/>
              <p:cNvSpPr/>
              <p:nvPr/>
            </p:nvSpPr>
            <p:spPr>
              <a:xfrm>
                <a:off x="1801091" y="1760297"/>
                <a:ext cx="476360" cy="240915"/>
              </a:xfrm>
              <a:prstGeom prst="roundRect">
                <a:avLst/>
              </a:prstGeom>
              <a:solidFill>
                <a:schemeClr val="accent6">
                  <a:lumMod val="40000"/>
                  <a:lumOff val="6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URL</a:t>
                </a:r>
                <a:endParaRPr lang="en-US" sz="1000" dirty="0">
                  <a:solidFill>
                    <a:srgbClr val="000000"/>
                  </a:solidFill>
                </a:endParaRPr>
              </a:p>
            </p:txBody>
          </p:sp>
          <p:sp>
            <p:nvSpPr>
              <p:cNvPr id="109" name="Rounded Rectangle 108"/>
              <p:cNvSpPr/>
              <p:nvPr/>
            </p:nvSpPr>
            <p:spPr>
              <a:xfrm>
                <a:off x="774711" y="1760297"/>
                <a:ext cx="1026380" cy="240915"/>
              </a:xfrm>
              <a:prstGeom prst="roundRect">
                <a:avLst/>
              </a:prstGeom>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10.1525</a:t>
                </a:r>
                <a:r>
                  <a:rPr lang="en-US" sz="1000" dirty="0" smtClean="0">
                    <a:solidFill>
                      <a:schemeClr val="tx1"/>
                    </a:solidFill>
                  </a:rPr>
                  <a:t>/59.5</a:t>
                </a:r>
                <a:endParaRPr lang="en-US" sz="1000" dirty="0">
                  <a:solidFill>
                    <a:schemeClr val="tx1"/>
                  </a:solidFill>
                </a:endParaRPr>
              </a:p>
            </p:txBody>
          </p:sp>
          <p:sp>
            <p:nvSpPr>
              <p:cNvPr id="110" name="Rounded Rectangle 109"/>
              <p:cNvSpPr/>
              <p:nvPr/>
            </p:nvSpPr>
            <p:spPr>
              <a:xfrm>
                <a:off x="2277451" y="1760297"/>
                <a:ext cx="361758" cy="240915"/>
              </a:xfrm>
              <a:prstGeom prst="roundRect">
                <a:avLst/>
              </a:prstGeom>
              <a:solidFill>
                <a:schemeClr val="accent1">
                  <a:lumMod val="40000"/>
                  <a:lumOff val="6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000000"/>
                    </a:solidFill>
                  </a:rPr>
                  <a:t>4</a:t>
                </a:r>
              </a:p>
            </p:txBody>
          </p:sp>
          <p:sp>
            <p:nvSpPr>
              <p:cNvPr id="111" name="Rounded Rectangle 110"/>
              <p:cNvSpPr/>
              <p:nvPr/>
            </p:nvSpPr>
            <p:spPr>
              <a:xfrm>
                <a:off x="2639209" y="2001212"/>
                <a:ext cx="1732670" cy="231035"/>
              </a:xfrm>
              <a:prstGeom prst="roundRect">
                <a:avLst/>
              </a:prstGeom>
              <a:solidFill>
                <a:schemeClr val="accent3">
                  <a:lumMod val="20000"/>
                  <a:lumOff val="8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eyJhbGciOiJSUzI1NiJ9…..</a:t>
                </a:r>
                <a:endParaRPr lang="en-US" sz="1000" dirty="0">
                  <a:solidFill>
                    <a:schemeClr val="tx1"/>
                  </a:solidFill>
                </a:endParaRPr>
              </a:p>
            </p:txBody>
          </p:sp>
          <p:sp>
            <p:nvSpPr>
              <p:cNvPr id="112" name="Rounded Rectangle 111"/>
              <p:cNvSpPr/>
              <p:nvPr/>
            </p:nvSpPr>
            <p:spPr>
              <a:xfrm>
                <a:off x="1801091" y="2001212"/>
                <a:ext cx="476360" cy="231035"/>
              </a:xfrm>
              <a:prstGeom prst="roundRect">
                <a:avLst/>
              </a:prstGeom>
              <a:solidFill>
                <a:schemeClr val="accent6">
                  <a:lumMod val="40000"/>
                  <a:lumOff val="6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dirty="0" smtClean="0">
                    <a:solidFill>
                      <a:srgbClr val="000000"/>
                    </a:solidFill>
                  </a:rPr>
                  <a:t>HS_SIG</a:t>
                </a:r>
                <a:endParaRPr lang="en-US" sz="1000" dirty="0">
                  <a:solidFill>
                    <a:srgbClr val="000000"/>
                  </a:solidFill>
                </a:endParaRPr>
              </a:p>
            </p:txBody>
          </p:sp>
          <p:sp>
            <p:nvSpPr>
              <p:cNvPr id="113" name="Rounded Rectangle 112"/>
              <p:cNvSpPr/>
              <p:nvPr/>
            </p:nvSpPr>
            <p:spPr>
              <a:xfrm>
                <a:off x="2277451" y="2001212"/>
                <a:ext cx="361758" cy="231035"/>
              </a:xfrm>
              <a:prstGeom prst="roundRect">
                <a:avLst/>
              </a:prstGeom>
              <a:solidFill>
                <a:schemeClr val="accent1">
                  <a:lumMod val="40000"/>
                  <a:lumOff val="6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lIns="0" tIns="45720" rIns="0" rtlCol="0" anchor="ctr"/>
              <a:lstStyle/>
              <a:p>
                <a:pPr algn="ctr"/>
                <a:r>
                  <a:rPr lang="en-US" sz="1000" dirty="0" smtClean="0">
                    <a:solidFill>
                      <a:srgbClr val="000000"/>
                    </a:solidFill>
                  </a:rPr>
                  <a:t>20</a:t>
                </a:r>
                <a:endParaRPr lang="en-US" sz="1000" dirty="0">
                  <a:solidFill>
                    <a:srgbClr val="000000"/>
                  </a:solidFill>
                </a:endParaRPr>
              </a:p>
            </p:txBody>
          </p:sp>
        </p:grpSp>
        <p:sp>
          <p:nvSpPr>
            <p:cNvPr id="225" name="Freeform 224"/>
            <p:cNvSpPr/>
            <p:nvPr/>
          </p:nvSpPr>
          <p:spPr>
            <a:xfrm>
              <a:off x="2963333" y="5715000"/>
              <a:ext cx="2446867" cy="558800"/>
            </a:xfrm>
            <a:custGeom>
              <a:avLst/>
              <a:gdLst>
                <a:gd name="connsiteX0" fmla="*/ 0 w 2446867"/>
                <a:gd name="connsiteY0" fmla="*/ 169333 h 558800"/>
                <a:gd name="connsiteX1" fmla="*/ 0 w 2446867"/>
                <a:gd name="connsiteY1" fmla="*/ 558800 h 558800"/>
                <a:gd name="connsiteX2" fmla="*/ 1761067 w 2446867"/>
                <a:gd name="connsiteY2" fmla="*/ 541867 h 558800"/>
                <a:gd name="connsiteX3" fmla="*/ 1752600 w 2446867"/>
                <a:gd name="connsiteY3" fmla="*/ 8467 h 558800"/>
                <a:gd name="connsiteX4" fmla="*/ 2446867 w 2446867"/>
                <a:gd name="connsiteY4" fmla="*/ 0 h 5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6867" h="558800">
                  <a:moveTo>
                    <a:pt x="0" y="169333"/>
                  </a:moveTo>
                  <a:lnTo>
                    <a:pt x="0" y="558800"/>
                  </a:lnTo>
                  <a:lnTo>
                    <a:pt x="1761067" y="541867"/>
                  </a:lnTo>
                  <a:lnTo>
                    <a:pt x="1752600" y="8467"/>
                  </a:lnTo>
                  <a:lnTo>
                    <a:pt x="2446867" y="0"/>
                  </a:lnTo>
                </a:path>
              </a:pathLst>
            </a:cu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9" name="Oval 228"/>
          <p:cNvSpPr/>
          <p:nvPr/>
        </p:nvSpPr>
        <p:spPr>
          <a:xfrm>
            <a:off x="3979333" y="1404480"/>
            <a:ext cx="3580895" cy="1338720"/>
          </a:xfrm>
          <a:prstGeom prst="ellipse">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8"/>
          <p:cNvSpPr>
            <a:spLocks noChangeArrowheads="1"/>
          </p:cNvSpPr>
          <p:nvPr/>
        </p:nvSpPr>
        <p:spPr bwMode="auto">
          <a:xfrm>
            <a:off x="6927928" y="1788149"/>
            <a:ext cx="1143000" cy="609600"/>
          </a:xfrm>
          <a:prstGeom prst="ellipse">
            <a:avLst/>
          </a:prstGeom>
          <a:solidFill>
            <a:srgbClr val="C0C0C0"/>
          </a:solidFill>
          <a:ln w="9525">
            <a:noFill/>
            <a:round/>
            <a:headEnd/>
            <a:tailEnd/>
          </a:ln>
          <a:effectLst>
            <a:prstShdw prst="shdw17" dist="17961" dir="2700000">
              <a:srgbClr val="737373">
                <a:alpha val="74997"/>
              </a:srgbClr>
            </a:prstShdw>
          </a:effectLst>
        </p:spPr>
        <p:txBody>
          <a:bodyPr wrap="none" anchor="ctr"/>
          <a:lstStyle/>
          <a:p>
            <a:pPr algn="ctr"/>
            <a:r>
              <a:rPr lang="en-US" sz="1000" b="1" dirty="0" smtClean="0"/>
              <a:t>Handle Service</a:t>
            </a:r>
          </a:p>
          <a:p>
            <a:pPr algn="ctr"/>
            <a:r>
              <a:rPr lang="en-US" sz="1000" b="1" dirty="0" smtClean="0">
                <a:solidFill>
                  <a:schemeClr val="tx1"/>
                </a:solidFill>
              </a:rPr>
              <a:t>20.123.1</a:t>
            </a:r>
            <a:endParaRPr lang="en-US" sz="1000" b="1" dirty="0">
              <a:solidFill>
                <a:schemeClr val="tx1"/>
              </a:solidFill>
            </a:endParaRPr>
          </a:p>
        </p:txBody>
      </p:sp>
      <p:sp>
        <p:nvSpPr>
          <p:cNvPr id="19" name="Oval 10"/>
          <p:cNvSpPr>
            <a:spLocks noChangeArrowheads="1"/>
          </p:cNvSpPr>
          <p:nvPr/>
        </p:nvSpPr>
        <p:spPr bwMode="auto">
          <a:xfrm>
            <a:off x="4572000" y="2336009"/>
            <a:ext cx="1143000" cy="609600"/>
          </a:xfrm>
          <a:prstGeom prst="ellipse">
            <a:avLst/>
          </a:prstGeom>
          <a:solidFill>
            <a:srgbClr val="C0C0C0"/>
          </a:solidFill>
          <a:ln w="9525">
            <a:noFill/>
            <a:round/>
            <a:headEnd/>
            <a:tailEnd/>
          </a:ln>
          <a:effectLst>
            <a:prstShdw prst="shdw17" dist="17961" dir="2700000">
              <a:srgbClr val="737373">
                <a:alpha val="74997"/>
              </a:srgbClr>
            </a:prstShdw>
          </a:effectLst>
        </p:spPr>
        <p:txBody>
          <a:bodyPr wrap="none" anchor="ctr"/>
          <a:lstStyle/>
          <a:p>
            <a:pPr algn="ctr"/>
            <a:r>
              <a:rPr lang="en-US" sz="1000" b="1" dirty="0" smtClean="0"/>
              <a:t>Handle Service</a:t>
            </a:r>
          </a:p>
          <a:p>
            <a:pPr algn="ctr"/>
            <a:r>
              <a:rPr lang="en-US" sz="1000" b="1" dirty="0" smtClean="0">
                <a:solidFill>
                  <a:schemeClr val="tx1"/>
                </a:solidFill>
              </a:rPr>
              <a:t>10.152</a:t>
            </a:r>
            <a:endParaRPr lang="en-US" sz="1000" b="1" dirty="0">
              <a:solidFill>
                <a:schemeClr val="tx1"/>
              </a:solidFill>
            </a:endParaRPr>
          </a:p>
        </p:txBody>
      </p:sp>
      <p:sp>
        <p:nvSpPr>
          <p:cNvPr id="126" name="Oval 25"/>
          <p:cNvSpPr>
            <a:spLocks noChangeArrowheads="1"/>
          </p:cNvSpPr>
          <p:nvPr/>
        </p:nvSpPr>
        <p:spPr bwMode="auto">
          <a:xfrm>
            <a:off x="4557012" y="2331776"/>
            <a:ext cx="1151466" cy="618066"/>
          </a:xfrm>
          <a:prstGeom prst="ellipse">
            <a:avLst/>
          </a:prstGeom>
          <a:noFill/>
          <a:ln w="28575">
            <a:solidFill>
              <a:srgbClr val="FF0000"/>
            </a:solidFill>
            <a:round/>
            <a:headEnd/>
            <a:tailEnd/>
          </a:ln>
          <a:effectLst>
            <a:innerShdw blurRad="63500" dist="50800" dir="13500000">
              <a:srgbClr val="000000">
                <a:alpha val="50000"/>
              </a:srgbClr>
            </a:innerShdw>
          </a:effectLst>
        </p:spPr>
        <p:txBody>
          <a:bodyPr wrap="none" tIns="0" bIns="0" anchor="ctr"/>
          <a:lstStyle/>
          <a:p>
            <a:pPr algn="ctr"/>
            <a:endParaRPr lang="en-US" sz="1000" b="1" dirty="0" smtClean="0">
              <a:latin typeface="+mj-lt"/>
            </a:endParaRPr>
          </a:p>
        </p:txBody>
      </p:sp>
      <p:sp>
        <p:nvSpPr>
          <p:cNvPr id="18" name="Oval 9"/>
          <p:cNvSpPr>
            <a:spLocks noChangeArrowheads="1"/>
          </p:cNvSpPr>
          <p:nvPr/>
        </p:nvSpPr>
        <p:spPr bwMode="auto">
          <a:xfrm>
            <a:off x="3581400" y="1783537"/>
            <a:ext cx="1143000" cy="609600"/>
          </a:xfrm>
          <a:prstGeom prst="ellipse">
            <a:avLst/>
          </a:prstGeom>
          <a:solidFill>
            <a:srgbClr val="C0C0C0"/>
          </a:solidFill>
          <a:ln w="9525">
            <a:noFill/>
            <a:round/>
            <a:headEnd/>
            <a:tailEnd/>
          </a:ln>
          <a:effectLst>
            <a:prstShdw prst="shdw17" dist="17961" dir="2700000">
              <a:srgbClr val="737373">
                <a:alpha val="74997"/>
              </a:srgbClr>
            </a:prstShdw>
          </a:effectLst>
        </p:spPr>
        <p:txBody>
          <a:bodyPr wrap="none" anchor="ctr"/>
          <a:lstStyle/>
          <a:p>
            <a:pPr algn="ctr"/>
            <a:r>
              <a:rPr lang="en-US" sz="1000" b="1" dirty="0" smtClean="0">
                <a:solidFill>
                  <a:schemeClr val="tx1"/>
                </a:solidFill>
              </a:rPr>
              <a:t>Handle Service</a:t>
            </a:r>
          </a:p>
          <a:p>
            <a:pPr algn="ctr"/>
            <a:r>
              <a:rPr lang="en-US" sz="1000" b="1" dirty="0" smtClean="0"/>
              <a:t>35.1</a:t>
            </a:r>
          </a:p>
        </p:txBody>
      </p:sp>
      <p:sp>
        <p:nvSpPr>
          <p:cNvPr id="15" name="Oval 6"/>
          <p:cNvSpPr>
            <a:spLocks noChangeArrowheads="1"/>
          </p:cNvSpPr>
          <p:nvPr/>
        </p:nvSpPr>
        <p:spPr bwMode="auto">
          <a:xfrm>
            <a:off x="5943600" y="2336009"/>
            <a:ext cx="1143000" cy="609600"/>
          </a:xfrm>
          <a:prstGeom prst="ellipse">
            <a:avLst/>
          </a:prstGeom>
          <a:solidFill>
            <a:srgbClr val="C0C0C0"/>
          </a:solidFill>
          <a:ln w="9525">
            <a:noFill/>
            <a:round/>
            <a:headEnd/>
            <a:tailEnd/>
          </a:ln>
          <a:effectLst>
            <a:prstShdw prst="shdw17" dist="17961" dir="2700000">
              <a:srgbClr val="737373">
                <a:alpha val="74997"/>
              </a:srgbClr>
            </a:prstShdw>
          </a:effectLst>
        </p:spPr>
        <p:txBody>
          <a:bodyPr wrap="none" anchor="ctr"/>
          <a:lstStyle/>
          <a:p>
            <a:pPr algn="ctr"/>
            <a:r>
              <a:rPr lang="en-US" sz="1000" b="1" dirty="0" smtClean="0">
                <a:solidFill>
                  <a:schemeClr val="tx1"/>
                </a:solidFill>
              </a:rPr>
              <a:t>Handle Service</a:t>
            </a:r>
          </a:p>
          <a:p>
            <a:pPr algn="ctr"/>
            <a:r>
              <a:rPr lang="en-US" sz="1000" b="1" dirty="0" smtClean="0"/>
              <a:t>86.1</a:t>
            </a:r>
            <a:endParaRPr lang="en-US" sz="1000" b="1" dirty="0">
              <a:solidFill>
                <a:schemeClr val="tx1"/>
              </a:solidFill>
            </a:endParaRPr>
          </a:p>
        </p:txBody>
      </p:sp>
      <p:sp>
        <p:nvSpPr>
          <p:cNvPr id="128" name="Oval 25"/>
          <p:cNvSpPr>
            <a:spLocks noChangeArrowheads="1"/>
          </p:cNvSpPr>
          <p:nvPr/>
        </p:nvSpPr>
        <p:spPr bwMode="auto">
          <a:xfrm>
            <a:off x="2775653" y="5342730"/>
            <a:ext cx="375360" cy="526822"/>
          </a:xfrm>
          <a:prstGeom prst="ellipse">
            <a:avLst/>
          </a:prstGeom>
          <a:noFill/>
          <a:ln w="28575">
            <a:solidFill>
              <a:srgbClr val="FF0000"/>
            </a:solidFill>
            <a:round/>
            <a:headEnd/>
            <a:tailEnd/>
          </a:ln>
          <a:effectLst>
            <a:innerShdw blurRad="63500" dist="50800" dir="13500000">
              <a:srgbClr val="000000">
                <a:alpha val="50000"/>
              </a:srgbClr>
            </a:innerShdw>
          </a:effectLst>
        </p:spPr>
        <p:txBody>
          <a:bodyPr wrap="none" tIns="0" bIns="0" anchor="ctr"/>
          <a:lstStyle/>
          <a:p>
            <a:pPr algn="ctr"/>
            <a:endParaRPr lang="en-US" sz="1000" b="1" dirty="0" smtClean="0">
              <a:latin typeface="+mj-lt"/>
            </a:endParaRPr>
          </a:p>
        </p:txBody>
      </p:sp>
      <p:sp>
        <p:nvSpPr>
          <p:cNvPr id="261" name="Rectangle 260"/>
          <p:cNvSpPr/>
          <p:nvPr/>
        </p:nvSpPr>
        <p:spPr>
          <a:xfrm>
            <a:off x="436145" y="1029026"/>
            <a:ext cx="1282660" cy="246221"/>
          </a:xfrm>
          <a:prstGeom prst="rect">
            <a:avLst/>
          </a:prstGeom>
        </p:spPr>
        <p:txBody>
          <a:bodyPr wrap="none">
            <a:spAutoFit/>
          </a:bodyPr>
          <a:lstStyle/>
          <a:p>
            <a:pPr algn="ctr"/>
            <a:r>
              <a:rPr lang="en-US" sz="1000" dirty="0" smtClean="0"/>
              <a:t>Resolve 10.152/59.5</a:t>
            </a:r>
            <a:endParaRPr lang="en-US" sz="1000" dirty="0"/>
          </a:p>
        </p:txBody>
      </p:sp>
      <p:grpSp>
        <p:nvGrpSpPr>
          <p:cNvPr id="252" name="Group 251"/>
          <p:cNvGrpSpPr/>
          <p:nvPr/>
        </p:nvGrpSpPr>
        <p:grpSpPr>
          <a:xfrm>
            <a:off x="2287482" y="1280367"/>
            <a:ext cx="2927295" cy="440613"/>
            <a:chOff x="2287482" y="1280367"/>
            <a:chExt cx="2927295" cy="440613"/>
          </a:xfrm>
        </p:grpSpPr>
        <p:sp>
          <p:nvSpPr>
            <p:cNvPr id="249" name="Freeform 248"/>
            <p:cNvSpPr/>
            <p:nvPr/>
          </p:nvSpPr>
          <p:spPr>
            <a:xfrm>
              <a:off x="2336801" y="1280367"/>
              <a:ext cx="2877976" cy="440613"/>
            </a:xfrm>
            <a:custGeom>
              <a:avLst/>
              <a:gdLst>
                <a:gd name="connsiteX0" fmla="*/ 2887307 w 2887307"/>
                <a:gd name="connsiteY0" fmla="*/ 440613 h 440613"/>
                <a:gd name="connsiteX1" fmla="*/ 2286000 w 2887307"/>
                <a:gd name="connsiteY1" fmla="*/ 0 h 440613"/>
                <a:gd name="connsiteX2" fmla="*/ 0 w 2887307"/>
                <a:gd name="connsiteY2" fmla="*/ 10368 h 440613"/>
              </a:gdLst>
              <a:ahLst/>
              <a:cxnLst>
                <a:cxn ang="0">
                  <a:pos x="connsiteX0" y="connsiteY0"/>
                </a:cxn>
                <a:cxn ang="0">
                  <a:pos x="connsiteX1" y="connsiteY1"/>
                </a:cxn>
                <a:cxn ang="0">
                  <a:pos x="connsiteX2" y="connsiteY2"/>
                </a:cxn>
              </a:cxnLst>
              <a:rect l="l" t="t" r="r" b="b"/>
              <a:pathLst>
                <a:path w="2887307" h="440613">
                  <a:moveTo>
                    <a:pt x="2887307" y="440613"/>
                  </a:moveTo>
                  <a:lnTo>
                    <a:pt x="2286000" y="0"/>
                  </a:lnTo>
                  <a:lnTo>
                    <a:pt x="0" y="10368"/>
                  </a:ln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3" name="Rectangle 262"/>
            <p:cNvSpPr/>
            <p:nvPr/>
          </p:nvSpPr>
          <p:spPr>
            <a:xfrm>
              <a:off x="2287482" y="1298794"/>
              <a:ext cx="1826492" cy="246221"/>
            </a:xfrm>
            <a:prstGeom prst="rect">
              <a:avLst/>
            </a:prstGeom>
          </p:spPr>
          <p:txBody>
            <a:bodyPr wrap="none">
              <a:spAutoFit/>
            </a:bodyPr>
            <a:lstStyle/>
            <a:p>
              <a:pPr algn="ctr"/>
              <a:r>
                <a:rPr lang="en-US" sz="1000" dirty="0" smtClean="0"/>
                <a:t>Handle Service for 0.NA/10.152</a:t>
              </a:r>
              <a:endParaRPr lang="en-US" sz="1000" dirty="0"/>
            </a:p>
          </p:txBody>
        </p:sp>
      </p:grpSp>
      <p:grpSp>
        <p:nvGrpSpPr>
          <p:cNvPr id="253" name="Group 252"/>
          <p:cNvGrpSpPr/>
          <p:nvPr/>
        </p:nvGrpSpPr>
        <p:grpSpPr>
          <a:xfrm>
            <a:off x="1109973" y="1782938"/>
            <a:ext cx="1828806" cy="3517027"/>
            <a:chOff x="1109973" y="1782938"/>
            <a:chExt cx="1828806" cy="3517027"/>
          </a:xfrm>
        </p:grpSpPr>
        <p:sp>
          <p:nvSpPr>
            <p:cNvPr id="251" name="Freeform 250"/>
            <p:cNvSpPr/>
            <p:nvPr/>
          </p:nvSpPr>
          <p:spPr>
            <a:xfrm>
              <a:off x="2352652" y="1782938"/>
              <a:ext cx="586127" cy="3517027"/>
            </a:xfrm>
            <a:custGeom>
              <a:avLst/>
              <a:gdLst>
                <a:gd name="connsiteX0" fmla="*/ 586127 w 586127"/>
                <a:gd name="connsiteY0" fmla="*/ 3517027 h 3517027"/>
                <a:gd name="connsiteX1" fmla="*/ 569846 w 586127"/>
                <a:gd name="connsiteY1" fmla="*/ 2873867 h 3517027"/>
                <a:gd name="connsiteX2" fmla="*/ 113969 w 586127"/>
                <a:gd name="connsiteY2" fmla="*/ 2873867 h 3517027"/>
                <a:gd name="connsiteX3" fmla="*/ 97688 w 586127"/>
                <a:gd name="connsiteY3" fmla="*/ 0 h 3517027"/>
                <a:gd name="connsiteX4" fmla="*/ 0 w 586127"/>
                <a:gd name="connsiteY4" fmla="*/ 8141 h 3517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127" h="3517027">
                  <a:moveTo>
                    <a:pt x="586127" y="3517027"/>
                  </a:moveTo>
                  <a:lnTo>
                    <a:pt x="569846" y="2873867"/>
                  </a:lnTo>
                  <a:lnTo>
                    <a:pt x="113969" y="2873867"/>
                  </a:lnTo>
                  <a:lnTo>
                    <a:pt x="97688" y="0"/>
                  </a:lnTo>
                  <a:lnTo>
                    <a:pt x="0" y="8141"/>
                  </a:lnTo>
                </a:path>
              </a:pathLst>
            </a:custGeom>
            <a:ln>
              <a:head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6" name="Rectangle 265"/>
            <p:cNvSpPr/>
            <p:nvPr/>
          </p:nvSpPr>
          <p:spPr>
            <a:xfrm>
              <a:off x="1109973" y="2331776"/>
              <a:ext cx="1282660" cy="246221"/>
            </a:xfrm>
            <a:prstGeom prst="rect">
              <a:avLst/>
            </a:prstGeom>
          </p:spPr>
          <p:txBody>
            <a:bodyPr wrap="none">
              <a:spAutoFit/>
            </a:bodyPr>
            <a:lstStyle/>
            <a:p>
              <a:pPr algn="ctr"/>
              <a:r>
                <a:rPr lang="en-US" sz="1000" dirty="0" smtClean="0"/>
                <a:t>Resolve 10.152/59.5</a:t>
              </a:r>
              <a:endParaRPr lang="en-US" sz="1000" dirty="0"/>
            </a:p>
          </p:txBody>
        </p:sp>
      </p:grpSp>
    </p:spTree>
    <p:extLst>
      <p:ext uri="{BB962C8B-B14F-4D97-AF65-F5344CB8AC3E}">
        <p14:creationId xmlns:p14="http://schemas.microsoft.com/office/powerpoint/2010/main" val="17845785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68" grpId="0" animBg="1"/>
      <p:bldP spid="16" grpId="0" animBg="1"/>
      <p:bldP spid="133" grpId="0" animBg="1"/>
      <p:bldP spid="229" grpId="0" animBg="1"/>
      <p:bldP spid="17" grpId="0" animBg="1"/>
      <p:bldP spid="19" grpId="0" animBg="1"/>
      <p:bldP spid="126" grpId="0" animBg="1"/>
      <p:bldP spid="18" grpId="0" animBg="1"/>
      <p:bldP spid="15" grpId="0" animBg="1"/>
      <p:bldP spid="128" grpId="0" animBg="1"/>
      <p:bldP spid="2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Digital Object Architecture – An Introduction</a:t>
            </a:r>
            <a:endParaRPr lang="en-US" sz="3200" dirty="0"/>
          </a:p>
        </p:txBody>
      </p:sp>
      <p:sp>
        <p:nvSpPr>
          <p:cNvPr id="3" name="Content Placeholder 2"/>
          <p:cNvSpPr>
            <a:spLocks noGrp="1"/>
          </p:cNvSpPr>
          <p:nvPr>
            <p:ph idx="1"/>
          </p:nvPr>
        </p:nvSpPr>
        <p:spPr>
          <a:xfrm>
            <a:off x="457199" y="1420760"/>
            <a:ext cx="8467096" cy="5094203"/>
          </a:xfrm>
        </p:spPr>
        <p:txBody>
          <a:bodyPr>
            <a:normAutofit/>
          </a:bodyPr>
          <a:lstStyle/>
          <a:p>
            <a:r>
              <a:rPr lang="en-US" sz="2800" b="1" dirty="0" smtClean="0">
                <a:solidFill>
                  <a:schemeClr val="accent1"/>
                </a:solidFill>
              </a:rPr>
              <a:t>DONA Foundation</a:t>
            </a:r>
          </a:p>
          <a:p>
            <a:endParaRPr lang="en-US" sz="2800" b="1" dirty="0" smtClean="0">
              <a:solidFill>
                <a:schemeClr val="accent1"/>
              </a:solidFill>
            </a:endParaRPr>
          </a:p>
          <a:p>
            <a:r>
              <a:rPr lang="en-US" sz="2800" b="1" dirty="0" smtClean="0">
                <a:solidFill>
                  <a:schemeClr val="accent1"/>
                </a:solidFill>
              </a:rPr>
              <a:t>Digital Object Architecture Overview</a:t>
            </a:r>
          </a:p>
          <a:p>
            <a:endParaRPr lang="en-US" sz="2800" b="1" dirty="0" smtClean="0">
              <a:solidFill>
                <a:schemeClr val="accent1"/>
              </a:solidFill>
            </a:endParaRPr>
          </a:p>
          <a:p>
            <a:r>
              <a:rPr lang="en-US" sz="2800" b="1" dirty="0" smtClean="0">
                <a:solidFill>
                  <a:schemeClr val="accent1"/>
                </a:solidFill>
              </a:rPr>
              <a:t>Handle System</a:t>
            </a:r>
          </a:p>
          <a:p>
            <a:pPr marL="0" indent="0">
              <a:buNone/>
            </a:pPr>
            <a:endParaRPr lang="en-US" sz="2800" b="1" dirty="0" smtClean="0">
              <a:solidFill>
                <a:schemeClr val="accent1"/>
              </a:solidFill>
            </a:endParaRPr>
          </a:p>
          <a:p>
            <a:r>
              <a:rPr lang="en-US" sz="2800" b="1" dirty="0" smtClean="0">
                <a:solidFill>
                  <a:schemeClr val="accent1"/>
                </a:solidFill>
              </a:rPr>
              <a:t>DOIP</a:t>
            </a:r>
          </a:p>
          <a:p>
            <a:endParaRPr lang="en-US" sz="2800" b="1" dirty="0" smtClean="0">
              <a:solidFill>
                <a:schemeClr val="accent1"/>
              </a:solidFill>
            </a:endParaRPr>
          </a:p>
          <a:p>
            <a:r>
              <a:rPr lang="en-US" sz="2800" b="1" dirty="0" smtClean="0">
                <a:solidFill>
                  <a:schemeClr val="accent1"/>
                </a:solidFill>
              </a:rPr>
              <a:t>Global Handle Registry</a:t>
            </a:r>
          </a:p>
          <a:p>
            <a:endParaRPr lang="en-US" sz="2800" b="1" dirty="0">
              <a:solidFill>
                <a:schemeClr val="accent1"/>
              </a:solidFill>
            </a:endParaRPr>
          </a:p>
          <a:p>
            <a:pPr marL="0" indent="0">
              <a:buNone/>
            </a:pPr>
            <a:endParaRPr lang="en-US" sz="2800" b="1" dirty="0" smtClean="0">
              <a:solidFill>
                <a:schemeClr val="accent1"/>
              </a:solidFill>
            </a:endParaRPr>
          </a:p>
          <a:p>
            <a:endParaRPr lang="en-US" sz="2800" b="1" dirty="0">
              <a:solidFill>
                <a:schemeClr val="accent1"/>
              </a:solidFill>
            </a:endParaRPr>
          </a:p>
          <a:p>
            <a:endParaRPr lang="en-US" sz="2400" dirty="0" smtClean="0"/>
          </a:p>
        </p:txBody>
      </p:sp>
    </p:spTree>
    <p:extLst>
      <p:ext uri="{BB962C8B-B14F-4D97-AF65-F5344CB8AC3E}">
        <p14:creationId xmlns:p14="http://schemas.microsoft.com/office/powerpoint/2010/main" val="42879530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762000"/>
          </a:xfrm>
          <a:prstGeom prst="rect">
            <a:avLst/>
          </a:prstGeom>
        </p:spPr>
        <p:txBody>
          <a:bodyPr>
            <a:normAutofit fontScale="85000" lnSpcReduction="10000"/>
          </a:bodyPr>
          <a:lstStyle/>
          <a:p>
            <a:pPr algn="ctr" fontAlgn="auto">
              <a:spcAft>
                <a:spcPts val="0"/>
              </a:spcAft>
              <a:defRPr/>
            </a:pPr>
            <a:r>
              <a:rPr lang="en-US" sz="3200" b="1" dirty="0" smtClean="0">
                <a:solidFill>
                  <a:srgbClr val="4F81BD"/>
                </a:solidFill>
                <a:latin typeface="+mn-lt"/>
                <a:ea typeface="+mj-ea"/>
                <a:cs typeface="+mj-cs"/>
              </a:rPr>
              <a:t>Handle Resolution </a:t>
            </a:r>
            <a:r>
              <a:rPr lang="en-US" sz="3200" b="1" dirty="0" smtClean="0">
                <a:solidFill>
                  <a:srgbClr val="4F81BD"/>
                </a:solidFill>
                <a:ea typeface="+mj-ea"/>
                <a:cs typeface="+mj-cs"/>
              </a:rPr>
              <a:t>using the </a:t>
            </a:r>
            <a:r>
              <a:rPr lang="en-US" sz="3200" b="1" dirty="0" smtClean="0">
                <a:solidFill>
                  <a:srgbClr val="4F81BD"/>
                </a:solidFill>
                <a:latin typeface="+mn-lt"/>
                <a:ea typeface="+mj-ea"/>
                <a:cs typeface="+mj-cs"/>
              </a:rPr>
              <a:t>GHR- Service Info Request</a:t>
            </a:r>
            <a:endParaRPr lang="en-US" sz="3200" b="1" dirty="0">
              <a:solidFill>
                <a:srgbClr val="4F81BD"/>
              </a:solidFill>
              <a:latin typeface="+mn-lt"/>
              <a:ea typeface="+mj-ea"/>
              <a:cs typeface="+mj-cs"/>
            </a:endParaRPr>
          </a:p>
        </p:txBody>
      </p:sp>
      <p:sp>
        <p:nvSpPr>
          <p:cNvPr id="5" name="Oval 4"/>
          <p:cNvSpPr/>
          <p:nvPr/>
        </p:nvSpPr>
        <p:spPr>
          <a:xfrm>
            <a:off x="6019800" y="1534420"/>
            <a:ext cx="2286000" cy="1219200"/>
          </a:xfrm>
          <a:prstGeom prst="ellipse">
            <a:avLst/>
          </a:prstGeom>
          <a:solidFill>
            <a:schemeClr val="bg1">
              <a:lumMod val="85000"/>
            </a:schemeClr>
          </a:solidFill>
          <a:ln>
            <a:solidFill>
              <a:schemeClr val="bg1">
                <a:lumMod val="75000"/>
              </a:schemeClr>
            </a:solidFill>
            <a:prstDash val="solid"/>
          </a:ln>
          <a:effectLst>
            <a:innerShdw blurRad="63500" dist="50800" dir="13500000">
              <a:srgbClr val="000000">
                <a:alpha val="5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Global Handle Registry</a:t>
            </a:r>
            <a:endParaRPr lang="en-US" dirty="0">
              <a:solidFill>
                <a:schemeClr val="tx1"/>
              </a:solidFill>
            </a:endParaRPr>
          </a:p>
        </p:txBody>
      </p:sp>
      <p:sp>
        <p:nvSpPr>
          <p:cNvPr id="6" name="TextBox 5"/>
          <p:cNvSpPr txBox="1"/>
          <p:nvPr/>
        </p:nvSpPr>
        <p:spPr>
          <a:xfrm>
            <a:off x="457200" y="1358035"/>
            <a:ext cx="2302485" cy="276999"/>
          </a:xfrm>
          <a:prstGeom prst="rect">
            <a:avLst/>
          </a:prstGeom>
          <a:noFill/>
        </p:spPr>
        <p:txBody>
          <a:bodyPr wrap="square" rtlCol="0">
            <a:spAutoFit/>
          </a:bodyPr>
          <a:lstStyle/>
          <a:p>
            <a:pPr algn="ctr"/>
            <a:r>
              <a:rPr lang="en-US" sz="1200" dirty="0" smtClean="0">
                <a:latin typeface="+mn-lt"/>
              </a:rPr>
              <a:t>Request: Resolve </a:t>
            </a:r>
            <a:r>
              <a:rPr lang="en-US" sz="1200" dirty="0" smtClean="0"/>
              <a:t>10.152/59.5</a:t>
            </a:r>
            <a:endParaRPr lang="en-US" sz="1200" dirty="0"/>
          </a:p>
        </p:txBody>
      </p:sp>
      <p:pic>
        <p:nvPicPr>
          <p:cNvPr id="3" name="Picture 2"/>
          <p:cNvPicPr>
            <a:picLocks noChangeAspect="1"/>
          </p:cNvPicPr>
          <p:nvPr/>
        </p:nvPicPr>
        <p:blipFill>
          <a:blip r:embed="rId3"/>
          <a:stretch>
            <a:fillRect/>
          </a:stretch>
        </p:blipFill>
        <p:spPr>
          <a:xfrm>
            <a:off x="830341" y="1678851"/>
            <a:ext cx="1792180" cy="1083733"/>
          </a:xfrm>
          <a:prstGeom prst="rect">
            <a:avLst/>
          </a:prstGeom>
        </p:spPr>
      </p:pic>
      <p:grpSp>
        <p:nvGrpSpPr>
          <p:cNvPr id="14" name="Group 13"/>
          <p:cNvGrpSpPr/>
          <p:nvPr/>
        </p:nvGrpSpPr>
        <p:grpSpPr>
          <a:xfrm>
            <a:off x="3182999" y="1421307"/>
            <a:ext cx="2515465" cy="980361"/>
            <a:chOff x="3182999" y="1258487"/>
            <a:chExt cx="2515465" cy="980361"/>
          </a:xfrm>
        </p:grpSpPr>
        <p:sp>
          <p:nvSpPr>
            <p:cNvPr id="7" name="TextBox 6"/>
            <p:cNvSpPr txBox="1"/>
            <p:nvPr/>
          </p:nvSpPr>
          <p:spPr>
            <a:xfrm>
              <a:off x="3182999" y="1258487"/>
              <a:ext cx="2515465" cy="646331"/>
            </a:xfrm>
            <a:prstGeom prst="rect">
              <a:avLst/>
            </a:prstGeom>
            <a:noFill/>
          </p:spPr>
          <p:txBody>
            <a:bodyPr wrap="square" rtlCol="0">
              <a:spAutoFit/>
            </a:bodyPr>
            <a:lstStyle/>
            <a:p>
              <a:pPr marL="228600" indent="-228600">
                <a:buAutoNum type="arabicPeriod"/>
                <a:tabLst>
                  <a:tab pos="171450" algn="l"/>
                </a:tabLst>
              </a:pPr>
              <a:r>
                <a:rPr lang="en-US" sz="1200" dirty="0" smtClean="0">
                  <a:latin typeface="+mn-lt"/>
                </a:rPr>
                <a:t>Client requests a </a:t>
              </a:r>
              <a:r>
                <a:rPr lang="en-US" sz="1200" dirty="0" smtClean="0"/>
                <a:t>specific</a:t>
              </a:r>
              <a:r>
                <a:rPr lang="en-US" sz="1200" dirty="0" smtClean="0">
                  <a:latin typeface="+mn-lt"/>
                </a:rPr>
                <a:t> GSP in the GHR to resolve the prefix handle 0.NA/</a:t>
              </a:r>
              <a:r>
                <a:rPr lang="en-US" sz="1200" dirty="0" smtClean="0"/>
                <a:t>10.152</a:t>
              </a:r>
              <a:endParaRPr lang="en-US" sz="1200" dirty="0">
                <a:latin typeface="+mn-lt"/>
              </a:endParaRPr>
            </a:p>
          </p:txBody>
        </p:sp>
        <p:sp>
          <p:nvSpPr>
            <p:cNvPr id="4" name="Right Arrow 3"/>
            <p:cNvSpPr/>
            <p:nvPr/>
          </p:nvSpPr>
          <p:spPr>
            <a:xfrm>
              <a:off x="3182999" y="2032497"/>
              <a:ext cx="2515465" cy="20635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5503089" y="2681254"/>
            <a:ext cx="3264406" cy="1949446"/>
            <a:chOff x="5503089" y="2518434"/>
            <a:chExt cx="3264406" cy="1949446"/>
          </a:xfrm>
        </p:grpSpPr>
        <p:sp>
          <p:nvSpPr>
            <p:cNvPr id="10" name="TextBox 9"/>
            <p:cNvSpPr txBox="1"/>
            <p:nvPr/>
          </p:nvSpPr>
          <p:spPr>
            <a:xfrm>
              <a:off x="5503089" y="2898220"/>
              <a:ext cx="3264406" cy="1569660"/>
            </a:xfrm>
            <a:prstGeom prst="rect">
              <a:avLst/>
            </a:prstGeom>
            <a:noFill/>
          </p:spPr>
          <p:txBody>
            <a:bodyPr wrap="square" rtlCol="0">
              <a:spAutoFit/>
            </a:bodyPr>
            <a:lstStyle/>
            <a:p>
              <a:pPr>
                <a:tabLst>
                  <a:tab pos="171450" algn="l"/>
                </a:tabLst>
              </a:pPr>
              <a:r>
                <a:rPr lang="en-US" sz="1200" b="1" dirty="0" smtClean="0">
                  <a:latin typeface="+mn-lt"/>
                </a:rPr>
                <a:t>Security Features:</a:t>
              </a:r>
            </a:p>
            <a:p>
              <a:pPr marL="171450" indent="-171450">
                <a:buFont typeface="Courier New"/>
                <a:buChar char="o"/>
                <a:tabLst>
                  <a:tab pos="171450" algn="l"/>
                </a:tabLst>
              </a:pPr>
              <a:r>
                <a:rPr lang="en-US" sz="1200" b="1" dirty="0" smtClean="0">
                  <a:latin typeface="+mn-lt"/>
                </a:rPr>
                <a:t>Privacy</a:t>
              </a:r>
              <a:r>
                <a:rPr lang="en-US" sz="1200" dirty="0" smtClean="0">
                  <a:latin typeface="+mn-lt"/>
                </a:rPr>
                <a:t>: Encrypted client </a:t>
              </a:r>
              <a:r>
                <a:rPr lang="en-US" sz="1200" dirty="0" smtClean="0"/>
                <a:t>r</a:t>
              </a:r>
              <a:r>
                <a:rPr lang="en-US" sz="1200" dirty="0" smtClean="0">
                  <a:latin typeface="+mn-lt"/>
                </a:rPr>
                <a:t>equest </a:t>
              </a:r>
            </a:p>
            <a:p>
              <a:pPr marL="171450" indent="-171450">
                <a:buFont typeface="Courier New"/>
                <a:buChar char="o"/>
                <a:tabLst>
                  <a:tab pos="171450" algn="l"/>
                </a:tabLst>
              </a:pPr>
              <a:r>
                <a:rPr lang="en-US" sz="1200" b="1" dirty="0" smtClean="0"/>
                <a:t>Authentication</a:t>
              </a:r>
              <a:r>
                <a:rPr lang="en-US" sz="1200" dirty="0" smtClean="0"/>
                <a:t>:</a:t>
              </a:r>
            </a:p>
            <a:p>
              <a:pPr marL="628650" lvl="1" indent="-171450">
                <a:buFont typeface="Courier New"/>
                <a:buChar char="o"/>
                <a:tabLst>
                  <a:tab pos="171450" algn="l"/>
                </a:tabLst>
              </a:pPr>
              <a:r>
                <a:rPr lang="en-US" sz="1200" dirty="0" smtClean="0"/>
                <a:t>Cryptographic authentication of the target GSP service</a:t>
              </a:r>
              <a:endParaRPr lang="en-US" sz="1200" dirty="0"/>
            </a:p>
            <a:p>
              <a:pPr marL="628650" lvl="1" indent="-171450">
                <a:buFont typeface="Courier New"/>
                <a:buChar char="o"/>
                <a:tabLst>
                  <a:tab pos="171450" algn="l"/>
                </a:tabLst>
              </a:pPr>
              <a:r>
                <a:rPr lang="en-US" sz="1200" dirty="0" smtClean="0"/>
                <a:t>Cryptographic authentication of the resolving client</a:t>
              </a:r>
              <a:endParaRPr lang="en-US" sz="1200" dirty="0"/>
            </a:p>
            <a:p>
              <a:pPr marL="171450" indent="-171450">
                <a:buFont typeface="Courier New"/>
                <a:buChar char="o"/>
                <a:tabLst>
                  <a:tab pos="171450" algn="l"/>
                </a:tabLst>
              </a:pPr>
              <a:r>
                <a:rPr lang="en-US" sz="1200" b="1" dirty="0" smtClean="0"/>
                <a:t>Audit trail</a:t>
              </a:r>
              <a:r>
                <a:rPr lang="en-US" sz="1200" dirty="0" smtClean="0"/>
                <a:t>: GSP logs the full client request</a:t>
              </a:r>
            </a:p>
          </p:txBody>
        </p:sp>
        <p:pic>
          <p:nvPicPr>
            <p:cNvPr id="11" name="Picture 10"/>
            <p:cNvPicPr>
              <a:picLocks noChangeAspect="1"/>
            </p:cNvPicPr>
            <p:nvPr/>
          </p:nvPicPr>
          <p:blipFill>
            <a:blip r:embed="rId4"/>
            <a:stretch>
              <a:fillRect/>
            </a:stretch>
          </p:blipFill>
          <p:spPr>
            <a:xfrm>
              <a:off x="5503089" y="2518434"/>
              <a:ext cx="379786" cy="379786"/>
            </a:xfrm>
            <a:prstGeom prst="rect">
              <a:avLst/>
            </a:prstGeom>
          </p:spPr>
        </p:pic>
      </p:grpSp>
    </p:spTree>
    <p:extLst>
      <p:ext uri="{BB962C8B-B14F-4D97-AF65-F5344CB8AC3E}">
        <p14:creationId xmlns:p14="http://schemas.microsoft.com/office/powerpoint/2010/main" val="3560297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762000"/>
          </a:xfrm>
          <a:prstGeom prst="rect">
            <a:avLst/>
          </a:prstGeom>
        </p:spPr>
        <p:txBody>
          <a:bodyPr>
            <a:normAutofit fontScale="85000" lnSpcReduction="10000"/>
          </a:bodyPr>
          <a:lstStyle/>
          <a:p>
            <a:pPr algn="ctr" fontAlgn="auto">
              <a:spcAft>
                <a:spcPts val="0"/>
              </a:spcAft>
              <a:defRPr/>
            </a:pPr>
            <a:r>
              <a:rPr lang="en-US" sz="3200" b="1" dirty="0">
                <a:solidFill>
                  <a:srgbClr val="4F81BD"/>
                </a:solidFill>
              </a:rPr>
              <a:t>Handle Resolution </a:t>
            </a:r>
            <a:r>
              <a:rPr lang="en-US" sz="3200" b="1" dirty="0" smtClean="0">
                <a:solidFill>
                  <a:srgbClr val="4F81BD"/>
                </a:solidFill>
              </a:rPr>
              <a:t>using the GHR - Service Info Request</a:t>
            </a:r>
            <a:endParaRPr lang="en-US" sz="3200" b="1" dirty="0">
              <a:solidFill>
                <a:srgbClr val="4F81BD"/>
              </a:solidFill>
            </a:endParaRPr>
          </a:p>
        </p:txBody>
      </p:sp>
      <p:sp>
        <p:nvSpPr>
          <p:cNvPr id="4" name="Oval 3"/>
          <p:cNvSpPr/>
          <p:nvPr/>
        </p:nvSpPr>
        <p:spPr>
          <a:xfrm>
            <a:off x="6019800" y="1534420"/>
            <a:ext cx="2286000" cy="1219200"/>
          </a:xfrm>
          <a:prstGeom prst="ellipse">
            <a:avLst/>
          </a:prstGeom>
          <a:solidFill>
            <a:schemeClr val="bg1">
              <a:lumMod val="85000"/>
            </a:schemeClr>
          </a:solidFill>
          <a:ln>
            <a:solidFill>
              <a:schemeClr val="bg1">
                <a:lumMod val="85000"/>
              </a:schemeClr>
            </a:solidFill>
            <a:prstDash val="solid"/>
          </a:ln>
          <a:effectLst>
            <a:innerShdw blurRad="63500" dist="50800" dir="13500000">
              <a:srgbClr val="000000">
                <a:alpha val="5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Global Handle Registry</a:t>
            </a:r>
            <a:endParaRPr lang="en-US" dirty="0">
              <a:solidFill>
                <a:schemeClr val="tx1"/>
              </a:solidFill>
            </a:endParaRPr>
          </a:p>
        </p:txBody>
      </p:sp>
      <p:sp>
        <p:nvSpPr>
          <p:cNvPr id="5" name="TextBox 4"/>
          <p:cNvSpPr txBox="1"/>
          <p:nvPr/>
        </p:nvSpPr>
        <p:spPr>
          <a:xfrm>
            <a:off x="616725" y="2982220"/>
            <a:ext cx="1833615" cy="646331"/>
          </a:xfrm>
          <a:prstGeom prst="rect">
            <a:avLst/>
          </a:prstGeom>
          <a:noFill/>
        </p:spPr>
        <p:txBody>
          <a:bodyPr wrap="square" rtlCol="0">
            <a:spAutoFit/>
          </a:bodyPr>
          <a:lstStyle/>
          <a:p>
            <a:r>
              <a:rPr lang="en-US" sz="1200" dirty="0" smtClean="0">
                <a:latin typeface="+mn-lt"/>
              </a:rPr>
              <a:t>Client receives the Service Information for the </a:t>
            </a:r>
            <a:r>
              <a:rPr lang="en-US" sz="1200" dirty="0" smtClean="0"/>
              <a:t>10.152</a:t>
            </a:r>
          </a:p>
          <a:p>
            <a:r>
              <a:rPr lang="en-US" sz="1200" dirty="0" smtClean="0"/>
              <a:t>Service. </a:t>
            </a:r>
            <a:endParaRPr lang="en-US" sz="1200" dirty="0">
              <a:latin typeface="+mn-lt"/>
            </a:endParaRPr>
          </a:p>
        </p:txBody>
      </p:sp>
      <p:pic>
        <p:nvPicPr>
          <p:cNvPr id="101" name="Picture 100"/>
          <p:cNvPicPr>
            <a:picLocks noChangeAspect="1"/>
          </p:cNvPicPr>
          <p:nvPr/>
        </p:nvPicPr>
        <p:blipFill>
          <a:blip r:embed="rId3"/>
          <a:stretch>
            <a:fillRect/>
          </a:stretch>
        </p:blipFill>
        <p:spPr>
          <a:xfrm>
            <a:off x="830341" y="1678851"/>
            <a:ext cx="1792180" cy="1083733"/>
          </a:xfrm>
          <a:prstGeom prst="rect">
            <a:avLst/>
          </a:prstGeom>
        </p:spPr>
      </p:pic>
      <p:grpSp>
        <p:nvGrpSpPr>
          <p:cNvPr id="8" name="Group 7"/>
          <p:cNvGrpSpPr/>
          <p:nvPr/>
        </p:nvGrpSpPr>
        <p:grpSpPr>
          <a:xfrm>
            <a:off x="3101593" y="1463481"/>
            <a:ext cx="2653856" cy="2625797"/>
            <a:chOff x="3101593" y="1300661"/>
            <a:chExt cx="2653856" cy="2625797"/>
          </a:xfrm>
        </p:grpSpPr>
        <p:sp>
          <p:nvSpPr>
            <p:cNvPr id="6" name="TextBox 5"/>
            <p:cNvSpPr txBox="1"/>
            <p:nvPr/>
          </p:nvSpPr>
          <p:spPr>
            <a:xfrm>
              <a:off x="3101593" y="1300661"/>
              <a:ext cx="2653856" cy="646331"/>
            </a:xfrm>
            <a:prstGeom prst="rect">
              <a:avLst/>
            </a:prstGeom>
            <a:noFill/>
          </p:spPr>
          <p:txBody>
            <a:bodyPr wrap="square" rtlCol="0">
              <a:spAutoFit/>
            </a:bodyPr>
            <a:lstStyle/>
            <a:p>
              <a:pPr marL="171450" indent="-171450">
                <a:tabLst>
                  <a:tab pos="57150" algn="l"/>
                </a:tabLst>
              </a:pPr>
              <a:r>
                <a:rPr lang="en-US" sz="1200" dirty="0" smtClean="0">
                  <a:latin typeface="+mn-lt"/>
                </a:rPr>
                <a:t>2. </a:t>
              </a:r>
              <a:r>
                <a:rPr lang="en-US" sz="1200" dirty="0" smtClean="0"/>
                <a:t>The targeted </a:t>
              </a:r>
              <a:r>
                <a:rPr lang="en-US" sz="1200" dirty="0" smtClean="0">
                  <a:latin typeface="+mn-lt"/>
                </a:rPr>
                <a:t>GSP</a:t>
              </a:r>
              <a:r>
                <a:rPr lang="en-US" sz="1200" dirty="0" smtClean="0"/>
                <a:t> </a:t>
              </a:r>
              <a:r>
                <a:rPr lang="en-US" sz="1200" dirty="0" smtClean="0">
                  <a:latin typeface="+mn-lt"/>
                </a:rPr>
                <a:t>Responds with the Service Information for the </a:t>
              </a:r>
              <a:r>
                <a:rPr lang="en-US" sz="1200" dirty="0" smtClean="0"/>
                <a:t>10.152 service.</a:t>
              </a:r>
              <a:endParaRPr lang="en-US" sz="1200" dirty="0">
                <a:latin typeface="+mn-lt"/>
              </a:endParaRPr>
            </a:p>
          </p:txBody>
        </p:sp>
        <p:sp>
          <p:nvSpPr>
            <p:cNvPr id="16" name="Text Box 19"/>
            <p:cNvSpPr txBox="1">
              <a:spLocks noChangeArrowheads="1"/>
            </p:cNvSpPr>
            <p:nvPr/>
          </p:nvSpPr>
          <p:spPr bwMode="auto">
            <a:xfrm>
              <a:off x="3581465" y="3649459"/>
              <a:ext cx="1890587" cy="276999"/>
            </a:xfrm>
            <a:prstGeom prst="rect">
              <a:avLst/>
            </a:prstGeom>
            <a:noFill/>
            <a:ln w="9525">
              <a:noFill/>
              <a:miter lim="800000"/>
              <a:headEnd/>
              <a:tailEnd/>
            </a:ln>
          </p:spPr>
          <p:txBody>
            <a:bodyPr wrap="none" anchor="ctr">
              <a:spAutoFit/>
            </a:bodyPr>
            <a:lstStyle/>
            <a:p>
              <a:pPr algn="ctr"/>
              <a:r>
                <a:rPr lang="en-US" sz="1200" dirty="0" smtClean="0">
                  <a:latin typeface="+mn-lt"/>
                </a:rPr>
                <a:t>Handle Service Information</a:t>
              </a:r>
              <a:endParaRPr lang="en-US" sz="1200" dirty="0">
                <a:latin typeface="+mn-lt"/>
              </a:endParaRPr>
            </a:p>
          </p:txBody>
        </p:sp>
        <p:sp>
          <p:nvSpPr>
            <p:cNvPr id="19" name="Rectangle 22"/>
            <p:cNvSpPr>
              <a:spLocks noChangeArrowheads="1"/>
            </p:cNvSpPr>
            <p:nvPr/>
          </p:nvSpPr>
          <p:spPr bwMode="auto">
            <a:xfrm>
              <a:off x="3505200" y="2289549"/>
              <a:ext cx="1964811" cy="1303410"/>
            </a:xfrm>
            <a:prstGeom prst="rect">
              <a:avLst/>
            </a:prstGeom>
            <a:solidFill>
              <a:schemeClr val="bg1"/>
            </a:solidFill>
            <a:ln w="9525">
              <a:solidFill>
                <a:srgbClr val="000000"/>
              </a:solidFill>
              <a:miter lim="800000"/>
              <a:headEnd/>
              <a:tailEnd/>
            </a:ln>
          </p:spPr>
          <p:txBody>
            <a:bodyPr wrap="none" anchor="ctr"/>
            <a:lstStyle/>
            <a:p>
              <a:endParaRPr lang="en-US" b="1" dirty="0">
                <a:latin typeface="Verdana" charset="0"/>
              </a:endParaRPr>
            </a:p>
          </p:txBody>
        </p:sp>
        <p:sp>
          <p:nvSpPr>
            <p:cNvPr id="21" name="Line 24"/>
            <p:cNvSpPr>
              <a:spLocks noChangeShapeType="1"/>
            </p:cNvSpPr>
            <p:nvPr/>
          </p:nvSpPr>
          <p:spPr bwMode="auto">
            <a:xfrm>
              <a:off x="3521589" y="2893868"/>
              <a:ext cx="1964811" cy="0"/>
            </a:xfrm>
            <a:prstGeom prst="line">
              <a:avLst/>
            </a:prstGeom>
            <a:noFill/>
            <a:ln w="9525">
              <a:solidFill>
                <a:srgbClr val="000000"/>
              </a:solidFill>
              <a:round/>
              <a:headEnd/>
              <a:tailEnd/>
            </a:ln>
          </p:spPr>
          <p:txBody>
            <a:bodyPr wrap="none" anchor="ctr"/>
            <a:lstStyle/>
            <a:p>
              <a:endParaRPr lang="en-US" dirty="0"/>
            </a:p>
          </p:txBody>
        </p:sp>
        <p:sp>
          <p:nvSpPr>
            <p:cNvPr id="22" name="Line 25"/>
            <p:cNvSpPr>
              <a:spLocks noChangeShapeType="1"/>
            </p:cNvSpPr>
            <p:nvPr/>
          </p:nvSpPr>
          <p:spPr bwMode="auto">
            <a:xfrm>
              <a:off x="3521589" y="3275734"/>
              <a:ext cx="1964811" cy="0"/>
            </a:xfrm>
            <a:prstGeom prst="line">
              <a:avLst/>
            </a:prstGeom>
            <a:noFill/>
            <a:ln w="9525">
              <a:solidFill>
                <a:srgbClr val="000000"/>
              </a:solidFill>
              <a:round/>
              <a:headEnd/>
              <a:tailEnd/>
            </a:ln>
          </p:spPr>
          <p:txBody>
            <a:bodyPr wrap="none" anchor="ctr"/>
            <a:lstStyle/>
            <a:p>
              <a:endParaRPr lang="en-US" dirty="0"/>
            </a:p>
          </p:txBody>
        </p:sp>
        <p:sp>
          <p:nvSpPr>
            <p:cNvPr id="23" name="Line 26"/>
            <p:cNvSpPr>
              <a:spLocks noChangeShapeType="1"/>
            </p:cNvSpPr>
            <p:nvPr/>
          </p:nvSpPr>
          <p:spPr bwMode="auto">
            <a:xfrm>
              <a:off x="4118862" y="2286000"/>
              <a:ext cx="0" cy="1303410"/>
            </a:xfrm>
            <a:prstGeom prst="line">
              <a:avLst/>
            </a:prstGeom>
            <a:noFill/>
            <a:ln w="9525">
              <a:solidFill>
                <a:srgbClr val="000000"/>
              </a:solidFill>
              <a:round/>
              <a:headEnd/>
              <a:tailEnd/>
            </a:ln>
          </p:spPr>
          <p:txBody>
            <a:bodyPr wrap="none" anchor="ctr"/>
            <a:lstStyle/>
            <a:p>
              <a:endParaRPr lang="en-US" dirty="0"/>
            </a:p>
          </p:txBody>
        </p:sp>
        <p:sp>
          <p:nvSpPr>
            <p:cNvPr id="24" name="Line 27"/>
            <p:cNvSpPr>
              <a:spLocks noChangeShapeType="1"/>
            </p:cNvSpPr>
            <p:nvPr/>
          </p:nvSpPr>
          <p:spPr bwMode="auto">
            <a:xfrm>
              <a:off x="4461202" y="2286000"/>
              <a:ext cx="0" cy="1303410"/>
            </a:xfrm>
            <a:prstGeom prst="line">
              <a:avLst/>
            </a:prstGeom>
            <a:noFill/>
            <a:ln w="9525">
              <a:solidFill>
                <a:srgbClr val="000000"/>
              </a:solidFill>
              <a:round/>
              <a:headEnd/>
              <a:tailEnd/>
            </a:ln>
          </p:spPr>
          <p:txBody>
            <a:bodyPr wrap="none" anchor="ctr"/>
            <a:lstStyle/>
            <a:p>
              <a:endParaRPr lang="en-US" dirty="0"/>
            </a:p>
          </p:txBody>
        </p:sp>
        <p:sp>
          <p:nvSpPr>
            <p:cNvPr id="25" name="Line 28"/>
            <p:cNvSpPr>
              <a:spLocks noChangeShapeType="1"/>
            </p:cNvSpPr>
            <p:nvPr/>
          </p:nvSpPr>
          <p:spPr bwMode="auto">
            <a:xfrm>
              <a:off x="4803542" y="2286000"/>
              <a:ext cx="0" cy="1303410"/>
            </a:xfrm>
            <a:prstGeom prst="line">
              <a:avLst/>
            </a:prstGeom>
            <a:noFill/>
            <a:ln w="9525">
              <a:solidFill>
                <a:srgbClr val="000000"/>
              </a:solidFill>
              <a:round/>
              <a:headEnd/>
              <a:tailEnd/>
            </a:ln>
          </p:spPr>
          <p:txBody>
            <a:bodyPr wrap="none" anchor="ctr"/>
            <a:lstStyle/>
            <a:p>
              <a:endParaRPr lang="en-US" dirty="0"/>
            </a:p>
          </p:txBody>
        </p:sp>
        <p:sp>
          <p:nvSpPr>
            <p:cNvPr id="26" name="Line 29"/>
            <p:cNvSpPr>
              <a:spLocks noChangeShapeType="1"/>
            </p:cNvSpPr>
            <p:nvPr/>
          </p:nvSpPr>
          <p:spPr bwMode="auto">
            <a:xfrm>
              <a:off x="5144060" y="2286000"/>
              <a:ext cx="0" cy="1303410"/>
            </a:xfrm>
            <a:prstGeom prst="line">
              <a:avLst/>
            </a:prstGeom>
            <a:noFill/>
            <a:ln w="9525">
              <a:solidFill>
                <a:srgbClr val="000000"/>
              </a:solidFill>
              <a:round/>
              <a:headEnd/>
              <a:tailEnd/>
            </a:ln>
          </p:spPr>
          <p:txBody>
            <a:bodyPr wrap="none" anchor="ctr"/>
            <a:lstStyle/>
            <a:p>
              <a:endParaRPr lang="en-US" dirty="0"/>
            </a:p>
          </p:txBody>
        </p:sp>
        <p:sp>
          <p:nvSpPr>
            <p:cNvPr id="27" name="Text Box 30"/>
            <p:cNvSpPr txBox="1">
              <a:spLocks noChangeArrowheads="1"/>
            </p:cNvSpPr>
            <p:nvPr/>
          </p:nvSpPr>
          <p:spPr bwMode="auto">
            <a:xfrm>
              <a:off x="3495451" y="2374511"/>
              <a:ext cx="479618" cy="184666"/>
            </a:xfrm>
            <a:prstGeom prst="rect">
              <a:avLst/>
            </a:prstGeom>
            <a:noFill/>
            <a:ln w="9525">
              <a:noFill/>
              <a:miter lim="800000"/>
              <a:headEnd/>
              <a:tailEnd/>
            </a:ln>
          </p:spPr>
          <p:txBody>
            <a:bodyPr wrap="none" anchor="ctr">
              <a:spAutoFit/>
            </a:bodyPr>
            <a:lstStyle/>
            <a:p>
              <a:r>
                <a:rPr lang="en-US" sz="600" b="1" dirty="0" err="1">
                  <a:latin typeface="Verdana" charset="0"/>
                </a:rPr>
                <a:t>xcccxv</a:t>
              </a:r>
              <a:endParaRPr lang="en-US" b="1" dirty="0">
                <a:solidFill>
                  <a:schemeClr val="tx1"/>
                </a:solidFill>
                <a:latin typeface="Verdana" charset="0"/>
              </a:endParaRPr>
            </a:p>
          </p:txBody>
        </p:sp>
        <p:sp>
          <p:nvSpPr>
            <p:cNvPr id="28" name="Line 31"/>
            <p:cNvSpPr>
              <a:spLocks noChangeShapeType="1"/>
            </p:cNvSpPr>
            <p:nvPr/>
          </p:nvSpPr>
          <p:spPr bwMode="auto">
            <a:xfrm>
              <a:off x="3521589" y="2547072"/>
              <a:ext cx="1964811" cy="0"/>
            </a:xfrm>
            <a:prstGeom prst="line">
              <a:avLst/>
            </a:prstGeom>
            <a:noFill/>
            <a:ln w="9525">
              <a:solidFill>
                <a:srgbClr val="000000"/>
              </a:solidFill>
              <a:round/>
              <a:headEnd/>
              <a:tailEnd/>
            </a:ln>
          </p:spPr>
          <p:txBody>
            <a:bodyPr wrap="none" anchor="ctr"/>
            <a:lstStyle/>
            <a:p>
              <a:endParaRPr lang="en-US" dirty="0"/>
            </a:p>
          </p:txBody>
        </p:sp>
        <p:sp>
          <p:nvSpPr>
            <p:cNvPr id="29" name="Text Box 32"/>
            <p:cNvSpPr txBox="1">
              <a:spLocks noChangeArrowheads="1"/>
            </p:cNvSpPr>
            <p:nvPr/>
          </p:nvSpPr>
          <p:spPr bwMode="auto">
            <a:xfrm>
              <a:off x="4115220" y="2386548"/>
              <a:ext cx="280846" cy="18466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0" name="Text Box 33"/>
            <p:cNvSpPr txBox="1">
              <a:spLocks noChangeArrowheads="1"/>
            </p:cNvSpPr>
            <p:nvPr/>
          </p:nvSpPr>
          <p:spPr bwMode="auto">
            <a:xfrm>
              <a:off x="4488516" y="2365880"/>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1" name="Text Box 34"/>
            <p:cNvSpPr txBox="1">
              <a:spLocks noChangeArrowheads="1"/>
            </p:cNvSpPr>
            <p:nvPr/>
          </p:nvSpPr>
          <p:spPr bwMode="auto">
            <a:xfrm>
              <a:off x="4827214" y="2350294"/>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2" name="Text Box 35"/>
            <p:cNvSpPr txBox="1">
              <a:spLocks noChangeArrowheads="1"/>
            </p:cNvSpPr>
            <p:nvPr/>
          </p:nvSpPr>
          <p:spPr bwMode="auto">
            <a:xfrm>
              <a:off x="4115220" y="2539278"/>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3" name="Text Box 36"/>
            <p:cNvSpPr txBox="1">
              <a:spLocks noChangeArrowheads="1"/>
            </p:cNvSpPr>
            <p:nvPr/>
          </p:nvSpPr>
          <p:spPr bwMode="auto">
            <a:xfrm>
              <a:off x="4115220" y="2626952"/>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4" name="Text Box 37"/>
            <p:cNvSpPr txBox="1">
              <a:spLocks noChangeArrowheads="1"/>
            </p:cNvSpPr>
            <p:nvPr/>
          </p:nvSpPr>
          <p:spPr bwMode="auto">
            <a:xfrm>
              <a:off x="4115220" y="2712677"/>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5" name="Text Box 38"/>
            <p:cNvSpPr txBox="1">
              <a:spLocks noChangeArrowheads="1"/>
            </p:cNvSpPr>
            <p:nvPr/>
          </p:nvSpPr>
          <p:spPr bwMode="auto">
            <a:xfrm>
              <a:off x="4115220" y="2872437"/>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6" name="Text Box 39"/>
            <p:cNvSpPr txBox="1">
              <a:spLocks noChangeArrowheads="1"/>
            </p:cNvSpPr>
            <p:nvPr/>
          </p:nvSpPr>
          <p:spPr bwMode="auto">
            <a:xfrm>
              <a:off x="4115220" y="2958162"/>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7" name="Text Box 40"/>
            <p:cNvSpPr txBox="1">
              <a:spLocks noChangeArrowheads="1"/>
            </p:cNvSpPr>
            <p:nvPr/>
          </p:nvSpPr>
          <p:spPr bwMode="auto">
            <a:xfrm>
              <a:off x="4115220" y="3045835"/>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nvGrpSpPr>
            <p:cNvPr id="38" name="Group 41"/>
            <p:cNvGrpSpPr>
              <a:grpSpLocks/>
            </p:cNvGrpSpPr>
            <p:nvPr/>
          </p:nvGrpSpPr>
          <p:grpSpPr bwMode="auto">
            <a:xfrm>
              <a:off x="4115220" y="3215337"/>
              <a:ext cx="329593" cy="397452"/>
              <a:chOff x="670" y="1149"/>
              <a:chExt cx="185" cy="222"/>
            </a:xfrm>
          </p:grpSpPr>
          <p:sp>
            <p:nvSpPr>
              <p:cNvPr id="88" name="Text Box 42"/>
              <p:cNvSpPr txBox="1">
                <a:spLocks noChangeArrowheads="1"/>
              </p:cNvSpPr>
              <p:nvPr/>
            </p:nvSpPr>
            <p:spPr bwMode="auto">
              <a:xfrm>
                <a:off x="670" y="1149"/>
                <a:ext cx="18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9" name="Text Box 43"/>
              <p:cNvSpPr txBox="1">
                <a:spLocks noChangeArrowheads="1"/>
              </p:cNvSpPr>
              <p:nvPr/>
            </p:nvSpPr>
            <p:spPr bwMode="auto">
              <a:xfrm>
                <a:off x="670" y="1198"/>
                <a:ext cx="18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90" name="Text Box 44"/>
              <p:cNvSpPr txBox="1">
                <a:spLocks noChangeArrowheads="1"/>
              </p:cNvSpPr>
              <p:nvPr/>
            </p:nvSpPr>
            <p:spPr bwMode="auto">
              <a:xfrm>
                <a:off x="670" y="1246"/>
                <a:ext cx="18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39" name="Group 45"/>
            <p:cNvGrpSpPr>
              <a:grpSpLocks/>
            </p:cNvGrpSpPr>
            <p:nvPr/>
          </p:nvGrpSpPr>
          <p:grpSpPr bwMode="auto">
            <a:xfrm>
              <a:off x="4488516" y="3254303"/>
              <a:ext cx="329593" cy="403297"/>
              <a:chOff x="671" y="1150"/>
              <a:chExt cx="185" cy="221"/>
            </a:xfrm>
          </p:grpSpPr>
          <p:sp>
            <p:nvSpPr>
              <p:cNvPr id="85" name="Text Box 46"/>
              <p:cNvSpPr txBox="1">
                <a:spLocks noChangeArrowheads="1"/>
              </p:cNvSpPr>
              <p:nvPr/>
            </p:nvSpPr>
            <p:spPr bwMode="auto">
              <a:xfrm>
                <a:off x="671" y="1150"/>
                <a:ext cx="18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6" name="Text Box 47"/>
              <p:cNvSpPr txBox="1">
                <a:spLocks noChangeArrowheads="1"/>
              </p:cNvSpPr>
              <p:nvPr/>
            </p:nvSpPr>
            <p:spPr bwMode="auto">
              <a:xfrm>
                <a:off x="671"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7" name="Text Box 48"/>
              <p:cNvSpPr txBox="1">
                <a:spLocks noChangeArrowheads="1"/>
              </p:cNvSpPr>
              <p:nvPr/>
            </p:nvSpPr>
            <p:spPr bwMode="auto">
              <a:xfrm>
                <a:off x="671"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40" name="Group 49"/>
            <p:cNvGrpSpPr>
              <a:grpSpLocks/>
            </p:cNvGrpSpPr>
            <p:nvPr/>
          </p:nvGrpSpPr>
          <p:grpSpPr bwMode="auto">
            <a:xfrm>
              <a:off x="4479411" y="2897765"/>
              <a:ext cx="320488" cy="399401"/>
              <a:chOff x="670" y="1152"/>
              <a:chExt cx="180" cy="219"/>
            </a:xfrm>
          </p:grpSpPr>
          <p:sp>
            <p:nvSpPr>
              <p:cNvPr id="82" name="Text Box 50"/>
              <p:cNvSpPr txBox="1">
                <a:spLocks noChangeArrowheads="1"/>
              </p:cNvSpPr>
              <p:nvPr/>
            </p:nvSpPr>
            <p:spPr bwMode="auto">
              <a:xfrm>
                <a:off x="670" y="1152"/>
                <a:ext cx="180" cy="124"/>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3" name="Text Box 51"/>
              <p:cNvSpPr txBox="1">
                <a:spLocks noChangeArrowheads="1"/>
              </p:cNvSpPr>
              <p:nvPr/>
            </p:nvSpPr>
            <p:spPr bwMode="auto">
              <a:xfrm>
                <a:off x="670" y="1198"/>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4" name="Text Box 52"/>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41" name="Group 53"/>
            <p:cNvGrpSpPr>
              <a:grpSpLocks/>
            </p:cNvGrpSpPr>
            <p:nvPr/>
          </p:nvGrpSpPr>
          <p:grpSpPr bwMode="auto">
            <a:xfrm>
              <a:off x="4479411" y="2558761"/>
              <a:ext cx="320488" cy="403297"/>
              <a:chOff x="670" y="1150"/>
              <a:chExt cx="180" cy="221"/>
            </a:xfrm>
          </p:grpSpPr>
          <p:sp>
            <p:nvSpPr>
              <p:cNvPr id="79" name="Text Box 54"/>
              <p:cNvSpPr txBox="1">
                <a:spLocks noChangeArrowheads="1"/>
              </p:cNvSpPr>
              <p:nvPr/>
            </p:nvSpPr>
            <p:spPr bwMode="auto">
              <a:xfrm>
                <a:off x="670"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0" name="Text Box 55"/>
              <p:cNvSpPr txBox="1">
                <a:spLocks noChangeArrowheads="1"/>
              </p:cNvSpPr>
              <p:nvPr/>
            </p:nvSpPr>
            <p:spPr bwMode="auto">
              <a:xfrm>
                <a:off x="670"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1" name="Text Box 56"/>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42" name="Group 57"/>
            <p:cNvGrpSpPr>
              <a:grpSpLocks/>
            </p:cNvGrpSpPr>
            <p:nvPr/>
          </p:nvGrpSpPr>
          <p:grpSpPr bwMode="auto">
            <a:xfrm>
              <a:off x="4827214" y="2558761"/>
              <a:ext cx="320488" cy="403297"/>
              <a:chOff x="670" y="1150"/>
              <a:chExt cx="180" cy="221"/>
            </a:xfrm>
          </p:grpSpPr>
          <p:sp>
            <p:nvSpPr>
              <p:cNvPr id="76" name="Text Box 58"/>
              <p:cNvSpPr txBox="1">
                <a:spLocks noChangeArrowheads="1"/>
              </p:cNvSpPr>
              <p:nvPr/>
            </p:nvSpPr>
            <p:spPr bwMode="auto">
              <a:xfrm>
                <a:off x="670"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77" name="Text Box 59"/>
              <p:cNvSpPr txBox="1">
                <a:spLocks noChangeArrowheads="1"/>
              </p:cNvSpPr>
              <p:nvPr/>
            </p:nvSpPr>
            <p:spPr bwMode="auto">
              <a:xfrm>
                <a:off x="670"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78" name="Text Box 60"/>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43" name="Group 61"/>
            <p:cNvGrpSpPr>
              <a:grpSpLocks/>
            </p:cNvGrpSpPr>
            <p:nvPr/>
          </p:nvGrpSpPr>
          <p:grpSpPr bwMode="auto">
            <a:xfrm>
              <a:off x="5193226" y="2558761"/>
              <a:ext cx="274964" cy="403297"/>
              <a:chOff x="683" y="1150"/>
              <a:chExt cx="155" cy="221"/>
            </a:xfrm>
          </p:grpSpPr>
          <p:sp>
            <p:nvSpPr>
              <p:cNvPr id="73" name="Text Box 62"/>
              <p:cNvSpPr txBox="1">
                <a:spLocks noChangeArrowheads="1"/>
              </p:cNvSpPr>
              <p:nvPr/>
            </p:nvSpPr>
            <p:spPr bwMode="auto">
              <a:xfrm>
                <a:off x="683" y="1150"/>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74" name="Text Box 63"/>
              <p:cNvSpPr txBox="1">
                <a:spLocks noChangeArrowheads="1"/>
              </p:cNvSpPr>
              <p:nvPr/>
            </p:nvSpPr>
            <p:spPr bwMode="auto">
              <a:xfrm>
                <a:off x="683" y="1197"/>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75" name="Text Box 64"/>
              <p:cNvSpPr txBox="1">
                <a:spLocks noChangeArrowheads="1"/>
              </p:cNvSpPr>
              <p:nvPr/>
            </p:nvSpPr>
            <p:spPr bwMode="auto">
              <a:xfrm>
                <a:off x="683" y="1246"/>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grpSp>
          <p:nvGrpSpPr>
            <p:cNvPr id="44" name="Group 65"/>
            <p:cNvGrpSpPr>
              <a:grpSpLocks/>
            </p:cNvGrpSpPr>
            <p:nvPr/>
          </p:nvGrpSpPr>
          <p:grpSpPr bwMode="auto">
            <a:xfrm>
              <a:off x="4827214" y="2897765"/>
              <a:ext cx="320488" cy="399401"/>
              <a:chOff x="670" y="1152"/>
              <a:chExt cx="180" cy="219"/>
            </a:xfrm>
          </p:grpSpPr>
          <p:sp>
            <p:nvSpPr>
              <p:cNvPr id="70" name="Text Box 66"/>
              <p:cNvSpPr txBox="1">
                <a:spLocks noChangeArrowheads="1"/>
              </p:cNvSpPr>
              <p:nvPr/>
            </p:nvSpPr>
            <p:spPr bwMode="auto">
              <a:xfrm>
                <a:off x="670" y="1152"/>
                <a:ext cx="180" cy="124"/>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71" name="Text Box 67"/>
              <p:cNvSpPr txBox="1">
                <a:spLocks noChangeArrowheads="1"/>
              </p:cNvSpPr>
              <p:nvPr/>
            </p:nvSpPr>
            <p:spPr bwMode="auto">
              <a:xfrm>
                <a:off x="670" y="1198"/>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72" name="Text Box 68"/>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45" name="Group 69"/>
            <p:cNvGrpSpPr>
              <a:grpSpLocks/>
            </p:cNvGrpSpPr>
            <p:nvPr/>
          </p:nvGrpSpPr>
          <p:grpSpPr bwMode="auto">
            <a:xfrm>
              <a:off x="5193226" y="2889972"/>
              <a:ext cx="274964" cy="397452"/>
              <a:chOff x="683" y="1152"/>
              <a:chExt cx="155" cy="219"/>
            </a:xfrm>
          </p:grpSpPr>
          <p:sp>
            <p:nvSpPr>
              <p:cNvPr id="67" name="Text Box 70"/>
              <p:cNvSpPr txBox="1">
                <a:spLocks noChangeArrowheads="1"/>
              </p:cNvSpPr>
              <p:nvPr/>
            </p:nvSpPr>
            <p:spPr bwMode="auto">
              <a:xfrm>
                <a:off x="683" y="1152"/>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68" name="Text Box 71"/>
              <p:cNvSpPr txBox="1">
                <a:spLocks noChangeArrowheads="1"/>
              </p:cNvSpPr>
              <p:nvPr/>
            </p:nvSpPr>
            <p:spPr bwMode="auto">
              <a:xfrm>
                <a:off x="683" y="1198"/>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69" name="Text Box 72"/>
              <p:cNvSpPr txBox="1">
                <a:spLocks noChangeArrowheads="1"/>
              </p:cNvSpPr>
              <p:nvPr/>
            </p:nvSpPr>
            <p:spPr bwMode="auto">
              <a:xfrm>
                <a:off x="683" y="1246"/>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grpSp>
          <p:nvGrpSpPr>
            <p:cNvPr id="46" name="Group 73"/>
            <p:cNvGrpSpPr>
              <a:grpSpLocks/>
            </p:cNvGrpSpPr>
            <p:nvPr/>
          </p:nvGrpSpPr>
          <p:grpSpPr bwMode="auto">
            <a:xfrm>
              <a:off x="4827214" y="3254303"/>
              <a:ext cx="320488" cy="403297"/>
              <a:chOff x="670" y="1150"/>
              <a:chExt cx="180" cy="221"/>
            </a:xfrm>
          </p:grpSpPr>
          <p:sp>
            <p:nvSpPr>
              <p:cNvPr id="64" name="Text Box 74"/>
              <p:cNvSpPr txBox="1">
                <a:spLocks noChangeArrowheads="1"/>
              </p:cNvSpPr>
              <p:nvPr/>
            </p:nvSpPr>
            <p:spPr bwMode="auto">
              <a:xfrm>
                <a:off x="670"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65" name="Text Box 75"/>
              <p:cNvSpPr txBox="1">
                <a:spLocks noChangeArrowheads="1"/>
              </p:cNvSpPr>
              <p:nvPr/>
            </p:nvSpPr>
            <p:spPr bwMode="auto">
              <a:xfrm>
                <a:off x="670"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66" name="Text Box 76"/>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47" name="Group 77"/>
            <p:cNvGrpSpPr>
              <a:grpSpLocks/>
            </p:cNvGrpSpPr>
            <p:nvPr/>
          </p:nvGrpSpPr>
          <p:grpSpPr bwMode="auto">
            <a:xfrm>
              <a:off x="5193226" y="3254303"/>
              <a:ext cx="274964" cy="403297"/>
              <a:chOff x="683" y="1150"/>
              <a:chExt cx="155" cy="221"/>
            </a:xfrm>
          </p:grpSpPr>
          <p:sp>
            <p:nvSpPr>
              <p:cNvPr id="61" name="Text Box 78"/>
              <p:cNvSpPr txBox="1">
                <a:spLocks noChangeArrowheads="1"/>
              </p:cNvSpPr>
              <p:nvPr/>
            </p:nvSpPr>
            <p:spPr bwMode="auto">
              <a:xfrm>
                <a:off x="683" y="1150"/>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62" name="Text Box 79"/>
              <p:cNvSpPr txBox="1">
                <a:spLocks noChangeArrowheads="1"/>
              </p:cNvSpPr>
              <p:nvPr/>
            </p:nvSpPr>
            <p:spPr bwMode="auto">
              <a:xfrm>
                <a:off x="683" y="1197"/>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63" name="Text Box 80"/>
              <p:cNvSpPr txBox="1">
                <a:spLocks noChangeArrowheads="1"/>
              </p:cNvSpPr>
              <p:nvPr/>
            </p:nvSpPr>
            <p:spPr bwMode="auto">
              <a:xfrm>
                <a:off x="683" y="1246"/>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sp>
          <p:nvSpPr>
            <p:cNvPr id="48" name="Text Box 81"/>
            <p:cNvSpPr txBox="1">
              <a:spLocks noChangeArrowheads="1"/>
            </p:cNvSpPr>
            <p:nvPr/>
          </p:nvSpPr>
          <p:spPr bwMode="auto">
            <a:xfrm>
              <a:off x="5178658" y="2365880"/>
              <a:ext cx="305921"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nvGrpSpPr>
            <p:cNvPr id="49" name="Group 82"/>
            <p:cNvGrpSpPr>
              <a:grpSpLocks/>
            </p:cNvGrpSpPr>
            <p:nvPr/>
          </p:nvGrpSpPr>
          <p:grpSpPr bwMode="auto">
            <a:xfrm>
              <a:off x="3505200" y="2580193"/>
              <a:ext cx="593632" cy="358486"/>
              <a:chOff x="327" y="787"/>
              <a:chExt cx="333" cy="198"/>
            </a:xfrm>
          </p:grpSpPr>
          <p:sp>
            <p:nvSpPr>
              <p:cNvPr id="58" name="Text Box 83"/>
              <p:cNvSpPr txBox="1">
                <a:spLocks noChangeArrowheads="1"/>
              </p:cNvSpPr>
              <p:nvPr/>
            </p:nvSpPr>
            <p:spPr bwMode="auto">
              <a:xfrm>
                <a:off x="327" y="787"/>
                <a:ext cx="302"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59" name="Text Box 84"/>
              <p:cNvSpPr txBox="1">
                <a:spLocks noChangeArrowheads="1"/>
              </p:cNvSpPr>
              <p:nvPr/>
            </p:nvSpPr>
            <p:spPr bwMode="auto">
              <a:xfrm>
                <a:off x="418" y="826"/>
                <a:ext cx="242"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sp>
            <p:nvSpPr>
              <p:cNvPr id="60" name="Text Box 85"/>
              <p:cNvSpPr txBox="1">
                <a:spLocks noChangeArrowheads="1"/>
              </p:cNvSpPr>
              <p:nvPr/>
            </p:nvSpPr>
            <p:spPr bwMode="auto">
              <a:xfrm>
                <a:off x="415" y="860"/>
                <a:ext cx="242"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grpSp>
        <p:grpSp>
          <p:nvGrpSpPr>
            <p:cNvPr id="50" name="Group 86"/>
            <p:cNvGrpSpPr>
              <a:grpSpLocks/>
            </p:cNvGrpSpPr>
            <p:nvPr/>
          </p:nvGrpSpPr>
          <p:grpSpPr bwMode="auto">
            <a:xfrm>
              <a:off x="3516126" y="2886075"/>
              <a:ext cx="593632" cy="360435"/>
              <a:chOff x="327" y="786"/>
              <a:chExt cx="334" cy="199"/>
            </a:xfrm>
          </p:grpSpPr>
          <p:sp>
            <p:nvSpPr>
              <p:cNvPr id="55" name="Text Box 87"/>
              <p:cNvSpPr txBox="1">
                <a:spLocks noChangeArrowheads="1"/>
              </p:cNvSpPr>
              <p:nvPr/>
            </p:nvSpPr>
            <p:spPr bwMode="auto">
              <a:xfrm>
                <a:off x="327" y="786"/>
                <a:ext cx="30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56" name="Text Box 88"/>
              <p:cNvSpPr txBox="1">
                <a:spLocks noChangeArrowheads="1"/>
              </p:cNvSpPr>
              <p:nvPr/>
            </p:nvSpPr>
            <p:spPr bwMode="auto">
              <a:xfrm>
                <a:off x="418" y="826"/>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sp>
            <p:nvSpPr>
              <p:cNvPr id="57" name="Text Box 89"/>
              <p:cNvSpPr txBox="1">
                <a:spLocks noChangeArrowheads="1"/>
              </p:cNvSpPr>
              <p:nvPr/>
            </p:nvSpPr>
            <p:spPr bwMode="auto">
              <a:xfrm>
                <a:off x="415" y="860"/>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grpSp>
        <p:grpSp>
          <p:nvGrpSpPr>
            <p:cNvPr id="51" name="Group 90"/>
            <p:cNvGrpSpPr>
              <a:grpSpLocks/>
            </p:cNvGrpSpPr>
            <p:nvPr/>
          </p:nvGrpSpPr>
          <p:grpSpPr bwMode="auto">
            <a:xfrm>
              <a:off x="3516126" y="3232872"/>
              <a:ext cx="593632" cy="362383"/>
              <a:chOff x="327" y="785"/>
              <a:chExt cx="334" cy="200"/>
            </a:xfrm>
          </p:grpSpPr>
          <p:sp>
            <p:nvSpPr>
              <p:cNvPr id="52" name="Text Box 91"/>
              <p:cNvSpPr txBox="1">
                <a:spLocks noChangeArrowheads="1"/>
              </p:cNvSpPr>
              <p:nvPr/>
            </p:nvSpPr>
            <p:spPr bwMode="auto">
              <a:xfrm>
                <a:off x="327" y="785"/>
                <a:ext cx="30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53" name="Text Box 92"/>
              <p:cNvSpPr txBox="1">
                <a:spLocks noChangeArrowheads="1"/>
              </p:cNvSpPr>
              <p:nvPr/>
            </p:nvSpPr>
            <p:spPr bwMode="auto">
              <a:xfrm>
                <a:off x="418" y="827"/>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sp>
            <p:nvSpPr>
              <p:cNvPr id="54" name="Text Box 93"/>
              <p:cNvSpPr txBox="1">
                <a:spLocks noChangeArrowheads="1"/>
              </p:cNvSpPr>
              <p:nvPr/>
            </p:nvSpPr>
            <p:spPr bwMode="auto">
              <a:xfrm>
                <a:off x="415" y="860"/>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grpSp>
        <p:sp>
          <p:nvSpPr>
            <p:cNvPr id="91" name="Right Arrow 90"/>
            <p:cNvSpPr/>
            <p:nvPr/>
          </p:nvSpPr>
          <p:spPr>
            <a:xfrm flipH="1">
              <a:off x="3182999" y="2032497"/>
              <a:ext cx="2515465" cy="20635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5503089" y="2681254"/>
            <a:ext cx="3264406" cy="3242108"/>
            <a:chOff x="5503089" y="2681254"/>
            <a:chExt cx="3264406" cy="3242108"/>
          </a:xfrm>
        </p:grpSpPr>
        <p:sp>
          <p:nvSpPr>
            <p:cNvPr id="97" name="TextBox 96"/>
            <p:cNvSpPr txBox="1"/>
            <p:nvPr/>
          </p:nvSpPr>
          <p:spPr>
            <a:xfrm>
              <a:off x="5503089" y="3061040"/>
              <a:ext cx="3264406" cy="2862322"/>
            </a:xfrm>
            <a:prstGeom prst="rect">
              <a:avLst/>
            </a:prstGeom>
            <a:noFill/>
          </p:spPr>
          <p:txBody>
            <a:bodyPr wrap="square" rtlCol="0">
              <a:spAutoFit/>
            </a:bodyPr>
            <a:lstStyle/>
            <a:p>
              <a:pPr>
                <a:tabLst>
                  <a:tab pos="171450" algn="l"/>
                </a:tabLst>
              </a:pPr>
              <a:r>
                <a:rPr lang="en-US" sz="1200" b="1" dirty="0"/>
                <a:t>Security </a:t>
              </a:r>
              <a:r>
                <a:rPr lang="en-US" sz="1200" b="1" dirty="0" smtClean="0"/>
                <a:t>Features</a:t>
              </a:r>
              <a:endParaRPr lang="en-US" sz="1200" b="1" dirty="0" smtClean="0">
                <a:latin typeface="+mn-lt"/>
              </a:endParaRPr>
            </a:p>
            <a:p>
              <a:pPr marL="171450" indent="-171450">
                <a:buFont typeface="Courier New"/>
                <a:buChar char="o"/>
                <a:tabLst>
                  <a:tab pos="171450" algn="l"/>
                </a:tabLst>
              </a:pPr>
              <a:r>
                <a:rPr lang="en-US" sz="1200" b="1" dirty="0" smtClean="0">
                  <a:latin typeface="+mn-lt"/>
                </a:rPr>
                <a:t>Privacy</a:t>
              </a:r>
              <a:r>
                <a:rPr lang="en-US" sz="1200" dirty="0" smtClean="0">
                  <a:latin typeface="+mn-lt"/>
                </a:rPr>
                <a:t>: Encrypted client </a:t>
              </a:r>
              <a:r>
                <a:rPr lang="en-US" sz="1200" dirty="0"/>
                <a:t>r</a:t>
              </a:r>
              <a:r>
                <a:rPr lang="en-US" sz="1200" dirty="0" smtClean="0">
                  <a:latin typeface="+mn-lt"/>
                </a:rPr>
                <a:t>equest</a:t>
              </a:r>
            </a:p>
            <a:p>
              <a:pPr marL="171450" indent="-171450">
                <a:buFont typeface="Courier New"/>
                <a:buChar char="o"/>
                <a:tabLst>
                  <a:tab pos="171450" algn="l"/>
                </a:tabLst>
              </a:pPr>
              <a:r>
                <a:rPr lang="en-US" sz="1200" b="1" dirty="0" smtClean="0"/>
                <a:t>Authentication</a:t>
              </a:r>
              <a:r>
                <a:rPr lang="en-US" sz="1200" dirty="0" smtClean="0"/>
                <a:t>:</a:t>
              </a:r>
            </a:p>
            <a:p>
              <a:pPr marL="628650" lvl="1" indent="-171450">
                <a:buFont typeface="Courier New"/>
                <a:buChar char="o"/>
                <a:tabLst>
                  <a:tab pos="171450" algn="l"/>
                </a:tabLst>
              </a:pPr>
              <a:r>
                <a:rPr lang="en-US" sz="1200" dirty="0" smtClean="0"/>
                <a:t>Cryptographic Authentication of the target GSP service</a:t>
              </a:r>
              <a:endParaRPr lang="en-US" sz="1200" dirty="0"/>
            </a:p>
            <a:p>
              <a:pPr marL="628650" lvl="1" indent="-171450">
                <a:buFont typeface="Courier New"/>
                <a:buChar char="o"/>
                <a:tabLst>
                  <a:tab pos="171450" algn="l"/>
                </a:tabLst>
              </a:pPr>
              <a:r>
                <a:rPr lang="en-US" sz="1200" dirty="0" smtClean="0"/>
                <a:t>Cryptographic Authentication of the resolving client</a:t>
              </a:r>
              <a:endParaRPr lang="en-US" sz="1200" dirty="0"/>
            </a:p>
            <a:p>
              <a:pPr marL="171450" indent="-171450">
                <a:buFont typeface="Courier New"/>
                <a:buChar char="o"/>
                <a:tabLst>
                  <a:tab pos="171450" algn="l"/>
                </a:tabLst>
              </a:pPr>
              <a:r>
                <a:rPr lang="en-US" sz="1200" b="1" dirty="0" smtClean="0"/>
                <a:t>Audit trail</a:t>
              </a:r>
              <a:r>
                <a:rPr lang="en-US" sz="1200" dirty="0" smtClean="0"/>
                <a:t>: GSP logs the full client request</a:t>
              </a:r>
            </a:p>
            <a:p>
              <a:pPr marL="171450" indent="-171450">
                <a:buFont typeface="Courier New"/>
                <a:buChar char="o"/>
                <a:tabLst>
                  <a:tab pos="171450" algn="l"/>
                </a:tabLst>
              </a:pPr>
              <a:endParaRPr lang="en-US" sz="1200" dirty="0" smtClean="0"/>
            </a:p>
            <a:p>
              <a:pPr marL="171450" indent="-171450">
                <a:buFont typeface="Courier New"/>
                <a:buChar char="o"/>
                <a:tabLst>
                  <a:tab pos="171450" algn="l"/>
                </a:tabLst>
              </a:pPr>
              <a:r>
                <a:rPr lang="en-US" sz="1200" b="1" dirty="0" smtClean="0"/>
                <a:t>Privacy: </a:t>
              </a:r>
              <a:r>
                <a:rPr lang="en-US" sz="1200" dirty="0" smtClean="0"/>
                <a:t>Response from GSP is encrypted</a:t>
              </a:r>
            </a:p>
            <a:p>
              <a:pPr marL="171450" indent="-171450">
                <a:buFont typeface="Courier New"/>
                <a:buChar char="o"/>
                <a:tabLst>
                  <a:tab pos="171450" algn="l"/>
                </a:tabLst>
              </a:pPr>
              <a:r>
                <a:rPr lang="en-US" sz="1200" b="1" dirty="0" smtClean="0"/>
                <a:t>Authorization:</a:t>
              </a:r>
              <a:r>
                <a:rPr lang="en-US" sz="1200" dirty="0" smtClean="0"/>
                <a:t> Response only provides what the authenticated client is allowed to see</a:t>
              </a:r>
              <a:endParaRPr lang="en-US" sz="1200" b="1" dirty="0" smtClean="0"/>
            </a:p>
            <a:p>
              <a:pPr marL="171450" indent="-171450">
                <a:buFont typeface="Courier New"/>
                <a:buChar char="o"/>
                <a:tabLst>
                  <a:tab pos="171450" algn="l"/>
                </a:tabLst>
              </a:pPr>
              <a:r>
                <a:rPr lang="en-US" sz="1200" b="1" dirty="0" smtClean="0"/>
                <a:t>Non-repudiation: </a:t>
              </a:r>
              <a:r>
                <a:rPr lang="en-US" sz="1200" dirty="0" smtClean="0"/>
                <a:t>Service information is signed by the GSP service and it is verified by the client.</a:t>
              </a:r>
            </a:p>
          </p:txBody>
        </p:sp>
        <p:pic>
          <p:nvPicPr>
            <p:cNvPr id="98" name="Picture 97"/>
            <p:cNvPicPr>
              <a:picLocks noChangeAspect="1"/>
            </p:cNvPicPr>
            <p:nvPr/>
          </p:nvPicPr>
          <p:blipFill>
            <a:blip r:embed="rId4"/>
            <a:stretch>
              <a:fillRect/>
            </a:stretch>
          </p:blipFill>
          <p:spPr>
            <a:xfrm>
              <a:off x="5503089" y="2681254"/>
              <a:ext cx="379786" cy="379786"/>
            </a:xfrm>
            <a:prstGeom prst="rect">
              <a:avLst/>
            </a:prstGeom>
          </p:spPr>
        </p:pic>
      </p:grpSp>
    </p:spTree>
    <p:extLst>
      <p:ext uri="{BB962C8B-B14F-4D97-AF65-F5344CB8AC3E}">
        <p14:creationId xmlns:p14="http://schemas.microsoft.com/office/powerpoint/2010/main" val="3586796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b="1" dirty="0" smtClean="0">
                <a:solidFill>
                  <a:srgbClr val="4F81BD"/>
                </a:solidFill>
                <a:latin typeface="+mn-lt"/>
                <a:ea typeface="+mj-ea"/>
                <a:cs typeface="+mj-cs"/>
              </a:rPr>
              <a:t>Handle Service Information</a:t>
            </a:r>
            <a:endParaRPr lang="en-US" sz="3200" b="1" dirty="0">
              <a:solidFill>
                <a:srgbClr val="4F81BD"/>
              </a:solidFill>
              <a:latin typeface="+mn-lt"/>
              <a:ea typeface="+mj-ea"/>
              <a:cs typeface="+mj-cs"/>
            </a:endParaRPr>
          </a:p>
        </p:txBody>
      </p:sp>
      <p:sp>
        <p:nvSpPr>
          <p:cNvPr id="247" name="AutoShape 4"/>
          <p:cNvSpPr>
            <a:spLocks noChangeArrowheads="1"/>
          </p:cNvSpPr>
          <p:nvPr/>
        </p:nvSpPr>
        <p:spPr bwMode="auto">
          <a:xfrm flipH="1" flipV="1">
            <a:off x="358774" y="2224778"/>
            <a:ext cx="1031875" cy="3449670"/>
          </a:xfrm>
          <a:prstGeom prst="rtTriangle">
            <a:avLst/>
          </a:prstGeom>
          <a:solidFill>
            <a:schemeClr val="bg1">
              <a:lumMod val="95000"/>
            </a:schemeClr>
          </a:solidFill>
          <a:ln w="9525">
            <a:noFill/>
            <a:miter lim="800000"/>
            <a:headEnd/>
            <a:tailEnd/>
          </a:ln>
        </p:spPr>
        <p:txBody>
          <a:bodyPr wrap="none" anchor="ctr"/>
          <a:lstStyle/>
          <a:p>
            <a:endParaRPr lang="en-US" dirty="0"/>
          </a:p>
        </p:txBody>
      </p:sp>
      <p:sp>
        <p:nvSpPr>
          <p:cNvPr id="293" name="AutoShape 51"/>
          <p:cNvSpPr>
            <a:spLocks noChangeArrowheads="1"/>
          </p:cNvSpPr>
          <p:nvPr/>
        </p:nvSpPr>
        <p:spPr bwMode="auto">
          <a:xfrm>
            <a:off x="2174875" y="1055430"/>
            <a:ext cx="6664325" cy="1045690"/>
          </a:xfrm>
          <a:prstGeom prst="rtTriangle">
            <a:avLst/>
          </a:prstGeom>
          <a:solidFill>
            <a:schemeClr val="bg1">
              <a:lumMod val="95000"/>
            </a:schemeClr>
          </a:solidFill>
          <a:ln w="9525">
            <a:noFill/>
            <a:miter lim="800000"/>
            <a:headEnd/>
            <a:tailEnd/>
          </a:ln>
        </p:spPr>
        <p:txBody>
          <a:bodyPr wrap="none" anchor="ctr"/>
          <a:lstStyle/>
          <a:p>
            <a:endParaRPr lang="en-US" dirty="0"/>
          </a:p>
        </p:txBody>
      </p:sp>
      <p:grpSp>
        <p:nvGrpSpPr>
          <p:cNvPr id="294" name="Group 52"/>
          <p:cNvGrpSpPr>
            <a:grpSpLocks/>
          </p:cNvGrpSpPr>
          <p:nvPr/>
        </p:nvGrpSpPr>
        <p:grpSpPr bwMode="auto">
          <a:xfrm>
            <a:off x="330200" y="1056378"/>
            <a:ext cx="1727200" cy="1101725"/>
            <a:chOff x="960" y="2256"/>
            <a:chExt cx="1088" cy="694"/>
          </a:xfrm>
        </p:grpSpPr>
        <p:sp>
          <p:nvSpPr>
            <p:cNvPr id="295" name="Rectangle 53"/>
            <p:cNvSpPr>
              <a:spLocks noChangeArrowheads="1"/>
            </p:cNvSpPr>
            <p:nvPr/>
          </p:nvSpPr>
          <p:spPr bwMode="auto">
            <a:xfrm>
              <a:off x="960" y="2262"/>
              <a:ext cx="1079" cy="669"/>
            </a:xfrm>
            <a:prstGeom prst="rect">
              <a:avLst/>
            </a:prstGeom>
            <a:solidFill>
              <a:schemeClr val="bg1"/>
            </a:solidFill>
            <a:ln w="9525">
              <a:solidFill>
                <a:srgbClr val="000000"/>
              </a:solidFill>
              <a:miter lim="800000"/>
              <a:headEnd/>
              <a:tailEnd/>
            </a:ln>
          </p:spPr>
          <p:txBody>
            <a:bodyPr wrap="none" anchor="ctr"/>
            <a:lstStyle/>
            <a:p>
              <a:endParaRPr lang="en-US" b="1" dirty="0">
                <a:latin typeface="Verdana" charset="0"/>
              </a:endParaRPr>
            </a:p>
          </p:txBody>
        </p:sp>
        <p:grpSp>
          <p:nvGrpSpPr>
            <p:cNvPr id="296" name="Group 54"/>
            <p:cNvGrpSpPr>
              <a:grpSpLocks/>
            </p:cNvGrpSpPr>
            <p:nvPr/>
          </p:nvGrpSpPr>
          <p:grpSpPr bwMode="auto">
            <a:xfrm>
              <a:off x="960" y="2256"/>
              <a:ext cx="1088" cy="704"/>
              <a:chOff x="214" y="291"/>
              <a:chExt cx="1088" cy="704"/>
            </a:xfrm>
          </p:grpSpPr>
          <p:sp>
            <p:nvSpPr>
              <p:cNvPr id="297" name="Line 55"/>
              <p:cNvSpPr>
                <a:spLocks noChangeShapeType="1"/>
              </p:cNvSpPr>
              <p:nvPr/>
            </p:nvSpPr>
            <p:spPr bwMode="auto">
              <a:xfrm>
                <a:off x="223" y="603"/>
                <a:ext cx="1079" cy="0"/>
              </a:xfrm>
              <a:prstGeom prst="line">
                <a:avLst/>
              </a:prstGeom>
              <a:noFill/>
              <a:ln w="9525">
                <a:solidFill>
                  <a:srgbClr val="000000"/>
                </a:solidFill>
                <a:round/>
                <a:headEnd/>
                <a:tailEnd/>
              </a:ln>
            </p:spPr>
            <p:txBody>
              <a:bodyPr wrap="none" anchor="ctr"/>
              <a:lstStyle/>
              <a:p>
                <a:endParaRPr lang="en-US" dirty="0"/>
              </a:p>
            </p:txBody>
          </p:sp>
          <p:sp>
            <p:nvSpPr>
              <p:cNvPr id="298" name="Line 56"/>
              <p:cNvSpPr>
                <a:spLocks noChangeShapeType="1"/>
              </p:cNvSpPr>
              <p:nvPr/>
            </p:nvSpPr>
            <p:spPr bwMode="auto">
              <a:xfrm>
                <a:off x="223" y="799"/>
                <a:ext cx="1079" cy="0"/>
              </a:xfrm>
              <a:prstGeom prst="line">
                <a:avLst/>
              </a:prstGeom>
              <a:noFill/>
              <a:ln w="9525">
                <a:solidFill>
                  <a:srgbClr val="000000"/>
                </a:solidFill>
                <a:round/>
                <a:headEnd/>
                <a:tailEnd/>
              </a:ln>
            </p:spPr>
            <p:txBody>
              <a:bodyPr wrap="none" anchor="ctr"/>
              <a:lstStyle/>
              <a:p>
                <a:endParaRPr lang="en-US" dirty="0"/>
              </a:p>
            </p:txBody>
          </p:sp>
          <p:sp>
            <p:nvSpPr>
              <p:cNvPr id="299" name="Line 57"/>
              <p:cNvSpPr>
                <a:spLocks noChangeShapeType="1"/>
              </p:cNvSpPr>
              <p:nvPr/>
            </p:nvSpPr>
            <p:spPr bwMode="auto">
              <a:xfrm>
                <a:off x="551" y="291"/>
                <a:ext cx="0" cy="669"/>
              </a:xfrm>
              <a:prstGeom prst="line">
                <a:avLst/>
              </a:prstGeom>
              <a:noFill/>
              <a:ln w="9525">
                <a:solidFill>
                  <a:srgbClr val="000000"/>
                </a:solidFill>
                <a:round/>
                <a:headEnd/>
                <a:tailEnd/>
              </a:ln>
            </p:spPr>
            <p:txBody>
              <a:bodyPr wrap="none" anchor="ctr"/>
              <a:lstStyle/>
              <a:p>
                <a:endParaRPr lang="en-US" dirty="0"/>
              </a:p>
            </p:txBody>
          </p:sp>
          <p:sp>
            <p:nvSpPr>
              <p:cNvPr id="300" name="Line 58"/>
              <p:cNvSpPr>
                <a:spLocks noChangeShapeType="1"/>
              </p:cNvSpPr>
              <p:nvPr/>
            </p:nvSpPr>
            <p:spPr bwMode="auto">
              <a:xfrm>
                <a:off x="739" y="291"/>
                <a:ext cx="0" cy="669"/>
              </a:xfrm>
              <a:prstGeom prst="line">
                <a:avLst/>
              </a:prstGeom>
              <a:noFill/>
              <a:ln w="9525">
                <a:solidFill>
                  <a:srgbClr val="000000"/>
                </a:solidFill>
                <a:round/>
                <a:headEnd/>
                <a:tailEnd/>
              </a:ln>
            </p:spPr>
            <p:txBody>
              <a:bodyPr wrap="none" anchor="ctr"/>
              <a:lstStyle/>
              <a:p>
                <a:endParaRPr lang="en-US" dirty="0"/>
              </a:p>
            </p:txBody>
          </p:sp>
          <p:sp>
            <p:nvSpPr>
              <p:cNvPr id="301" name="Line 59"/>
              <p:cNvSpPr>
                <a:spLocks noChangeShapeType="1"/>
              </p:cNvSpPr>
              <p:nvPr/>
            </p:nvSpPr>
            <p:spPr bwMode="auto">
              <a:xfrm>
                <a:off x="927" y="291"/>
                <a:ext cx="0" cy="669"/>
              </a:xfrm>
              <a:prstGeom prst="line">
                <a:avLst/>
              </a:prstGeom>
              <a:noFill/>
              <a:ln w="9525">
                <a:solidFill>
                  <a:srgbClr val="000000"/>
                </a:solidFill>
                <a:round/>
                <a:headEnd/>
                <a:tailEnd/>
              </a:ln>
            </p:spPr>
            <p:txBody>
              <a:bodyPr wrap="none" anchor="ctr"/>
              <a:lstStyle/>
              <a:p>
                <a:endParaRPr lang="en-US" dirty="0"/>
              </a:p>
            </p:txBody>
          </p:sp>
          <p:sp>
            <p:nvSpPr>
              <p:cNvPr id="302" name="Line 60"/>
              <p:cNvSpPr>
                <a:spLocks noChangeShapeType="1"/>
              </p:cNvSpPr>
              <p:nvPr/>
            </p:nvSpPr>
            <p:spPr bwMode="auto">
              <a:xfrm>
                <a:off x="1114" y="291"/>
                <a:ext cx="0" cy="669"/>
              </a:xfrm>
              <a:prstGeom prst="line">
                <a:avLst/>
              </a:prstGeom>
              <a:noFill/>
              <a:ln w="9525">
                <a:solidFill>
                  <a:srgbClr val="000000"/>
                </a:solidFill>
                <a:round/>
                <a:headEnd/>
                <a:tailEnd/>
              </a:ln>
            </p:spPr>
            <p:txBody>
              <a:bodyPr wrap="none" anchor="ctr"/>
              <a:lstStyle/>
              <a:p>
                <a:endParaRPr lang="en-US" dirty="0"/>
              </a:p>
            </p:txBody>
          </p:sp>
          <p:sp>
            <p:nvSpPr>
              <p:cNvPr id="303" name="Text Box 61"/>
              <p:cNvSpPr txBox="1">
                <a:spLocks noChangeArrowheads="1"/>
              </p:cNvSpPr>
              <p:nvPr/>
            </p:nvSpPr>
            <p:spPr bwMode="auto">
              <a:xfrm>
                <a:off x="231" y="330"/>
                <a:ext cx="29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304" name="Line 62"/>
              <p:cNvSpPr>
                <a:spLocks noChangeShapeType="1"/>
              </p:cNvSpPr>
              <p:nvPr/>
            </p:nvSpPr>
            <p:spPr bwMode="auto">
              <a:xfrm>
                <a:off x="223" y="425"/>
                <a:ext cx="1079" cy="0"/>
              </a:xfrm>
              <a:prstGeom prst="line">
                <a:avLst/>
              </a:prstGeom>
              <a:noFill/>
              <a:ln w="9525">
                <a:solidFill>
                  <a:srgbClr val="000000"/>
                </a:solidFill>
                <a:round/>
                <a:headEnd/>
                <a:tailEnd/>
              </a:ln>
            </p:spPr>
            <p:txBody>
              <a:bodyPr wrap="none" anchor="ctr"/>
              <a:lstStyle/>
              <a:p>
                <a:endParaRPr lang="en-US" dirty="0"/>
              </a:p>
            </p:txBody>
          </p:sp>
          <p:sp>
            <p:nvSpPr>
              <p:cNvPr id="305" name="Text Box 63"/>
              <p:cNvSpPr txBox="1">
                <a:spLocks noChangeArrowheads="1"/>
              </p:cNvSpPr>
              <p:nvPr/>
            </p:nvSpPr>
            <p:spPr bwMode="auto">
              <a:xfrm>
                <a:off x="549" y="332"/>
                <a:ext cx="17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06" name="Text Box 64"/>
              <p:cNvSpPr txBox="1">
                <a:spLocks noChangeArrowheads="1"/>
              </p:cNvSpPr>
              <p:nvPr/>
            </p:nvSpPr>
            <p:spPr bwMode="auto">
              <a:xfrm>
                <a:off x="754" y="332"/>
                <a:ext cx="17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07" name="Text Box 65"/>
              <p:cNvSpPr txBox="1">
                <a:spLocks noChangeArrowheads="1"/>
              </p:cNvSpPr>
              <p:nvPr/>
            </p:nvSpPr>
            <p:spPr bwMode="auto">
              <a:xfrm>
                <a:off x="940" y="324"/>
                <a:ext cx="17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08" name="Text Box 66"/>
              <p:cNvSpPr txBox="1">
                <a:spLocks noChangeArrowheads="1"/>
              </p:cNvSpPr>
              <p:nvPr/>
            </p:nvSpPr>
            <p:spPr bwMode="auto">
              <a:xfrm>
                <a:off x="549" y="421"/>
                <a:ext cx="17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09" name="Text Box 67"/>
              <p:cNvSpPr txBox="1">
                <a:spLocks noChangeArrowheads="1"/>
              </p:cNvSpPr>
              <p:nvPr/>
            </p:nvSpPr>
            <p:spPr bwMode="auto">
              <a:xfrm>
                <a:off x="549" y="466"/>
                <a:ext cx="17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10" name="Text Box 68"/>
              <p:cNvSpPr txBox="1">
                <a:spLocks noChangeArrowheads="1"/>
              </p:cNvSpPr>
              <p:nvPr/>
            </p:nvSpPr>
            <p:spPr bwMode="auto">
              <a:xfrm>
                <a:off x="549" y="510"/>
                <a:ext cx="17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11" name="Text Box 69"/>
              <p:cNvSpPr txBox="1">
                <a:spLocks noChangeArrowheads="1"/>
              </p:cNvSpPr>
              <p:nvPr/>
            </p:nvSpPr>
            <p:spPr bwMode="auto">
              <a:xfrm>
                <a:off x="549" y="592"/>
                <a:ext cx="17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12" name="Text Box 70"/>
              <p:cNvSpPr txBox="1">
                <a:spLocks noChangeArrowheads="1"/>
              </p:cNvSpPr>
              <p:nvPr/>
            </p:nvSpPr>
            <p:spPr bwMode="auto">
              <a:xfrm>
                <a:off x="549" y="636"/>
                <a:ext cx="17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13" name="Text Box 71"/>
              <p:cNvSpPr txBox="1">
                <a:spLocks noChangeArrowheads="1"/>
              </p:cNvSpPr>
              <p:nvPr/>
            </p:nvSpPr>
            <p:spPr bwMode="auto">
              <a:xfrm>
                <a:off x="549" y="681"/>
                <a:ext cx="176"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nvGrpSpPr>
              <p:cNvPr id="314" name="Group 72"/>
              <p:cNvGrpSpPr>
                <a:grpSpLocks/>
              </p:cNvGrpSpPr>
              <p:nvPr/>
            </p:nvGrpSpPr>
            <p:grpSpPr bwMode="auto">
              <a:xfrm>
                <a:off x="549" y="768"/>
                <a:ext cx="176" cy="204"/>
                <a:chOff x="670" y="1149"/>
                <a:chExt cx="180" cy="222"/>
              </a:xfrm>
            </p:grpSpPr>
            <p:sp>
              <p:nvSpPr>
                <p:cNvPr id="364" name="Text Box 73"/>
                <p:cNvSpPr txBox="1">
                  <a:spLocks noChangeArrowheads="1"/>
                </p:cNvSpPr>
                <p:nvPr/>
              </p:nvSpPr>
              <p:spPr bwMode="auto">
                <a:xfrm>
                  <a:off x="670" y="1149"/>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65" name="Text Box 74"/>
                <p:cNvSpPr txBox="1">
                  <a:spLocks noChangeArrowheads="1"/>
                </p:cNvSpPr>
                <p:nvPr/>
              </p:nvSpPr>
              <p:spPr bwMode="auto">
                <a:xfrm>
                  <a:off x="670" y="1198"/>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66" name="Text Box 75"/>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315" name="Group 76"/>
              <p:cNvGrpSpPr>
                <a:grpSpLocks/>
              </p:cNvGrpSpPr>
              <p:nvPr/>
            </p:nvGrpSpPr>
            <p:grpSpPr bwMode="auto">
              <a:xfrm>
                <a:off x="754" y="788"/>
                <a:ext cx="176" cy="207"/>
                <a:chOff x="671" y="1150"/>
                <a:chExt cx="180" cy="221"/>
              </a:xfrm>
            </p:grpSpPr>
            <p:sp>
              <p:nvSpPr>
                <p:cNvPr id="361" name="Text Box 77"/>
                <p:cNvSpPr txBox="1">
                  <a:spLocks noChangeArrowheads="1"/>
                </p:cNvSpPr>
                <p:nvPr/>
              </p:nvSpPr>
              <p:spPr bwMode="auto">
                <a:xfrm>
                  <a:off x="671"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62" name="Text Box 78"/>
                <p:cNvSpPr txBox="1">
                  <a:spLocks noChangeArrowheads="1"/>
                </p:cNvSpPr>
                <p:nvPr/>
              </p:nvSpPr>
              <p:spPr bwMode="auto">
                <a:xfrm>
                  <a:off x="671"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63" name="Text Box 79"/>
                <p:cNvSpPr txBox="1">
                  <a:spLocks noChangeArrowheads="1"/>
                </p:cNvSpPr>
                <p:nvPr/>
              </p:nvSpPr>
              <p:spPr bwMode="auto">
                <a:xfrm>
                  <a:off x="671"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316" name="Group 80"/>
              <p:cNvGrpSpPr>
                <a:grpSpLocks/>
              </p:cNvGrpSpPr>
              <p:nvPr/>
            </p:nvGrpSpPr>
            <p:grpSpPr bwMode="auto">
              <a:xfrm>
                <a:off x="749" y="605"/>
                <a:ext cx="176" cy="205"/>
                <a:chOff x="670" y="1152"/>
                <a:chExt cx="180" cy="219"/>
              </a:xfrm>
            </p:grpSpPr>
            <p:sp>
              <p:nvSpPr>
                <p:cNvPr id="358" name="Text Box 81"/>
                <p:cNvSpPr txBox="1">
                  <a:spLocks noChangeArrowheads="1"/>
                </p:cNvSpPr>
                <p:nvPr/>
              </p:nvSpPr>
              <p:spPr bwMode="auto">
                <a:xfrm>
                  <a:off x="670" y="1152"/>
                  <a:ext cx="180" cy="124"/>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59" name="Text Box 82"/>
                <p:cNvSpPr txBox="1">
                  <a:spLocks noChangeArrowheads="1"/>
                </p:cNvSpPr>
                <p:nvPr/>
              </p:nvSpPr>
              <p:spPr bwMode="auto">
                <a:xfrm>
                  <a:off x="670" y="1198"/>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60" name="Text Box 83"/>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317" name="Group 84"/>
              <p:cNvGrpSpPr>
                <a:grpSpLocks/>
              </p:cNvGrpSpPr>
              <p:nvPr/>
            </p:nvGrpSpPr>
            <p:grpSpPr bwMode="auto">
              <a:xfrm>
                <a:off x="749" y="431"/>
                <a:ext cx="176" cy="207"/>
                <a:chOff x="670" y="1150"/>
                <a:chExt cx="180" cy="221"/>
              </a:xfrm>
            </p:grpSpPr>
            <p:sp>
              <p:nvSpPr>
                <p:cNvPr id="355" name="Text Box 85"/>
                <p:cNvSpPr txBox="1">
                  <a:spLocks noChangeArrowheads="1"/>
                </p:cNvSpPr>
                <p:nvPr/>
              </p:nvSpPr>
              <p:spPr bwMode="auto">
                <a:xfrm>
                  <a:off x="670"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56" name="Text Box 86"/>
                <p:cNvSpPr txBox="1">
                  <a:spLocks noChangeArrowheads="1"/>
                </p:cNvSpPr>
                <p:nvPr/>
              </p:nvSpPr>
              <p:spPr bwMode="auto">
                <a:xfrm>
                  <a:off x="670"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57" name="Text Box 87"/>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318" name="Group 88"/>
              <p:cNvGrpSpPr>
                <a:grpSpLocks/>
              </p:cNvGrpSpPr>
              <p:nvPr/>
            </p:nvGrpSpPr>
            <p:grpSpPr bwMode="auto">
              <a:xfrm>
                <a:off x="940" y="431"/>
                <a:ext cx="176" cy="207"/>
                <a:chOff x="670" y="1150"/>
                <a:chExt cx="180" cy="221"/>
              </a:xfrm>
            </p:grpSpPr>
            <p:sp>
              <p:nvSpPr>
                <p:cNvPr id="352" name="Text Box 89"/>
                <p:cNvSpPr txBox="1">
                  <a:spLocks noChangeArrowheads="1"/>
                </p:cNvSpPr>
                <p:nvPr/>
              </p:nvSpPr>
              <p:spPr bwMode="auto">
                <a:xfrm>
                  <a:off x="670"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53" name="Text Box 90"/>
                <p:cNvSpPr txBox="1">
                  <a:spLocks noChangeArrowheads="1"/>
                </p:cNvSpPr>
                <p:nvPr/>
              </p:nvSpPr>
              <p:spPr bwMode="auto">
                <a:xfrm>
                  <a:off x="670"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54" name="Text Box 91"/>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319" name="Group 92"/>
              <p:cNvGrpSpPr>
                <a:grpSpLocks/>
              </p:cNvGrpSpPr>
              <p:nvPr/>
            </p:nvGrpSpPr>
            <p:grpSpPr bwMode="auto">
              <a:xfrm>
                <a:off x="1141" y="431"/>
                <a:ext cx="151" cy="207"/>
                <a:chOff x="683" y="1150"/>
                <a:chExt cx="155" cy="221"/>
              </a:xfrm>
            </p:grpSpPr>
            <p:sp>
              <p:nvSpPr>
                <p:cNvPr id="349" name="Text Box 93"/>
                <p:cNvSpPr txBox="1">
                  <a:spLocks noChangeArrowheads="1"/>
                </p:cNvSpPr>
                <p:nvPr/>
              </p:nvSpPr>
              <p:spPr bwMode="auto">
                <a:xfrm>
                  <a:off x="683" y="1150"/>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350" name="Text Box 94"/>
                <p:cNvSpPr txBox="1">
                  <a:spLocks noChangeArrowheads="1"/>
                </p:cNvSpPr>
                <p:nvPr/>
              </p:nvSpPr>
              <p:spPr bwMode="auto">
                <a:xfrm>
                  <a:off x="683" y="1197"/>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351" name="Text Box 95"/>
                <p:cNvSpPr txBox="1">
                  <a:spLocks noChangeArrowheads="1"/>
                </p:cNvSpPr>
                <p:nvPr/>
              </p:nvSpPr>
              <p:spPr bwMode="auto">
                <a:xfrm>
                  <a:off x="683" y="1246"/>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grpSp>
            <p:nvGrpSpPr>
              <p:cNvPr id="320" name="Group 96"/>
              <p:cNvGrpSpPr>
                <a:grpSpLocks/>
              </p:cNvGrpSpPr>
              <p:nvPr/>
            </p:nvGrpSpPr>
            <p:grpSpPr bwMode="auto">
              <a:xfrm>
                <a:off x="940" y="605"/>
                <a:ext cx="176" cy="205"/>
                <a:chOff x="670" y="1152"/>
                <a:chExt cx="180" cy="219"/>
              </a:xfrm>
            </p:grpSpPr>
            <p:sp>
              <p:nvSpPr>
                <p:cNvPr id="346" name="Text Box 97"/>
                <p:cNvSpPr txBox="1">
                  <a:spLocks noChangeArrowheads="1"/>
                </p:cNvSpPr>
                <p:nvPr/>
              </p:nvSpPr>
              <p:spPr bwMode="auto">
                <a:xfrm>
                  <a:off x="670" y="1152"/>
                  <a:ext cx="180" cy="124"/>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47" name="Text Box 98"/>
                <p:cNvSpPr txBox="1">
                  <a:spLocks noChangeArrowheads="1"/>
                </p:cNvSpPr>
                <p:nvPr/>
              </p:nvSpPr>
              <p:spPr bwMode="auto">
                <a:xfrm>
                  <a:off x="670" y="1198"/>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48" name="Text Box 99"/>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321" name="Group 100"/>
              <p:cNvGrpSpPr>
                <a:grpSpLocks/>
              </p:cNvGrpSpPr>
              <p:nvPr/>
            </p:nvGrpSpPr>
            <p:grpSpPr bwMode="auto">
              <a:xfrm>
                <a:off x="1141" y="601"/>
                <a:ext cx="151" cy="204"/>
                <a:chOff x="683" y="1152"/>
                <a:chExt cx="155" cy="219"/>
              </a:xfrm>
            </p:grpSpPr>
            <p:sp>
              <p:nvSpPr>
                <p:cNvPr id="343" name="Text Box 101"/>
                <p:cNvSpPr txBox="1">
                  <a:spLocks noChangeArrowheads="1"/>
                </p:cNvSpPr>
                <p:nvPr/>
              </p:nvSpPr>
              <p:spPr bwMode="auto">
                <a:xfrm>
                  <a:off x="683" y="1152"/>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344" name="Text Box 102"/>
                <p:cNvSpPr txBox="1">
                  <a:spLocks noChangeArrowheads="1"/>
                </p:cNvSpPr>
                <p:nvPr/>
              </p:nvSpPr>
              <p:spPr bwMode="auto">
                <a:xfrm>
                  <a:off x="683" y="1198"/>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345" name="Text Box 103"/>
                <p:cNvSpPr txBox="1">
                  <a:spLocks noChangeArrowheads="1"/>
                </p:cNvSpPr>
                <p:nvPr/>
              </p:nvSpPr>
              <p:spPr bwMode="auto">
                <a:xfrm>
                  <a:off x="683" y="1246"/>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grpSp>
            <p:nvGrpSpPr>
              <p:cNvPr id="322" name="Group 104"/>
              <p:cNvGrpSpPr>
                <a:grpSpLocks/>
              </p:cNvGrpSpPr>
              <p:nvPr/>
            </p:nvGrpSpPr>
            <p:grpSpPr bwMode="auto">
              <a:xfrm>
                <a:off x="940" y="788"/>
                <a:ext cx="176" cy="207"/>
                <a:chOff x="670" y="1150"/>
                <a:chExt cx="180" cy="221"/>
              </a:xfrm>
            </p:grpSpPr>
            <p:sp>
              <p:nvSpPr>
                <p:cNvPr id="340" name="Text Box 105"/>
                <p:cNvSpPr txBox="1">
                  <a:spLocks noChangeArrowheads="1"/>
                </p:cNvSpPr>
                <p:nvPr/>
              </p:nvSpPr>
              <p:spPr bwMode="auto">
                <a:xfrm>
                  <a:off x="670"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41" name="Text Box 106"/>
                <p:cNvSpPr txBox="1">
                  <a:spLocks noChangeArrowheads="1"/>
                </p:cNvSpPr>
                <p:nvPr/>
              </p:nvSpPr>
              <p:spPr bwMode="auto">
                <a:xfrm>
                  <a:off x="670"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342" name="Text Box 107"/>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323" name="Group 108"/>
              <p:cNvGrpSpPr>
                <a:grpSpLocks/>
              </p:cNvGrpSpPr>
              <p:nvPr/>
            </p:nvGrpSpPr>
            <p:grpSpPr bwMode="auto">
              <a:xfrm>
                <a:off x="1141" y="788"/>
                <a:ext cx="151" cy="207"/>
                <a:chOff x="683" y="1150"/>
                <a:chExt cx="155" cy="221"/>
              </a:xfrm>
            </p:grpSpPr>
            <p:sp>
              <p:nvSpPr>
                <p:cNvPr id="337" name="Text Box 109"/>
                <p:cNvSpPr txBox="1">
                  <a:spLocks noChangeArrowheads="1"/>
                </p:cNvSpPr>
                <p:nvPr/>
              </p:nvSpPr>
              <p:spPr bwMode="auto">
                <a:xfrm>
                  <a:off x="683" y="1150"/>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338" name="Text Box 110"/>
                <p:cNvSpPr txBox="1">
                  <a:spLocks noChangeArrowheads="1"/>
                </p:cNvSpPr>
                <p:nvPr/>
              </p:nvSpPr>
              <p:spPr bwMode="auto">
                <a:xfrm>
                  <a:off x="683" y="1197"/>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339" name="Text Box 111"/>
                <p:cNvSpPr txBox="1">
                  <a:spLocks noChangeArrowheads="1"/>
                </p:cNvSpPr>
                <p:nvPr/>
              </p:nvSpPr>
              <p:spPr bwMode="auto">
                <a:xfrm>
                  <a:off x="683" y="1246"/>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sp>
            <p:nvSpPr>
              <p:cNvPr id="324" name="Text Box 112"/>
              <p:cNvSpPr txBox="1">
                <a:spLocks noChangeArrowheads="1"/>
              </p:cNvSpPr>
              <p:nvPr/>
            </p:nvSpPr>
            <p:spPr bwMode="auto">
              <a:xfrm>
                <a:off x="1133" y="332"/>
                <a:ext cx="168" cy="11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nvGrpSpPr>
              <p:cNvPr id="325" name="Group 113"/>
              <p:cNvGrpSpPr>
                <a:grpSpLocks/>
              </p:cNvGrpSpPr>
              <p:nvPr/>
            </p:nvGrpSpPr>
            <p:grpSpPr bwMode="auto">
              <a:xfrm>
                <a:off x="214" y="442"/>
                <a:ext cx="326" cy="184"/>
                <a:chOff x="327" y="787"/>
                <a:chExt cx="333" cy="198"/>
              </a:xfrm>
            </p:grpSpPr>
            <p:sp>
              <p:nvSpPr>
                <p:cNvPr id="334" name="Text Box 114"/>
                <p:cNvSpPr txBox="1">
                  <a:spLocks noChangeArrowheads="1"/>
                </p:cNvSpPr>
                <p:nvPr/>
              </p:nvSpPr>
              <p:spPr bwMode="auto">
                <a:xfrm>
                  <a:off x="327" y="787"/>
                  <a:ext cx="302"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335" name="Text Box 115"/>
                <p:cNvSpPr txBox="1">
                  <a:spLocks noChangeArrowheads="1"/>
                </p:cNvSpPr>
                <p:nvPr/>
              </p:nvSpPr>
              <p:spPr bwMode="auto">
                <a:xfrm>
                  <a:off x="418" y="826"/>
                  <a:ext cx="242"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sp>
              <p:nvSpPr>
                <p:cNvPr id="336" name="Text Box 116"/>
                <p:cNvSpPr txBox="1">
                  <a:spLocks noChangeArrowheads="1"/>
                </p:cNvSpPr>
                <p:nvPr/>
              </p:nvSpPr>
              <p:spPr bwMode="auto">
                <a:xfrm>
                  <a:off x="415" y="860"/>
                  <a:ext cx="242"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grpSp>
          <p:grpSp>
            <p:nvGrpSpPr>
              <p:cNvPr id="326" name="Group 117"/>
              <p:cNvGrpSpPr>
                <a:grpSpLocks/>
              </p:cNvGrpSpPr>
              <p:nvPr/>
            </p:nvGrpSpPr>
            <p:grpSpPr bwMode="auto">
              <a:xfrm>
                <a:off x="220" y="599"/>
                <a:ext cx="326" cy="185"/>
                <a:chOff x="327" y="786"/>
                <a:chExt cx="334" cy="199"/>
              </a:xfrm>
            </p:grpSpPr>
            <p:sp>
              <p:nvSpPr>
                <p:cNvPr id="331" name="Text Box 118"/>
                <p:cNvSpPr txBox="1">
                  <a:spLocks noChangeArrowheads="1"/>
                </p:cNvSpPr>
                <p:nvPr/>
              </p:nvSpPr>
              <p:spPr bwMode="auto">
                <a:xfrm>
                  <a:off x="327" y="786"/>
                  <a:ext cx="30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332" name="Text Box 119"/>
                <p:cNvSpPr txBox="1">
                  <a:spLocks noChangeArrowheads="1"/>
                </p:cNvSpPr>
                <p:nvPr/>
              </p:nvSpPr>
              <p:spPr bwMode="auto">
                <a:xfrm>
                  <a:off x="418" y="826"/>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sp>
              <p:nvSpPr>
                <p:cNvPr id="333" name="Text Box 120"/>
                <p:cNvSpPr txBox="1">
                  <a:spLocks noChangeArrowheads="1"/>
                </p:cNvSpPr>
                <p:nvPr/>
              </p:nvSpPr>
              <p:spPr bwMode="auto">
                <a:xfrm>
                  <a:off x="415" y="860"/>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grpSp>
          <p:grpSp>
            <p:nvGrpSpPr>
              <p:cNvPr id="327" name="Group 121"/>
              <p:cNvGrpSpPr>
                <a:grpSpLocks/>
              </p:cNvGrpSpPr>
              <p:nvPr/>
            </p:nvGrpSpPr>
            <p:grpSpPr bwMode="auto">
              <a:xfrm>
                <a:off x="220" y="777"/>
                <a:ext cx="326" cy="186"/>
                <a:chOff x="327" y="785"/>
                <a:chExt cx="334" cy="200"/>
              </a:xfrm>
            </p:grpSpPr>
            <p:sp>
              <p:nvSpPr>
                <p:cNvPr id="328" name="Text Box 122"/>
                <p:cNvSpPr txBox="1">
                  <a:spLocks noChangeArrowheads="1"/>
                </p:cNvSpPr>
                <p:nvPr/>
              </p:nvSpPr>
              <p:spPr bwMode="auto">
                <a:xfrm>
                  <a:off x="327" y="785"/>
                  <a:ext cx="30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329" name="Text Box 123"/>
                <p:cNvSpPr txBox="1">
                  <a:spLocks noChangeArrowheads="1"/>
                </p:cNvSpPr>
                <p:nvPr/>
              </p:nvSpPr>
              <p:spPr bwMode="auto">
                <a:xfrm>
                  <a:off x="418" y="827"/>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sp>
              <p:nvSpPr>
                <p:cNvPr id="330" name="Text Box 124"/>
                <p:cNvSpPr txBox="1">
                  <a:spLocks noChangeArrowheads="1"/>
                </p:cNvSpPr>
                <p:nvPr/>
              </p:nvSpPr>
              <p:spPr bwMode="auto">
                <a:xfrm>
                  <a:off x="415" y="860"/>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grpSp>
        </p:grpSp>
      </p:grpSp>
      <p:graphicFrame>
        <p:nvGraphicFramePr>
          <p:cNvPr id="3" name="Table 2"/>
          <p:cNvGraphicFramePr>
            <a:graphicFrameLocks noGrp="1"/>
          </p:cNvGraphicFramePr>
          <p:nvPr>
            <p:extLst>
              <p:ext uri="{D42A27DB-BD31-4B8C-83A1-F6EECF244321}">
                <p14:modId xmlns:p14="http://schemas.microsoft.com/office/powerpoint/2010/main" val="3174923995"/>
              </p:ext>
            </p:extLst>
          </p:nvPr>
        </p:nvGraphicFramePr>
        <p:xfrm>
          <a:off x="1515854" y="2336282"/>
          <a:ext cx="7323346" cy="3491507"/>
        </p:xfrm>
        <a:graphic>
          <a:graphicData uri="http://schemas.openxmlformats.org/drawingml/2006/table">
            <a:tbl>
              <a:tblPr firstRow="1" bandRow="1">
                <a:tableStyleId>{5940675A-B579-460E-94D1-54222C63F5DA}</a:tableStyleId>
              </a:tblPr>
              <a:tblGrid>
                <a:gridCol w="2180007"/>
                <a:gridCol w="1424616"/>
                <a:gridCol w="1473460"/>
                <a:gridCol w="1204818"/>
                <a:gridCol w="1040445"/>
              </a:tblGrid>
              <a:tr h="437044">
                <a:tc>
                  <a:txBody>
                    <a:bodyPr/>
                    <a:lstStyle/>
                    <a:p>
                      <a:pPr algn="ctr"/>
                      <a:r>
                        <a:rPr lang="en-US" sz="1800" b="1" dirty="0" smtClean="0"/>
                        <a:t>Handle Services</a:t>
                      </a:r>
                      <a:endParaRPr lang="en-US" sz="1800" b="1" dirty="0"/>
                    </a:p>
                  </a:txBody>
                  <a:tcPr anchor="ctr"/>
                </a:tc>
                <a:tc>
                  <a:txBody>
                    <a:bodyPr/>
                    <a:lstStyle/>
                    <a:p>
                      <a:pPr algn="ctr"/>
                      <a:r>
                        <a:rPr lang="en-US" sz="1800" b="1" dirty="0" smtClean="0"/>
                        <a:t>IP</a:t>
                      </a:r>
                      <a:r>
                        <a:rPr lang="en-US" sz="1800" b="1" baseline="0" dirty="0" smtClean="0"/>
                        <a:t> Addresses</a:t>
                      </a:r>
                      <a:endParaRPr lang="en-US" sz="1800" b="1" dirty="0"/>
                    </a:p>
                  </a:txBody>
                  <a:tcPr anchor="ctr"/>
                </a:tc>
                <a:tc>
                  <a:txBody>
                    <a:bodyPr/>
                    <a:lstStyle/>
                    <a:p>
                      <a:pPr algn="ctr"/>
                      <a:r>
                        <a:rPr lang="en-US" sz="1800" b="1" dirty="0" smtClean="0"/>
                        <a:t>Port Number</a:t>
                      </a:r>
                      <a:endParaRPr lang="en-US" sz="1800" b="1" dirty="0"/>
                    </a:p>
                  </a:txBody>
                  <a:tcPr anchor="ctr"/>
                </a:tc>
                <a:tc>
                  <a:txBody>
                    <a:bodyPr/>
                    <a:lstStyle/>
                    <a:p>
                      <a:pPr algn="ctr"/>
                      <a:r>
                        <a:rPr lang="en-US" sz="1800" b="1" dirty="0" smtClean="0"/>
                        <a:t>Public Key</a:t>
                      </a:r>
                      <a:endParaRPr lang="en-US" sz="1800" b="1" dirty="0"/>
                    </a:p>
                  </a:txBody>
                  <a:tcPr anchor="ctr"/>
                </a:tc>
                <a:tc>
                  <a:txBody>
                    <a:bodyPr/>
                    <a:lstStyle/>
                    <a:p>
                      <a:pPr algn="ctr"/>
                      <a:r>
                        <a:rPr lang="en-US" sz="1800" b="1" dirty="0" smtClean="0"/>
                        <a:t>…</a:t>
                      </a:r>
                      <a:endParaRPr lang="en-US" sz="1800" b="1" dirty="0"/>
                    </a:p>
                  </a:txBody>
                  <a:tcPr anchor="ctr"/>
                </a:tc>
              </a:tr>
              <a:tr h="849097">
                <a:tc>
                  <a:txBody>
                    <a:bodyPr/>
                    <a:lstStyle/>
                    <a:p>
                      <a:pPr algn="ctr"/>
                      <a:r>
                        <a:rPr lang="en-US" sz="1800" dirty="0" smtClean="0"/>
                        <a:t>Authoritative Service</a:t>
                      </a:r>
                    </a:p>
                    <a:p>
                      <a:pPr algn="ctr"/>
                      <a:r>
                        <a:rPr lang="en-US" sz="1800" dirty="0" smtClean="0"/>
                        <a:t>Service 1</a:t>
                      </a:r>
                    </a:p>
                    <a:p>
                      <a:pPr algn="ctr"/>
                      <a:r>
                        <a:rPr lang="en-US" sz="1800" dirty="0" smtClean="0"/>
                        <a:t>Service 2</a:t>
                      </a:r>
                    </a:p>
                  </a:txBody>
                  <a:tcPr anchor="ctr"/>
                </a:tc>
                <a:tc>
                  <a:txBody>
                    <a:bodyPr/>
                    <a:lstStyle/>
                    <a:p>
                      <a:pPr algn="ctr"/>
                      <a:endParaRPr lang="en-US" sz="1800" dirty="0" smtClean="0"/>
                    </a:p>
                    <a:p>
                      <a:pPr algn="ctr"/>
                      <a:r>
                        <a:rPr lang="en-US" sz="1800" dirty="0" smtClean="0"/>
                        <a:t>12.34.45.67</a:t>
                      </a:r>
                    </a:p>
                    <a:p>
                      <a:pPr algn="ctr"/>
                      <a:r>
                        <a:rPr lang="en-US" sz="1800" dirty="0" smtClean="0"/>
                        <a:t>12.34.56.68</a:t>
                      </a:r>
                      <a:endParaRPr lang="en-US" sz="1800" dirty="0"/>
                    </a:p>
                  </a:txBody>
                  <a:tcPr anchor="ctr"/>
                </a:tc>
                <a:tc>
                  <a:txBody>
                    <a:bodyPr/>
                    <a:lstStyle/>
                    <a:p>
                      <a:pPr algn="ctr"/>
                      <a:endParaRPr lang="en-US" sz="1800" dirty="0" smtClean="0"/>
                    </a:p>
                    <a:p>
                      <a:pPr algn="ctr"/>
                      <a:r>
                        <a:rPr lang="en-US" sz="1800" dirty="0" smtClean="0"/>
                        <a:t>2641</a:t>
                      </a:r>
                    </a:p>
                    <a:p>
                      <a:pPr algn="ctr"/>
                      <a:r>
                        <a:rPr lang="en-US" sz="1800" dirty="0" smtClean="0"/>
                        <a:t>2641</a:t>
                      </a:r>
                      <a:endParaRPr lang="en-US" sz="18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tx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5ec6f944</a:t>
                      </a:r>
                      <a:r>
                        <a:rPr lang="en-US" sz="1800" b="1" kern="1200" dirty="0" smtClean="0">
                          <a:solidFill>
                            <a:schemeClr val="tx1"/>
                          </a:solidFill>
                          <a:latin typeface="+mn-lt"/>
                          <a:ea typeface="+mn-ea"/>
                          <a:cs typeface="+mn-cs"/>
                        </a:rPr>
                        <a:t>…</a:t>
                      </a:r>
                    </a:p>
                    <a:p>
                      <a:pPr algn="ctr"/>
                      <a:r>
                        <a:rPr lang="en-US" sz="1800" kern="1200" dirty="0" smtClean="0">
                          <a:solidFill>
                            <a:schemeClr val="tx1"/>
                          </a:solidFill>
                          <a:latin typeface="+mn-lt"/>
                          <a:ea typeface="+mn-ea"/>
                          <a:cs typeface="+mn-cs"/>
                        </a:rPr>
                        <a:t>55fa26ca…</a:t>
                      </a:r>
                      <a:endParaRPr lang="en-US" sz="1800" dirty="0"/>
                    </a:p>
                  </a:txBody>
                  <a:tcPr anchor="ctr"/>
                </a:tc>
                <a:tc>
                  <a:txBody>
                    <a:bodyPr/>
                    <a:lstStyle/>
                    <a:p>
                      <a:pPr algn="ctr"/>
                      <a:endParaRPr lang="en-US" sz="1800" dirty="0" smtClean="0"/>
                    </a:p>
                    <a:p>
                      <a:pPr algn="ctr"/>
                      <a:r>
                        <a:rPr lang="en-US" sz="1800" dirty="0" smtClean="0"/>
                        <a:t>…</a:t>
                      </a:r>
                    </a:p>
                    <a:p>
                      <a:pPr algn="ctr"/>
                      <a:r>
                        <a:rPr lang="en-US" sz="1800" dirty="0" smtClean="0"/>
                        <a:t>…</a:t>
                      </a:r>
                      <a:endParaRPr lang="en-US" sz="1800" dirty="0"/>
                    </a:p>
                  </a:txBody>
                  <a:tcPr anchor="ctr"/>
                </a:tc>
              </a:tr>
              <a:tr h="1100681">
                <a:tc>
                  <a:txBody>
                    <a:bodyPr/>
                    <a:lstStyle/>
                    <a:p>
                      <a:pPr algn="ctr"/>
                      <a:r>
                        <a:rPr lang="en-US" sz="1800" dirty="0" smtClean="0"/>
                        <a:t>Mirror Service 1</a:t>
                      </a:r>
                    </a:p>
                    <a:p>
                      <a:pPr algn="ctr"/>
                      <a:r>
                        <a:rPr lang="en-US" sz="1800" dirty="0" smtClean="0"/>
                        <a:t>Service 1</a:t>
                      </a:r>
                    </a:p>
                    <a:p>
                      <a:pPr algn="ctr"/>
                      <a:r>
                        <a:rPr lang="en-US" sz="1800" dirty="0" smtClean="0"/>
                        <a:t>Service 2</a:t>
                      </a:r>
                    </a:p>
                    <a:p>
                      <a:pPr algn="ctr"/>
                      <a:r>
                        <a:rPr lang="en-US" sz="1800" dirty="0" smtClean="0"/>
                        <a:t>Service 3</a:t>
                      </a:r>
                      <a:endParaRPr lang="en-US" sz="1800" dirty="0"/>
                    </a:p>
                  </a:txBody>
                  <a:tcPr anchor="ctr"/>
                </a:tc>
                <a:tc>
                  <a:txBody>
                    <a:bodyPr/>
                    <a:lstStyle/>
                    <a:p>
                      <a:pPr algn="ctr"/>
                      <a:endParaRPr lang="en-US" sz="1800" dirty="0" smtClean="0"/>
                    </a:p>
                    <a:p>
                      <a:pPr algn="ctr"/>
                      <a:r>
                        <a:rPr lang="en-US" sz="1800" dirty="0" smtClean="0"/>
                        <a:t>12.45.67.71</a:t>
                      </a:r>
                    </a:p>
                    <a:p>
                      <a:pPr algn="ctr"/>
                      <a:r>
                        <a:rPr lang="en-US" sz="1800" dirty="0" smtClean="0"/>
                        <a:t>12.45.67.72</a:t>
                      </a:r>
                    </a:p>
                    <a:p>
                      <a:pPr algn="ctr"/>
                      <a:r>
                        <a:rPr lang="en-US" sz="1800" dirty="0" smtClean="0"/>
                        <a:t>12.45.67.73</a:t>
                      </a:r>
                      <a:endParaRPr lang="en-US" sz="1800" dirty="0"/>
                    </a:p>
                  </a:txBody>
                  <a:tcPr anchor="ctr"/>
                </a:tc>
                <a:tc>
                  <a:txBody>
                    <a:bodyPr/>
                    <a:lstStyle/>
                    <a:p>
                      <a:pPr algn="ctr"/>
                      <a:endParaRPr lang="en-US" sz="1800" dirty="0" smtClean="0"/>
                    </a:p>
                    <a:p>
                      <a:pPr algn="ctr"/>
                      <a:r>
                        <a:rPr lang="en-US" sz="1800" dirty="0" smtClean="0"/>
                        <a:t>2641</a:t>
                      </a:r>
                    </a:p>
                    <a:p>
                      <a:pPr algn="ctr"/>
                      <a:r>
                        <a:rPr lang="en-US" sz="1800" dirty="0" smtClean="0"/>
                        <a:t>2641</a:t>
                      </a:r>
                    </a:p>
                    <a:p>
                      <a:pPr algn="ctr"/>
                      <a:r>
                        <a:rPr lang="en-US" sz="1800" dirty="0" smtClean="0"/>
                        <a:t>2641</a:t>
                      </a:r>
                    </a:p>
                  </a:txBody>
                  <a:tcPr anchor="ctr"/>
                </a:tc>
                <a:tc>
                  <a:txBody>
                    <a:bodyPr/>
                    <a:lstStyle/>
                    <a:p>
                      <a:pPr algn="ctr"/>
                      <a:endParaRPr lang="nl-NL" sz="1800" kern="1200" dirty="0" smtClean="0">
                        <a:solidFill>
                          <a:schemeClr val="tx1"/>
                        </a:solidFill>
                        <a:latin typeface="+mn-lt"/>
                        <a:ea typeface="+mn-ea"/>
                        <a:cs typeface="+mn-cs"/>
                      </a:endParaRPr>
                    </a:p>
                    <a:p>
                      <a:pPr algn="ctr"/>
                      <a:r>
                        <a:rPr lang="nl-NL" sz="1800" kern="1200" dirty="0" smtClean="0">
                          <a:solidFill>
                            <a:schemeClr val="tx1"/>
                          </a:solidFill>
                          <a:latin typeface="+mn-lt"/>
                          <a:ea typeface="+mn-ea"/>
                          <a:cs typeface="+mn-cs"/>
                        </a:rPr>
                        <a:t>C77ee70…</a:t>
                      </a:r>
                      <a:r>
                        <a:rPr lang="en-US" sz="1800" kern="1200" dirty="0" smtClean="0">
                          <a:solidFill>
                            <a:schemeClr val="tx1"/>
                          </a:solidFill>
                          <a:latin typeface="+mn-lt"/>
                          <a:ea typeface="+mn-ea"/>
                          <a:cs typeface="+mn-cs"/>
                        </a:rPr>
                        <a:t>22d81f1…</a:t>
                      </a:r>
                    </a:p>
                    <a:p>
                      <a:pPr algn="ctr"/>
                      <a:r>
                        <a:rPr lang="en-US" sz="1800" kern="1200" dirty="0" smtClean="0">
                          <a:solidFill>
                            <a:schemeClr val="tx1"/>
                          </a:solidFill>
                          <a:latin typeface="+mn-lt"/>
                          <a:ea typeface="+mn-ea"/>
                          <a:cs typeface="+mn-cs"/>
                        </a:rPr>
                        <a:t>43a7a1f….</a:t>
                      </a:r>
                      <a:endParaRPr lang="en-US" sz="1800" dirty="0"/>
                    </a:p>
                  </a:txBody>
                  <a:tcPr anchor="ctr"/>
                </a:tc>
                <a:tc>
                  <a:txBody>
                    <a:bodyPr/>
                    <a:lstStyle/>
                    <a:p>
                      <a:pPr algn="ctr"/>
                      <a:endParaRPr lang="en-US" sz="1800" dirty="0" smtClean="0"/>
                    </a:p>
                    <a:p>
                      <a:pPr algn="ctr"/>
                      <a:r>
                        <a:rPr lang="en-US" sz="1800" dirty="0" smtClean="0"/>
                        <a:t>…</a:t>
                      </a:r>
                      <a:br>
                        <a:rPr lang="en-US" sz="1800" dirty="0" smtClean="0"/>
                      </a:br>
                      <a:r>
                        <a:rPr lang="en-US" sz="1800" dirty="0" smtClean="0"/>
                        <a:t>…</a:t>
                      </a:r>
                    </a:p>
                    <a:p>
                      <a:pPr algn="ctr"/>
                      <a:r>
                        <a:rPr lang="en-US" sz="1800" dirty="0" smtClean="0"/>
                        <a:t>…</a:t>
                      </a:r>
                      <a:endParaRPr lang="en-US" sz="1800" dirty="0"/>
                    </a:p>
                  </a:txBody>
                  <a:tcPr anchor="ctr"/>
                </a:tc>
              </a:tr>
              <a:tr h="951344">
                <a:tc>
                  <a:txBody>
                    <a:bodyPr/>
                    <a:lstStyle/>
                    <a:p>
                      <a:pPr algn="ctr"/>
                      <a:r>
                        <a:rPr lang="en-US" sz="1800" dirty="0" smtClean="0"/>
                        <a:t>Mirror Service</a:t>
                      </a:r>
                      <a:r>
                        <a:rPr lang="en-US" sz="1800" baseline="0" dirty="0" smtClean="0"/>
                        <a:t> 2</a:t>
                      </a:r>
                    </a:p>
                    <a:p>
                      <a:pPr algn="ctr"/>
                      <a:r>
                        <a:rPr lang="en-US" sz="1800" baseline="0" dirty="0" smtClean="0"/>
                        <a:t>Service 1</a:t>
                      </a:r>
                    </a:p>
                    <a:p>
                      <a:pPr algn="ctr"/>
                      <a:r>
                        <a:rPr lang="en-US" sz="1800" baseline="0" dirty="0" smtClean="0"/>
                        <a:t>Service 2</a:t>
                      </a:r>
                      <a:endParaRPr lang="en-US" sz="1800" dirty="0"/>
                    </a:p>
                  </a:txBody>
                  <a:tcPr anchor="ctr"/>
                </a:tc>
                <a:tc>
                  <a:txBody>
                    <a:bodyPr/>
                    <a:lstStyle/>
                    <a:p>
                      <a:pPr algn="ctr"/>
                      <a:endParaRPr lang="en-US" sz="1800" dirty="0" smtClean="0"/>
                    </a:p>
                    <a:p>
                      <a:pPr algn="ctr"/>
                      <a:r>
                        <a:rPr lang="en-US" sz="1800" dirty="0" smtClean="0"/>
                        <a:t>32.23.23.12</a:t>
                      </a:r>
                    </a:p>
                    <a:p>
                      <a:pPr algn="ctr"/>
                      <a:r>
                        <a:rPr lang="en-US" sz="1800" dirty="0" smtClean="0"/>
                        <a:t>32.23.23.13</a:t>
                      </a:r>
                    </a:p>
                  </a:txBody>
                  <a:tcPr anchor="ctr"/>
                </a:tc>
                <a:tc>
                  <a:txBody>
                    <a:bodyPr/>
                    <a:lstStyle/>
                    <a:p>
                      <a:pPr algn="ctr"/>
                      <a:endParaRPr lang="en-US" sz="1800" dirty="0" smtClean="0"/>
                    </a:p>
                    <a:p>
                      <a:pPr algn="ctr"/>
                      <a:r>
                        <a:rPr lang="en-US" sz="1800" dirty="0" smtClean="0"/>
                        <a:t>2641</a:t>
                      </a:r>
                    </a:p>
                    <a:p>
                      <a:pPr algn="ctr"/>
                      <a:r>
                        <a:rPr lang="en-US" sz="1800" dirty="0" smtClean="0"/>
                        <a:t>2641</a:t>
                      </a:r>
                      <a:endParaRPr lang="en-US" sz="1800" dirty="0"/>
                    </a:p>
                  </a:txBody>
                  <a:tcPr anchor="ctr"/>
                </a:tc>
                <a:tc>
                  <a:txBody>
                    <a:bodyPr/>
                    <a:lstStyle/>
                    <a:p>
                      <a:pPr algn="ctr"/>
                      <a:endParaRPr lang="en-US" sz="1800" kern="1200" dirty="0" smtClean="0">
                        <a:solidFill>
                          <a:schemeClr val="tx1"/>
                        </a:solidFill>
                        <a:latin typeface="+mn-lt"/>
                        <a:ea typeface="+mn-ea"/>
                        <a:cs typeface="+mn-cs"/>
                      </a:endParaRPr>
                    </a:p>
                    <a:p>
                      <a:pPr algn="ctr"/>
                      <a:r>
                        <a:rPr lang="en-US" sz="1800" kern="1200" dirty="0" smtClean="0">
                          <a:solidFill>
                            <a:schemeClr val="tx1"/>
                          </a:solidFill>
                          <a:latin typeface="+mn-lt"/>
                          <a:ea typeface="+mn-ea"/>
                          <a:cs typeface="+mn-cs"/>
                        </a:rPr>
                        <a:t>A80b56…</a:t>
                      </a:r>
                    </a:p>
                    <a:p>
                      <a:pPr algn="ctr"/>
                      <a:r>
                        <a:rPr lang="en-US" sz="1800" kern="1200" dirty="0" smtClean="0">
                          <a:solidFill>
                            <a:schemeClr val="tx1"/>
                          </a:solidFill>
                          <a:latin typeface="+mn-lt"/>
                          <a:ea typeface="+mn-ea"/>
                          <a:cs typeface="+mn-cs"/>
                        </a:rPr>
                        <a:t>b56757…</a:t>
                      </a:r>
                      <a:endParaRPr lang="en-US" sz="1800" dirty="0"/>
                    </a:p>
                  </a:txBody>
                  <a:tcPr anchor="ctr"/>
                </a:tc>
                <a:tc>
                  <a:txBody>
                    <a:bodyPr/>
                    <a:lstStyle/>
                    <a:p>
                      <a:pPr algn="ctr"/>
                      <a:endParaRPr lang="en-US" sz="1800" dirty="0"/>
                    </a:p>
                  </a:txBody>
                  <a:tcPr anchor="ctr"/>
                </a:tc>
              </a:tr>
            </a:tbl>
          </a:graphicData>
        </a:graphic>
      </p:graphicFrame>
      <p:sp>
        <p:nvSpPr>
          <p:cNvPr id="4" name="Rectangle 3"/>
          <p:cNvSpPr/>
          <p:nvPr/>
        </p:nvSpPr>
        <p:spPr>
          <a:xfrm>
            <a:off x="1515854" y="3679837"/>
            <a:ext cx="7323346" cy="1188625"/>
          </a:xfrm>
          <a:prstGeom prst="rect">
            <a:avLst/>
          </a:prstGeom>
          <a:noFill/>
          <a:ln w="38100" cap="rnd"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1644414" y="4305564"/>
            <a:ext cx="7042386" cy="277946"/>
          </a:xfrm>
          <a:prstGeom prst="rect">
            <a:avLst/>
          </a:prstGeom>
          <a:noFill/>
          <a:ln w="38100" cap="rnd"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076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17"/>
          <p:cNvSpPr>
            <a:spLocks noChangeArrowheads="1"/>
          </p:cNvSpPr>
          <p:nvPr/>
        </p:nvSpPr>
        <p:spPr bwMode="auto">
          <a:xfrm>
            <a:off x="2971800" y="3048000"/>
            <a:ext cx="5029200" cy="2743200"/>
          </a:xfrm>
          <a:prstGeom prst="ellipse">
            <a:avLst/>
          </a:prstGeom>
          <a:solidFill>
            <a:schemeClr val="bg1">
              <a:lumMod val="95000"/>
            </a:schemeClr>
          </a:solidFill>
          <a:ln w="12700">
            <a:noFill/>
            <a:round/>
            <a:headEnd/>
            <a:tailEnd/>
          </a:ln>
          <a:effectLst>
            <a:prstShdw prst="shdw17" dist="17961" dir="2700000">
              <a:srgbClr val="737373">
                <a:alpha val="74997"/>
              </a:srgbClr>
            </a:prstShdw>
          </a:effectLst>
        </p:spPr>
        <p:txBody>
          <a:bodyPr wrap="none" tIns="0" bIns="0" anchor="ctr"/>
          <a:lstStyle/>
          <a:p>
            <a:endParaRPr lang="en-US" b="1" dirty="0">
              <a:solidFill>
                <a:schemeClr val="tx1"/>
              </a:solidFill>
            </a:endParaRPr>
          </a:p>
        </p:txBody>
      </p:sp>
      <p:sp>
        <p:nvSpPr>
          <p:cNvPr id="2"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b="1" dirty="0" smtClean="0">
                <a:solidFill>
                  <a:srgbClr val="4F81BD"/>
                </a:solidFill>
                <a:latin typeface="+mn-lt"/>
                <a:ea typeface="+mj-ea"/>
                <a:cs typeface="+mj-cs"/>
              </a:rPr>
              <a:t>Handle Resolution – Handle Service Request </a:t>
            </a:r>
            <a:endParaRPr lang="en-US" sz="3200" b="1" dirty="0">
              <a:solidFill>
                <a:srgbClr val="4F81BD"/>
              </a:solidFill>
              <a:latin typeface="+mn-lt"/>
              <a:ea typeface="+mj-ea"/>
              <a:cs typeface="+mj-cs"/>
            </a:endParaRPr>
          </a:p>
        </p:txBody>
      </p:sp>
      <p:sp>
        <p:nvSpPr>
          <p:cNvPr id="29" name="Text Box 34"/>
          <p:cNvSpPr txBox="1">
            <a:spLocks noChangeArrowheads="1"/>
          </p:cNvSpPr>
          <p:nvPr/>
        </p:nvSpPr>
        <p:spPr bwMode="auto">
          <a:xfrm>
            <a:off x="4468040" y="3154657"/>
            <a:ext cx="2514600" cy="215444"/>
          </a:xfrm>
          <a:prstGeom prst="rect">
            <a:avLst/>
          </a:prstGeom>
          <a:noFill/>
          <a:ln w="12700">
            <a:noFill/>
            <a:miter lim="800000"/>
            <a:headEnd/>
            <a:tailEnd/>
          </a:ln>
        </p:spPr>
        <p:txBody>
          <a:bodyPr wrap="square" tIns="0" bIns="0" anchor="ctr">
            <a:spAutoFit/>
          </a:bodyPr>
          <a:lstStyle/>
          <a:p>
            <a:r>
              <a:rPr lang="en-US" sz="1400" dirty="0"/>
              <a:t>H</a:t>
            </a:r>
            <a:r>
              <a:rPr lang="en-US" sz="1400" dirty="0" smtClean="0">
                <a:solidFill>
                  <a:schemeClr val="tx1"/>
                </a:solidFill>
                <a:latin typeface="+mn-lt"/>
              </a:rPr>
              <a:t>andle Service for 10.152</a:t>
            </a:r>
            <a:endParaRPr lang="en-US" sz="1400" dirty="0">
              <a:solidFill>
                <a:schemeClr val="tx1"/>
              </a:solidFill>
              <a:latin typeface="+mn-lt"/>
            </a:endParaRPr>
          </a:p>
        </p:txBody>
      </p:sp>
      <p:sp>
        <p:nvSpPr>
          <p:cNvPr id="32" name="Oval 31"/>
          <p:cNvSpPr/>
          <p:nvPr/>
        </p:nvSpPr>
        <p:spPr>
          <a:xfrm>
            <a:off x="6019800" y="1371600"/>
            <a:ext cx="2286000" cy="1219200"/>
          </a:xfrm>
          <a:prstGeom prst="ellipse">
            <a:avLst/>
          </a:prstGeom>
          <a:solidFill>
            <a:schemeClr val="bg1">
              <a:lumMod val="85000"/>
            </a:schemeClr>
          </a:solidFill>
          <a:ln>
            <a:solidFill>
              <a:schemeClr val="bg1">
                <a:lumMod val="8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Global Handle Registry</a:t>
            </a:r>
            <a:endParaRPr lang="en-US" dirty="0">
              <a:solidFill>
                <a:schemeClr val="tx1"/>
              </a:solidFill>
            </a:endParaRPr>
          </a:p>
        </p:txBody>
      </p:sp>
      <p:grpSp>
        <p:nvGrpSpPr>
          <p:cNvPr id="8" name="Group 7"/>
          <p:cNvGrpSpPr/>
          <p:nvPr/>
        </p:nvGrpSpPr>
        <p:grpSpPr>
          <a:xfrm>
            <a:off x="3120252" y="3934069"/>
            <a:ext cx="1600200" cy="990600"/>
            <a:chOff x="3232964" y="4038600"/>
            <a:chExt cx="1600200" cy="990600"/>
          </a:xfrm>
        </p:grpSpPr>
        <p:grpSp>
          <p:nvGrpSpPr>
            <p:cNvPr id="35" name="Group 18"/>
            <p:cNvGrpSpPr>
              <a:grpSpLocks/>
            </p:cNvGrpSpPr>
            <p:nvPr/>
          </p:nvGrpSpPr>
          <p:grpSpPr bwMode="auto">
            <a:xfrm>
              <a:off x="3232964" y="4038600"/>
              <a:ext cx="1600200" cy="990600"/>
              <a:chOff x="2016" y="2592"/>
              <a:chExt cx="1008" cy="624"/>
            </a:xfrm>
          </p:grpSpPr>
          <p:sp>
            <p:nvSpPr>
              <p:cNvPr id="36" name="Oval 19"/>
              <p:cNvSpPr>
                <a:spLocks noChangeArrowheads="1"/>
              </p:cNvSpPr>
              <p:nvPr/>
            </p:nvSpPr>
            <p:spPr bwMode="auto">
              <a:xfrm>
                <a:off x="2016" y="2592"/>
                <a:ext cx="1008" cy="624"/>
              </a:xfrm>
              <a:prstGeom prst="ellipse">
                <a:avLst/>
              </a:prstGeom>
              <a:solidFill>
                <a:schemeClr val="accent6">
                  <a:lumMod val="40000"/>
                  <a:lumOff val="60000"/>
                </a:schemeClr>
              </a:solidFill>
              <a:ln w="12700">
                <a:noFill/>
                <a:round/>
                <a:headEnd/>
                <a:tailEnd/>
              </a:ln>
              <a:effectLst>
                <a:prstShdw prst="shdw17" dist="17961" dir="2700000">
                  <a:srgbClr val="995C3D">
                    <a:alpha val="74997"/>
                  </a:srgbClr>
                </a:prstShdw>
              </a:effectLst>
            </p:spPr>
            <p:txBody>
              <a:bodyPr wrap="none" tIns="0" bIns="0" anchor="ctr"/>
              <a:lstStyle/>
              <a:p>
                <a:endParaRPr lang="en-US" b="1" dirty="0">
                  <a:solidFill>
                    <a:schemeClr val="tx1"/>
                  </a:solidFill>
                </a:endParaRPr>
              </a:p>
            </p:txBody>
          </p:sp>
          <p:grpSp>
            <p:nvGrpSpPr>
              <p:cNvPr id="37" name="Group 20"/>
              <p:cNvGrpSpPr>
                <a:grpSpLocks/>
              </p:cNvGrpSpPr>
              <p:nvPr/>
            </p:nvGrpSpPr>
            <p:grpSpPr bwMode="auto">
              <a:xfrm>
                <a:off x="2209" y="2817"/>
                <a:ext cx="585" cy="308"/>
                <a:chOff x="3745" y="2913"/>
                <a:chExt cx="585" cy="308"/>
              </a:xfrm>
            </p:grpSpPr>
            <p:sp>
              <p:nvSpPr>
                <p:cNvPr id="38" name="Oval 21"/>
                <p:cNvSpPr>
                  <a:spLocks noChangeArrowheads="1"/>
                </p:cNvSpPr>
                <p:nvPr/>
              </p:nvSpPr>
              <p:spPr bwMode="auto">
                <a:xfrm>
                  <a:off x="3745" y="2913"/>
                  <a:ext cx="240" cy="308"/>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a:t>#</a:t>
                  </a:r>
                  <a:r>
                    <a:rPr lang="en-US" sz="1200" b="1" dirty="0" smtClean="0"/>
                    <a:t>1</a:t>
                  </a:r>
                  <a:endParaRPr lang="en-US" sz="1200" b="1" dirty="0">
                    <a:solidFill>
                      <a:schemeClr val="tx1"/>
                    </a:solidFill>
                  </a:endParaRPr>
                </a:p>
              </p:txBody>
            </p:sp>
            <p:sp>
              <p:nvSpPr>
                <p:cNvPr id="39" name="Oval 22"/>
                <p:cNvSpPr>
                  <a:spLocks noChangeArrowheads="1"/>
                </p:cNvSpPr>
                <p:nvPr/>
              </p:nvSpPr>
              <p:spPr bwMode="auto">
                <a:xfrm>
                  <a:off x="4090" y="2928"/>
                  <a:ext cx="240" cy="293"/>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2</a:t>
                  </a:r>
                  <a:endParaRPr lang="en-US" sz="1200" b="1" dirty="0">
                    <a:solidFill>
                      <a:schemeClr val="tx1"/>
                    </a:solidFill>
                  </a:endParaRPr>
                </a:p>
              </p:txBody>
            </p:sp>
          </p:grpSp>
        </p:grpSp>
        <p:sp>
          <p:nvSpPr>
            <p:cNvPr id="40" name="Text Box 31"/>
            <p:cNvSpPr txBox="1">
              <a:spLocks noChangeArrowheads="1"/>
            </p:cNvSpPr>
            <p:nvPr/>
          </p:nvSpPr>
          <p:spPr bwMode="auto">
            <a:xfrm>
              <a:off x="3531306" y="4060037"/>
              <a:ext cx="1041346" cy="369332"/>
            </a:xfrm>
            <a:prstGeom prst="rect">
              <a:avLst/>
            </a:prstGeom>
            <a:noFill/>
            <a:ln w="12700">
              <a:noFill/>
              <a:miter lim="800000"/>
              <a:headEnd/>
              <a:tailEnd/>
            </a:ln>
          </p:spPr>
          <p:txBody>
            <a:bodyPr wrap="none" tIns="0" bIns="0" anchor="ctr">
              <a:spAutoFit/>
            </a:bodyPr>
            <a:lstStyle/>
            <a:p>
              <a:pPr algn="ctr"/>
              <a:r>
                <a:rPr lang="en-US" sz="1200" b="1" dirty="0" smtClean="0"/>
                <a:t>Authoritative</a:t>
              </a:r>
              <a:r>
                <a:rPr lang="en-US" sz="1200" b="1" dirty="0" smtClean="0">
                  <a:solidFill>
                    <a:schemeClr val="tx1"/>
                  </a:solidFill>
                  <a:latin typeface="+mn-lt"/>
                </a:rPr>
                <a:t> </a:t>
              </a:r>
            </a:p>
            <a:p>
              <a:pPr algn="ctr"/>
              <a:r>
                <a:rPr lang="en-US" sz="1200" b="1" dirty="0" smtClean="0">
                  <a:solidFill>
                    <a:schemeClr val="tx1"/>
                  </a:solidFill>
                  <a:latin typeface="+mn-lt"/>
                </a:rPr>
                <a:t>Service</a:t>
              </a:r>
              <a:endParaRPr lang="en-US" sz="1200" b="1" dirty="0">
                <a:solidFill>
                  <a:schemeClr val="tx1"/>
                </a:solidFill>
                <a:latin typeface="+mn-lt"/>
              </a:endParaRPr>
            </a:p>
          </p:txBody>
        </p:sp>
      </p:grpSp>
      <p:pic>
        <p:nvPicPr>
          <p:cNvPr id="34" name="Picture 33"/>
          <p:cNvPicPr>
            <a:picLocks noChangeAspect="1"/>
          </p:cNvPicPr>
          <p:nvPr/>
        </p:nvPicPr>
        <p:blipFill>
          <a:blip r:embed="rId2"/>
          <a:stretch>
            <a:fillRect/>
          </a:stretch>
        </p:blipFill>
        <p:spPr>
          <a:xfrm>
            <a:off x="830341" y="1516031"/>
            <a:ext cx="1792180" cy="1083733"/>
          </a:xfrm>
          <a:prstGeom prst="rect">
            <a:avLst/>
          </a:prstGeom>
        </p:spPr>
      </p:pic>
      <p:grpSp>
        <p:nvGrpSpPr>
          <p:cNvPr id="9" name="Group 8"/>
          <p:cNvGrpSpPr/>
          <p:nvPr/>
        </p:nvGrpSpPr>
        <p:grpSpPr>
          <a:xfrm>
            <a:off x="4876800" y="4419600"/>
            <a:ext cx="1676434" cy="990600"/>
            <a:chOff x="4876800" y="4419600"/>
            <a:chExt cx="1676434" cy="990600"/>
          </a:xfrm>
        </p:grpSpPr>
        <p:sp>
          <p:nvSpPr>
            <p:cNvPr id="22" name="Oval 26"/>
            <p:cNvSpPr>
              <a:spLocks noChangeArrowheads="1"/>
            </p:cNvSpPr>
            <p:nvPr/>
          </p:nvSpPr>
          <p:spPr bwMode="auto">
            <a:xfrm>
              <a:off x="4876800" y="4419600"/>
              <a:ext cx="1676434" cy="990600"/>
            </a:xfrm>
            <a:prstGeom prst="ellipse">
              <a:avLst/>
            </a:prstGeom>
            <a:solidFill>
              <a:schemeClr val="accent6">
                <a:lumMod val="40000"/>
                <a:lumOff val="60000"/>
              </a:schemeClr>
            </a:solidFill>
            <a:ln w="12700">
              <a:noFill/>
              <a:round/>
              <a:headEnd/>
              <a:tailEnd/>
            </a:ln>
            <a:effectLst>
              <a:prstShdw prst="shdw17" dist="17961" dir="2700000">
                <a:srgbClr val="995C3D">
                  <a:alpha val="74997"/>
                </a:srgbClr>
              </a:prstShdw>
            </a:effectLst>
          </p:spPr>
          <p:txBody>
            <a:bodyPr wrap="none" tIns="0" bIns="0" anchor="ctr"/>
            <a:lstStyle/>
            <a:p>
              <a:endParaRPr lang="en-US" b="1" dirty="0">
                <a:solidFill>
                  <a:schemeClr val="tx1"/>
                </a:solidFill>
              </a:endParaRPr>
            </a:p>
          </p:txBody>
        </p:sp>
        <p:sp>
          <p:nvSpPr>
            <p:cNvPr id="27" name="Text Box 31"/>
            <p:cNvSpPr txBox="1">
              <a:spLocks noChangeArrowheads="1"/>
            </p:cNvSpPr>
            <p:nvPr/>
          </p:nvSpPr>
          <p:spPr bwMode="auto">
            <a:xfrm>
              <a:off x="5094163" y="4520521"/>
              <a:ext cx="1210588" cy="184666"/>
            </a:xfrm>
            <a:prstGeom prst="rect">
              <a:avLst/>
            </a:prstGeom>
            <a:noFill/>
            <a:ln w="12700">
              <a:noFill/>
              <a:miter lim="800000"/>
              <a:headEnd/>
              <a:tailEnd/>
            </a:ln>
          </p:spPr>
          <p:txBody>
            <a:bodyPr wrap="none" tIns="0" bIns="0" anchor="ctr">
              <a:spAutoFit/>
            </a:bodyPr>
            <a:lstStyle/>
            <a:p>
              <a:r>
                <a:rPr lang="en-US" sz="1200" b="1" dirty="0" smtClean="0"/>
                <a:t>Mirror </a:t>
              </a:r>
              <a:r>
                <a:rPr lang="en-US" sz="1200" b="1" dirty="0" smtClean="0">
                  <a:solidFill>
                    <a:schemeClr val="tx1"/>
                  </a:solidFill>
                  <a:latin typeface="+mn-lt"/>
                </a:rPr>
                <a:t>Service </a:t>
              </a:r>
              <a:r>
                <a:rPr lang="en-US" sz="1200" b="1" dirty="0"/>
                <a:t>1</a:t>
              </a:r>
              <a:endParaRPr lang="en-US" sz="1200" b="1" dirty="0">
                <a:solidFill>
                  <a:schemeClr val="tx1"/>
                </a:solidFill>
                <a:latin typeface="+mn-lt"/>
              </a:endParaRPr>
            </a:p>
          </p:txBody>
        </p:sp>
        <p:sp>
          <p:nvSpPr>
            <p:cNvPr id="41" name="Oval 21"/>
            <p:cNvSpPr>
              <a:spLocks noChangeArrowheads="1"/>
            </p:cNvSpPr>
            <p:nvPr/>
          </p:nvSpPr>
          <p:spPr bwMode="auto">
            <a:xfrm>
              <a:off x="5050011" y="4743791"/>
              <a:ext cx="381000" cy="488950"/>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a:t>#</a:t>
              </a:r>
              <a:r>
                <a:rPr lang="en-US" sz="1200" b="1" dirty="0" smtClean="0"/>
                <a:t>1</a:t>
              </a:r>
              <a:endParaRPr lang="en-US" sz="1200" b="1" dirty="0">
                <a:solidFill>
                  <a:schemeClr val="tx1"/>
                </a:solidFill>
              </a:endParaRPr>
            </a:p>
          </p:txBody>
        </p:sp>
        <p:sp>
          <p:nvSpPr>
            <p:cNvPr id="42" name="Oval 22"/>
            <p:cNvSpPr>
              <a:spLocks noChangeArrowheads="1"/>
            </p:cNvSpPr>
            <p:nvPr/>
          </p:nvSpPr>
          <p:spPr bwMode="auto">
            <a:xfrm>
              <a:off x="5529746" y="4767603"/>
              <a:ext cx="381000" cy="465138"/>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2</a:t>
              </a:r>
              <a:endParaRPr lang="en-US" sz="1200" b="1" dirty="0">
                <a:solidFill>
                  <a:schemeClr val="tx1"/>
                </a:solidFill>
              </a:endParaRPr>
            </a:p>
          </p:txBody>
        </p:sp>
        <p:sp>
          <p:nvSpPr>
            <p:cNvPr id="43" name="Oval 21"/>
            <p:cNvSpPr>
              <a:spLocks noChangeArrowheads="1"/>
            </p:cNvSpPr>
            <p:nvPr/>
          </p:nvSpPr>
          <p:spPr bwMode="auto">
            <a:xfrm>
              <a:off x="6016976" y="4743791"/>
              <a:ext cx="381000" cy="488950"/>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3</a:t>
              </a:r>
              <a:endParaRPr lang="en-US" sz="1200" b="1" dirty="0">
                <a:solidFill>
                  <a:schemeClr val="tx1"/>
                </a:solidFill>
              </a:endParaRPr>
            </a:p>
          </p:txBody>
        </p:sp>
      </p:grpSp>
      <p:grpSp>
        <p:nvGrpSpPr>
          <p:cNvPr id="10" name="Group 9"/>
          <p:cNvGrpSpPr/>
          <p:nvPr/>
        </p:nvGrpSpPr>
        <p:grpSpPr>
          <a:xfrm>
            <a:off x="6081700" y="3568591"/>
            <a:ext cx="1600200" cy="990600"/>
            <a:chOff x="5519368" y="3232964"/>
            <a:chExt cx="1600200" cy="990600"/>
          </a:xfrm>
        </p:grpSpPr>
        <p:sp>
          <p:nvSpPr>
            <p:cNvPr id="20" name="Oval 24"/>
            <p:cNvSpPr>
              <a:spLocks noChangeArrowheads="1"/>
            </p:cNvSpPr>
            <p:nvPr/>
          </p:nvSpPr>
          <p:spPr bwMode="auto">
            <a:xfrm>
              <a:off x="5519368" y="3232964"/>
              <a:ext cx="1600200" cy="990600"/>
            </a:xfrm>
            <a:prstGeom prst="ellipse">
              <a:avLst/>
            </a:prstGeom>
            <a:solidFill>
              <a:schemeClr val="accent6">
                <a:lumMod val="40000"/>
                <a:lumOff val="60000"/>
              </a:schemeClr>
            </a:solidFill>
            <a:ln w="12700">
              <a:noFill/>
              <a:round/>
              <a:headEnd/>
              <a:tailEnd/>
            </a:ln>
            <a:effectLst>
              <a:prstShdw prst="shdw17" dist="17961" dir="2700000">
                <a:srgbClr val="995C3D">
                  <a:alpha val="74997"/>
                </a:srgbClr>
              </a:prstShdw>
            </a:effectLst>
          </p:spPr>
          <p:txBody>
            <a:bodyPr wrap="none" tIns="0" bIns="0" anchor="ctr"/>
            <a:lstStyle/>
            <a:p>
              <a:endParaRPr lang="en-US" b="1" dirty="0">
                <a:solidFill>
                  <a:schemeClr val="tx1"/>
                </a:solidFill>
              </a:endParaRPr>
            </a:p>
          </p:txBody>
        </p:sp>
        <p:sp>
          <p:nvSpPr>
            <p:cNvPr id="28" name="Text Box 32"/>
            <p:cNvSpPr txBox="1">
              <a:spLocks noChangeArrowheads="1"/>
            </p:cNvSpPr>
            <p:nvPr/>
          </p:nvSpPr>
          <p:spPr bwMode="auto">
            <a:xfrm>
              <a:off x="5758461" y="3372555"/>
              <a:ext cx="1210588" cy="184666"/>
            </a:xfrm>
            <a:prstGeom prst="rect">
              <a:avLst/>
            </a:prstGeom>
            <a:noFill/>
            <a:ln w="12700">
              <a:noFill/>
              <a:miter lim="800000"/>
              <a:headEnd/>
              <a:tailEnd/>
            </a:ln>
          </p:spPr>
          <p:txBody>
            <a:bodyPr wrap="none" tIns="0" bIns="0" anchor="ctr">
              <a:spAutoFit/>
            </a:bodyPr>
            <a:lstStyle/>
            <a:p>
              <a:r>
                <a:rPr lang="en-US" sz="1200" b="1" dirty="0" smtClean="0"/>
                <a:t>Mirror Service</a:t>
              </a:r>
              <a:r>
                <a:rPr lang="en-US" sz="1200" b="1" dirty="0" smtClean="0">
                  <a:solidFill>
                    <a:schemeClr val="tx1"/>
                  </a:solidFill>
                  <a:latin typeface="+mn-lt"/>
                </a:rPr>
                <a:t> </a:t>
              </a:r>
              <a:r>
                <a:rPr lang="en-US" sz="1200" b="1" dirty="0"/>
                <a:t>2</a:t>
              </a:r>
              <a:endParaRPr lang="en-US" sz="1200" b="1" dirty="0">
                <a:solidFill>
                  <a:schemeClr val="tx1"/>
                </a:solidFill>
                <a:latin typeface="+mn-lt"/>
              </a:endParaRPr>
            </a:p>
          </p:txBody>
        </p:sp>
        <p:sp>
          <p:nvSpPr>
            <p:cNvPr id="44" name="Oval 22"/>
            <p:cNvSpPr>
              <a:spLocks noChangeArrowheads="1"/>
            </p:cNvSpPr>
            <p:nvPr/>
          </p:nvSpPr>
          <p:spPr bwMode="auto">
            <a:xfrm>
              <a:off x="5866594" y="3619322"/>
              <a:ext cx="381000" cy="465138"/>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1</a:t>
              </a:r>
              <a:endParaRPr lang="en-US" sz="1200" b="1" dirty="0">
                <a:solidFill>
                  <a:schemeClr val="tx1"/>
                </a:solidFill>
              </a:endParaRPr>
            </a:p>
          </p:txBody>
        </p:sp>
        <p:sp>
          <p:nvSpPr>
            <p:cNvPr id="45" name="Oval 22"/>
            <p:cNvSpPr>
              <a:spLocks noChangeArrowheads="1"/>
            </p:cNvSpPr>
            <p:nvPr/>
          </p:nvSpPr>
          <p:spPr bwMode="auto">
            <a:xfrm>
              <a:off x="6397976" y="3614167"/>
              <a:ext cx="381000" cy="465138"/>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2</a:t>
              </a:r>
              <a:endParaRPr lang="en-US" sz="1200" b="1" dirty="0">
                <a:solidFill>
                  <a:schemeClr val="tx1"/>
                </a:solidFill>
              </a:endParaRPr>
            </a:p>
          </p:txBody>
        </p:sp>
      </p:grpSp>
      <p:grpSp>
        <p:nvGrpSpPr>
          <p:cNvPr id="11" name="Group 10"/>
          <p:cNvGrpSpPr/>
          <p:nvPr/>
        </p:nvGrpSpPr>
        <p:grpSpPr>
          <a:xfrm>
            <a:off x="2117442" y="2209800"/>
            <a:ext cx="4435791" cy="3200400"/>
            <a:chOff x="2117442" y="2209800"/>
            <a:chExt cx="4435791" cy="3200400"/>
          </a:xfrm>
        </p:grpSpPr>
        <p:sp>
          <p:nvSpPr>
            <p:cNvPr id="15" name="Text Box 4"/>
            <p:cNvSpPr txBox="1">
              <a:spLocks noChangeArrowheads="1"/>
            </p:cNvSpPr>
            <p:nvPr/>
          </p:nvSpPr>
          <p:spPr bwMode="auto">
            <a:xfrm>
              <a:off x="3007023" y="2209800"/>
              <a:ext cx="1826141" cy="646331"/>
            </a:xfrm>
            <a:prstGeom prst="rect">
              <a:avLst/>
            </a:prstGeom>
            <a:noFill/>
            <a:ln w="9525">
              <a:noFill/>
              <a:miter lim="800000"/>
              <a:headEnd/>
              <a:tailEnd/>
            </a:ln>
          </p:spPr>
          <p:txBody>
            <a:bodyPr wrap="none" anchor="ctr">
              <a:spAutoFit/>
            </a:bodyPr>
            <a:lstStyle/>
            <a:p>
              <a:pPr algn="l"/>
              <a:r>
                <a:rPr lang="en-US" sz="1200" dirty="0">
                  <a:latin typeface="+mn-lt"/>
                </a:rPr>
                <a:t>3. Client queries </a:t>
              </a:r>
              <a:r>
                <a:rPr lang="en-US" sz="1200" dirty="0" smtClean="0">
                  <a:latin typeface="+mn-lt"/>
                </a:rPr>
                <a:t>Server #2</a:t>
              </a:r>
              <a:endParaRPr lang="en-US" sz="1200" dirty="0">
                <a:latin typeface="+mn-lt"/>
              </a:endParaRPr>
            </a:p>
            <a:p>
              <a:pPr algn="l"/>
              <a:r>
                <a:rPr lang="en-US" sz="1200" dirty="0">
                  <a:latin typeface="+mn-lt"/>
                </a:rPr>
                <a:t>    in </a:t>
              </a:r>
              <a:r>
                <a:rPr lang="en-US" sz="1200" dirty="0" smtClean="0"/>
                <a:t>Mirror Service 1</a:t>
              </a:r>
              <a:endParaRPr lang="en-US" sz="1200" dirty="0">
                <a:latin typeface="+mn-lt"/>
              </a:endParaRPr>
            </a:p>
            <a:p>
              <a:r>
                <a:rPr lang="en-US" sz="1200" dirty="0">
                  <a:latin typeface="+mn-lt"/>
                </a:rPr>
                <a:t>    </a:t>
              </a:r>
              <a:r>
                <a:rPr lang="en-US" sz="1200" dirty="0" smtClean="0"/>
                <a:t>to resolve</a:t>
              </a:r>
              <a:r>
                <a:rPr lang="en-US" sz="1200" dirty="0" smtClean="0">
                  <a:latin typeface="+mn-lt"/>
                </a:rPr>
                <a:t> </a:t>
              </a:r>
              <a:r>
                <a:rPr lang="en-US" sz="1200" dirty="0" smtClean="0"/>
                <a:t>10.152/</a:t>
              </a:r>
              <a:r>
                <a:rPr lang="en-US" sz="1200" dirty="0"/>
                <a:t>59.5</a:t>
              </a:r>
              <a:endParaRPr lang="en-US" sz="1200" dirty="0">
                <a:latin typeface="+mn-lt"/>
              </a:endParaRPr>
            </a:p>
          </p:txBody>
        </p:sp>
        <p:sp>
          <p:nvSpPr>
            <p:cNvPr id="7" name="Oval 6"/>
            <p:cNvSpPr/>
            <p:nvPr/>
          </p:nvSpPr>
          <p:spPr>
            <a:xfrm>
              <a:off x="4877920" y="4429369"/>
              <a:ext cx="1675313" cy="980831"/>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ight Arrow 45"/>
            <p:cNvSpPr/>
            <p:nvPr/>
          </p:nvSpPr>
          <p:spPr>
            <a:xfrm rot="12724369" flipH="1">
              <a:off x="2117442" y="3396078"/>
              <a:ext cx="3434616" cy="20635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8" name="Oval 47"/>
          <p:cNvSpPr/>
          <p:nvPr/>
        </p:nvSpPr>
        <p:spPr>
          <a:xfrm>
            <a:off x="5501440" y="4743792"/>
            <a:ext cx="432576" cy="48895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0" y="2599764"/>
            <a:ext cx="3264406" cy="1934095"/>
            <a:chOff x="0" y="2599764"/>
            <a:chExt cx="3264406" cy="1934095"/>
          </a:xfrm>
        </p:grpSpPr>
        <p:sp>
          <p:nvSpPr>
            <p:cNvPr id="33" name="TextBox 32"/>
            <p:cNvSpPr txBox="1"/>
            <p:nvPr/>
          </p:nvSpPr>
          <p:spPr>
            <a:xfrm>
              <a:off x="0" y="2964199"/>
              <a:ext cx="3264406" cy="1569660"/>
            </a:xfrm>
            <a:prstGeom prst="rect">
              <a:avLst/>
            </a:prstGeom>
            <a:noFill/>
          </p:spPr>
          <p:txBody>
            <a:bodyPr wrap="square" rtlCol="0">
              <a:spAutoFit/>
            </a:bodyPr>
            <a:lstStyle/>
            <a:p>
              <a:pPr>
                <a:tabLst>
                  <a:tab pos="171450" algn="l"/>
                </a:tabLst>
              </a:pPr>
              <a:r>
                <a:rPr lang="en-US" sz="1200" b="1" dirty="0"/>
                <a:t>Security </a:t>
              </a:r>
              <a:r>
                <a:rPr lang="en-US" sz="1200" b="1" dirty="0" smtClean="0"/>
                <a:t>Features</a:t>
              </a:r>
              <a:endParaRPr lang="en-US" sz="1200" b="1" dirty="0" smtClean="0">
                <a:latin typeface="+mn-lt"/>
              </a:endParaRPr>
            </a:p>
            <a:p>
              <a:pPr marL="171450" indent="-171450">
                <a:buFont typeface="Courier New"/>
                <a:buChar char="o"/>
                <a:tabLst>
                  <a:tab pos="171450" algn="l"/>
                </a:tabLst>
              </a:pPr>
              <a:r>
                <a:rPr lang="en-US" sz="1200" b="1" dirty="0" smtClean="0">
                  <a:latin typeface="+mn-lt"/>
                </a:rPr>
                <a:t>Privacy</a:t>
              </a:r>
              <a:r>
                <a:rPr lang="en-US" sz="1200" dirty="0" smtClean="0">
                  <a:latin typeface="+mn-lt"/>
                </a:rPr>
                <a:t>: Encrypted client </a:t>
              </a:r>
              <a:r>
                <a:rPr lang="en-US" sz="1200" dirty="0"/>
                <a:t>r</a:t>
              </a:r>
              <a:r>
                <a:rPr lang="en-US" sz="1200" dirty="0" smtClean="0">
                  <a:latin typeface="+mn-lt"/>
                </a:rPr>
                <a:t>equest</a:t>
              </a:r>
            </a:p>
            <a:p>
              <a:pPr marL="171450" indent="-171450">
                <a:buFont typeface="Courier New"/>
                <a:buChar char="o"/>
                <a:tabLst>
                  <a:tab pos="171450" algn="l"/>
                </a:tabLst>
              </a:pPr>
              <a:r>
                <a:rPr lang="en-US" sz="1200" b="1" dirty="0" smtClean="0"/>
                <a:t>Authentication</a:t>
              </a:r>
              <a:r>
                <a:rPr lang="en-US" sz="1200" dirty="0" smtClean="0"/>
                <a:t>:</a:t>
              </a:r>
            </a:p>
            <a:p>
              <a:pPr marL="628650" lvl="1" indent="-171450">
                <a:buFont typeface="Courier New"/>
                <a:buChar char="o"/>
                <a:tabLst>
                  <a:tab pos="171450" algn="l"/>
                </a:tabLst>
              </a:pPr>
              <a:r>
                <a:rPr lang="en-US" sz="1200" dirty="0" smtClean="0"/>
                <a:t>Cryptographic Authentication of the target LHS service</a:t>
              </a:r>
              <a:endParaRPr lang="en-US" sz="1200" dirty="0"/>
            </a:p>
            <a:p>
              <a:pPr marL="628650" lvl="1" indent="-171450">
                <a:buFont typeface="Courier New"/>
                <a:buChar char="o"/>
                <a:tabLst>
                  <a:tab pos="171450" algn="l"/>
                </a:tabLst>
              </a:pPr>
              <a:r>
                <a:rPr lang="en-US" sz="1200" dirty="0" smtClean="0"/>
                <a:t>Cryptographic Authentication of the resolving client</a:t>
              </a:r>
              <a:endParaRPr lang="en-US" sz="1200" dirty="0"/>
            </a:p>
            <a:p>
              <a:pPr marL="171450" indent="-171450">
                <a:buFont typeface="Courier New"/>
                <a:buChar char="o"/>
                <a:tabLst>
                  <a:tab pos="171450" algn="l"/>
                </a:tabLst>
              </a:pPr>
              <a:r>
                <a:rPr lang="en-US" sz="1200" b="1" dirty="0" smtClean="0"/>
                <a:t>Audit trail</a:t>
              </a:r>
              <a:r>
                <a:rPr lang="en-US" sz="1200" dirty="0" smtClean="0"/>
                <a:t>: LHS logs the full client request</a:t>
              </a:r>
            </a:p>
          </p:txBody>
        </p:sp>
        <p:pic>
          <p:nvPicPr>
            <p:cNvPr id="47" name="Picture 46"/>
            <p:cNvPicPr>
              <a:picLocks noChangeAspect="1"/>
            </p:cNvPicPr>
            <p:nvPr/>
          </p:nvPicPr>
          <p:blipFill>
            <a:blip r:embed="rId3"/>
            <a:stretch>
              <a:fillRect/>
            </a:stretch>
          </p:blipFill>
          <p:spPr>
            <a:xfrm>
              <a:off x="28885" y="2599764"/>
              <a:ext cx="379786" cy="379786"/>
            </a:xfrm>
            <a:prstGeom prst="rect">
              <a:avLst/>
            </a:prstGeom>
          </p:spPr>
        </p:pic>
      </p:grpSp>
    </p:spTree>
    <p:extLst>
      <p:ext uri="{BB962C8B-B14F-4D97-AF65-F5344CB8AC3E}">
        <p14:creationId xmlns:p14="http://schemas.microsoft.com/office/powerpoint/2010/main" val="2962886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34"/>
          <p:cNvSpPr txBox="1">
            <a:spLocks noChangeArrowheads="1"/>
          </p:cNvSpPr>
          <p:nvPr/>
        </p:nvSpPr>
        <p:spPr bwMode="auto">
          <a:xfrm>
            <a:off x="4324350" y="5867400"/>
            <a:ext cx="2514600" cy="215444"/>
          </a:xfrm>
          <a:prstGeom prst="rect">
            <a:avLst/>
          </a:prstGeom>
          <a:noFill/>
          <a:ln w="12700">
            <a:noFill/>
            <a:miter lim="800000"/>
            <a:headEnd/>
            <a:tailEnd/>
          </a:ln>
        </p:spPr>
        <p:txBody>
          <a:bodyPr wrap="square" tIns="0" bIns="0" anchor="ctr">
            <a:spAutoFit/>
          </a:bodyPr>
          <a:lstStyle/>
          <a:p>
            <a:r>
              <a:rPr lang="en-US" sz="1400" dirty="0">
                <a:solidFill>
                  <a:schemeClr val="tx1"/>
                </a:solidFill>
                <a:latin typeface="+mn-lt"/>
              </a:rPr>
              <a:t>Acme </a:t>
            </a:r>
            <a:r>
              <a:rPr lang="en-US" sz="1400" dirty="0" smtClean="0">
                <a:solidFill>
                  <a:schemeClr val="tx1"/>
                </a:solidFill>
                <a:latin typeface="+mn-lt"/>
              </a:rPr>
              <a:t>Local Handle </a:t>
            </a:r>
            <a:r>
              <a:rPr lang="en-US" sz="1400" dirty="0">
                <a:solidFill>
                  <a:schemeClr val="tx1"/>
                </a:solidFill>
                <a:latin typeface="+mn-lt"/>
              </a:rPr>
              <a:t>Service</a:t>
            </a:r>
          </a:p>
        </p:txBody>
      </p:sp>
      <p:sp>
        <p:nvSpPr>
          <p:cNvPr id="32" name="Oval 31"/>
          <p:cNvSpPr/>
          <p:nvPr/>
        </p:nvSpPr>
        <p:spPr>
          <a:xfrm>
            <a:off x="6019800" y="1371600"/>
            <a:ext cx="2286000" cy="1219200"/>
          </a:xfrm>
          <a:prstGeom prst="ellipse">
            <a:avLst/>
          </a:prstGeom>
          <a:solidFill>
            <a:schemeClr val="bg1">
              <a:lumMod val="85000"/>
            </a:schemeClr>
          </a:solidFill>
          <a:ln>
            <a:solidFill>
              <a:schemeClr val="bg1">
                <a:lumMod val="8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Global Handle Registry</a:t>
            </a:r>
            <a:endParaRPr lang="en-US" dirty="0">
              <a:solidFill>
                <a:schemeClr val="tx1"/>
              </a:solidFill>
            </a:endParaRPr>
          </a:p>
        </p:txBody>
      </p:sp>
      <p:pic>
        <p:nvPicPr>
          <p:cNvPr id="34" name="Picture 33"/>
          <p:cNvPicPr>
            <a:picLocks noChangeAspect="1"/>
          </p:cNvPicPr>
          <p:nvPr/>
        </p:nvPicPr>
        <p:blipFill>
          <a:blip r:embed="rId2"/>
          <a:stretch>
            <a:fillRect/>
          </a:stretch>
        </p:blipFill>
        <p:spPr>
          <a:xfrm>
            <a:off x="830341" y="1516031"/>
            <a:ext cx="1792180" cy="1083733"/>
          </a:xfrm>
          <a:prstGeom prst="rect">
            <a:avLst/>
          </a:prstGeom>
        </p:spPr>
      </p:pic>
      <p:grpSp>
        <p:nvGrpSpPr>
          <p:cNvPr id="3" name="Group 2"/>
          <p:cNvGrpSpPr/>
          <p:nvPr/>
        </p:nvGrpSpPr>
        <p:grpSpPr>
          <a:xfrm>
            <a:off x="2269426" y="1516031"/>
            <a:ext cx="3597168" cy="471950"/>
            <a:chOff x="2385806" y="1883484"/>
            <a:chExt cx="3597168" cy="471950"/>
          </a:xfrm>
        </p:grpSpPr>
        <p:sp>
          <p:nvSpPr>
            <p:cNvPr id="33" name="Rounded Rectangle 32"/>
            <p:cNvSpPr/>
            <p:nvPr/>
          </p:nvSpPr>
          <p:spPr>
            <a:xfrm>
              <a:off x="4250304" y="1883484"/>
              <a:ext cx="1732670" cy="240915"/>
            </a:xfrm>
            <a:prstGeom prst="roundRect">
              <a:avLst/>
            </a:prstGeom>
            <a:solidFill>
              <a:schemeClr val="accent3">
                <a:lumMod val="20000"/>
                <a:lumOff val="8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http:/</a:t>
              </a:r>
              <a:r>
                <a:rPr lang="en-US" sz="1000" dirty="0" smtClean="0">
                  <a:solidFill>
                    <a:schemeClr val="tx1"/>
                  </a:solidFill>
                </a:rPr>
                <a:t>/</a:t>
              </a:r>
              <a:r>
                <a:rPr lang="en-US" sz="1000" dirty="0" err="1" smtClean="0">
                  <a:solidFill>
                    <a:schemeClr val="tx1"/>
                  </a:solidFill>
                </a:rPr>
                <a:t>www.acme.com</a:t>
              </a:r>
              <a:r>
                <a:rPr lang="en-US" sz="1000" dirty="0" smtClean="0">
                  <a:solidFill>
                    <a:schemeClr val="tx1"/>
                  </a:solidFill>
                </a:rPr>
                <a:t>/</a:t>
              </a:r>
              <a:endParaRPr lang="en-US" sz="1000" dirty="0">
                <a:solidFill>
                  <a:schemeClr val="tx1"/>
                </a:solidFill>
              </a:endParaRPr>
            </a:p>
          </p:txBody>
        </p:sp>
        <p:sp>
          <p:nvSpPr>
            <p:cNvPr id="47" name="Rounded Rectangle 46"/>
            <p:cNvSpPr/>
            <p:nvPr/>
          </p:nvSpPr>
          <p:spPr>
            <a:xfrm>
              <a:off x="3412186" y="1883484"/>
              <a:ext cx="476360" cy="240915"/>
            </a:xfrm>
            <a:prstGeom prst="roundRect">
              <a:avLst/>
            </a:prstGeom>
            <a:solidFill>
              <a:schemeClr val="accent6">
                <a:lumMod val="40000"/>
                <a:lumOff val="6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URL</a:t>
              </a:r>
              <a:endParaRPr lang="en-US" sz="1000" dirty="0">
                <a:solidFill>
                  <a:srgbClr val="000000"/>
                </a:solidFill>
              </a:endParaRPr>
            </a:p>
          </p:txBody>
        </p:sp>
        <p:sp>
          <p:nvSpPr>
            <p:cNvPr id="49" name="Rounded Rectangle 48"/>
            <p:cNvSpPr/>
            <p:nvPr/>
          </p:nvSpPr>
          <p:spPr>
            <a:xfrm>
              <a:off x="2385806" y="1883484"/>
              <a:ext cx="1026380" cy="240915"/>
            </a:xfrm>
            <a:prstGeom prst="roundRect">
              <a:avLst/>
            </a:prstGeom>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10.152/59.5.9</a:t>
              </a:r>
              <a:endParaRPr lang="en-US" sz="1000" dirty="0">
                <a:solidFill>
                  <a:schemeClr val="tx1"/>
                </a:solidFill>
              </a:endParaRPr>
            </a:p>
          </p:txBody>
        </p:sp>
        <p:sp>
          <p:nvSpPr>
            <p:cNvPr id="50" name="Rounded Rectangle 49"/>
            <p:cNvSpPr/>
            <p:nvPr/>
          </p:nvSpPr>
          <p:spPr>
            <a:xfrm>
              <a:off x="3888546" y="1883484"/>
              <a:ext cx="361758" cy="240915"/>
            </a:xfrm>
            <a:prstGeom prst="roundRect">
              <a:avLst/>
            </a:prstGeom>
            <a:solidFill>
              <a:schemeClr val="accent1">
                <a:lumMod val="40000"/>
                <a:lumOff val="6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000000"/>
                  </a:solidFill>
                </a:rPr>
                <a:t>4</a:t>
              </a:r>
            </a:p>
          </p:txBody>
        </p:sp>
        <p:sp>
          <p:nvSpPr>
            <p:cNvPr id="54" name="Rounded Rectangle 53"/>
            <p:cNvSpPr/>
            <p:nvPr/>
          </p:nvSpPr>
          <p:spPr>
            <a:xfrm>
              <a:off x="4250304" y="2124399"/>
              <a:ext cx="1732670" cy="231035"/>
            </a:xfrm>
            <a:prstGeom prst="roundRect">
              <a:avLst/>
            </a:prstGeom>
            <a:solidFill>
              <a:schemeClr val="accent3">
                <a:lumMod val="20000"/>
                <a:lumOff val="8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eyJhbGciOiJSUzI1NiJ9…..</a:t>
              </a:r>
              <a:endParaRPr lang="en-US" sz="1000" dirty="0">
                <a:solidFill>
                  <a:schemeClr val="tx1"/>
                </a:solidFill>
              </a:endParaRPr>
            </a:p>
          </p:txBody>
        </p:sp>
        <p:sp>
          <p:nvSpPr>
            <p:cNvPr id="55" name="Rounded Rectangle 54"/>
            <p:cNvSpPr/>
            <p:nvPr/>
          </p:nvSpPr>
          <p:spPr>
            <a:xfrm>
              <a:off x="3412186" y="2124399"/>
              <a:ext cx="476360" cy="231035"/>
            </a:xfrm>
            <a:prstGeom prst="roundRect">
              <a:avLst/>
            </a:prstGeom>
            <a:solidFill>
              <a:schemeClr val="accent6">
                <a:lumMod val="40000"/>
                <a:lumOff val="6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dirty="0" smtClean="0">
                  <a:solidFill>
                    <a:srgbClr val="000000"/>
                  </a:solidFill>
                </a:rPr>
                <a:t>HS_SIG</a:t>
              </a:r>
              <a:endParaRPr lang="en-US" sz="1000" dirty="0">
                <a:solidFill>
                  <a:srgbClr val="000000"/>
                </a:solidFill>
              </a:endParaRPr>
            </a:p>
          </p:txBody>
        </p:sp>
        <p:sp>
          <p:nvSpPr>
            <p:cNvPr id="56" name="Rounded Rectangle 55"/>
            <p:cNvSpPr/>
            <p:nvPr/>
          </p:nvSpPr>
          <p:spPr>
            <a:xfrm>
              <a:off x="3888546" y="2124399"/>
              <a:ext cx="361758" cy="231035"/>
            </a:xfrm>
            <a:prstGeom prst="roundRect">
              <a:avLst/>
            </a:prstGeom>
            <a:solidFill>
              <a:schemeClr val="accent1">
                <a:lumMod val="40000"/>
                <a:lumOff val="60000"/>
              </a:schemeClr>
            </a:solidFill>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lIns="0" tIns="45720" rIns="0" rtlCol="0" anchor="ctr"/>
            <a:lstStyle/>
            <a:p>
              <a:pPr algn="ctr"/>
              <a:r>
                <a:rPr lang="en-US" sz="1000" dirty="0" smtClean="0">
                  <a:solidFill>
                    <a:srgbClr val="000000"/>
                  </a:solidFill>
                </a:rPr>
                <a:t>20</a:t>
              </a:r>
              <a:endParaRPr lang="en-US" sz="1000" dirty="0">
                <a:solidFill>
                  <a:srgbClr val="000000"/>
                </a:solidFill>
              </a:endParaRPr>
            </a:p>
          </p:txBody>
        </p:sp>
      </p:grpSp>
      <p:pic>
        <p:nvPicPr>
          <p:cNvPr id="57" name="Picture 56"/>
          <p:cNvPicPr>
            <a:picLocks noChangeAspect="1"/>
          </p:cNvPicPr>
          <p:nvPr/>
        </p:nvPicPr>
        <p:blipFill>
          <a:blip r:embed="rId3"/>
          <a:stretch>
            <a:fillRect/>
          </a:stretch>
        </p:blipFill>
        <p:spPr>
          <a:xfrm>
            <a:off x="5044882" y="3817786"/>
            <a:ext cx="379786" cy="379786"/>
          </a:xfrm>
          <a:prstGeom prst="rect">
            <a:avLst/>
          </a:prstGeom>
        </p:spPr>
      </p:pic>
      <p:sp>
        <p:nvSpPr>
          <p:cNvPr id="59" name="Oval 17"/>
          <p:cNvSpPr>
            <a:spLocks noChangeArrowheads="1"/>
          </p:cNvSpPr>
          <p:nvPr/>
        </p:nvSpPr>
        <p:spPr bwMode="auto">
          <a:xfrm>
            <a:off x="2971800" y="3048000"/>
            <a:ext cx="5029200" cy="2743200"/>
          </a:xfrm>
          <a:prstGeom prst="ellipse">
            <a:avLst/>
          </a:prstGeom>
          <a:solidFill>
            <a:schemeClr val="bg1">
              <a:lumMod val="95000"/>
            </a:schemeClr>
          </a:solidFill>
          <a:ln w="12700">
            <a:noFill/>
            <a:round/>
            <a:headEnd/>
            <a:tailEnd/>
          </a:ln>
          <a:effectLst>
            <a:prstShdw prst="shdw17" dist="17961" dir="2700000">
              <a:srgbClr val="737373">
                <a:alpha val="74997"/>
              </a:srgbClr>
            </a:prstShdw>
          </a:effectLst>
        </p:spPr>
        <p:txBody>
          <a:bodyPr wrap="none" tIns="0" bIns="0" anchor="ctr"/>
          <a:lstStyle/>
          <a:p>
            <a:endParaRPr lang="en-US" b="1" dirty="0">
              <a:solidFill>
                <a:schemeClr val="tx1"/>
              </a:solidFill>
            </a:endParaRPr>
          </a:p>
        </p:txBody>
      </p:sp>
      <p:sp>
        <p:nvSpPr>
          <p:cNvPr id="60" name="Text Box 34"/>
          <p:cNvSpPr txBox="1">
            <a:spLocks noChangeArrowheads="1"/>
          </p:cNvSpPr>
          <p:nvPr/>
        </p:nvSpPr>
        <p:spPr bwMode="auto">
          <a:xfrm>
            <a:off x="4468040" y="3154657"/>
            <a:ext cx="2514600" cy="215444"/>
          </a:xfrm>
          <a:prstGeom prst="rect">
            <a:avLst/>
          </a:prstGeom>
          <a:noFill/>
          <a:ln w="12700">
            <a:noFill/>
            <a:miter lim="800000"/>
            <a:headEnd/>
            <a:tailEnd/>
          </a:ln>
        </p:spPr>
        <p:txBody>
          <a:bodyPr wrap="square" tIns="0" bIns="0" anchor="ctr">
            <a:spAutoFit/>
          </a:bodyPr>
          <a:lstStyle/>
          <a:p>
            <a:r>
              <a:rPr lang="en-US" sz="1400" dirty="0"/>
              <a:t>H</a:t>
            </a:r>
            <a:r>
              <a:rPr lang="en-US" sz="1400" dirty="0" smtClean="0">
                <a:solidFill>
                  <a:schemeClr val="tx1"/>
                </a:solidFill>
                <a:latin typeface="+mn-lt"/>
              </a:rPr>
              <a:t>andle Service for 10.152</a:t>
            </a:r>
            <a:endParaRPr lang="en-US" sz="1400" dirty="0">
              <a:solidFill>
                <a:schemeClr val="tx1"/>
              </a:solidFill>
              <a:latin typeface="+mn-lt"/>
            </a:endParaRPr>
          </a:p>
        </p:txBody>
      </p:sp>
      <p:grpSp>
        <p:nvGrpSpPr>
          <p:cNvPr id="61" name="Group 60"/>
          <p:cNvGrpSpPr/>
          <p:nvPr/>
        </p:nvGrpSpPr>
        <p:grpSpPr>
          <a:xfrm>
            <a:off x="3120252" y="3934069"/>
            <a:ext cx="1600200" cy="990600"/>
            <a:chOff x="3232964" y="4038600"/>
            <a:chExt cx="1600200" cy="990600"/>
          </a:xfrm>
        </p:grpSpPr>
        <p:grpSp>
          <p:nvGrpSpPr>
            <p:cNvPr id="62" name="Group 18"/>
            <p:cNvGrpSpPr>
              <a:grpSpLocks/>
            </p:cNvGrpSpPr>
            <p:nvPr/>
          </p:nvGrpSpPr>
          <p:grpSpPr bwMode="auto">
            <a:xfrm>
              <a:off x="3232964" y="4038600"/>
              <a:ext cx="1600200" cy="990600"/>
              <a:chOff x="2016" y="2592"/>
              <a:chExt cx="1008" cy="624"/>
            </a:xfrm>
          </p:grpSpPr>
          <p:sp>
            <p:nvSpPr>
              <p:cNvPr id="64" name="Oval 19"/>
              <p:cNvSpPr>
                <a:spLocks noChangeArrowheads="1"/>
              </p:cNvSpPr>
              <p:nvPr/>
            </p:nvSpPr>
            <p:spPr bwMode="auto">
              <a:xfrm>
                <a:off x="2016" y="2592"/>
                <a:ext cx="1008" cy="624"/>
              </a:xfrm>
              <a:prstGeom prst="ellipse">
                <a:avLst/>
              </a:prstGeom>
              <a:solidFill>
                <a:schemeClr val="accent6">
                  <a:lumMod val="40000"/>
                  <a:lumOff val="60000"/>
                </a:schemeClr>
              </a:solidFill>
              <a:ln w="12700">
                <a:noFill/>
                <a:round/>
                <a:headEnd/>
                <a:tailEnd/>
              </a:ln>
              <a:effectLst>
                <a:prstShdw prst="shdw17" dist="17961" dir="2700000">
                  <a:srgbClr val="995C3D">
                    <a:alpha val="74997"/>
                  </a:srgbClr>
                </a:prstShdw>
              </a:effectLst>
            </p:spPr>
            <p:txBody>
              <a:bodyPr wrap="none" tIns="0" bIns="0" anchor="ctr"/>
              <a:lstStyle/>
              <a:p>
                <a:endParaRPr lang="en-US" b="1" dirty="0">
                  <a:solidFill>
                    <a:schemeClr val="tx1"/>
                  </a:solidFill>
                </a:endParaRPr>
              </a:p>
            </p:txBody>
          </p:sp>
          <p:grpSp>
            <p:nvGrpSpPr>
              <p:cNvPr id="65" name="Group 20"/>
              <p:cNvGrpSpPr>
                <a:grpSpLocks/>
              </p:cNvGrpSpPr>
              <p:nvPr/>
            </p:nvGrpSpPr>
            <p:grpSpPr bwMode="auto">
              <a:xfrm>
                <a:off x="2209" y="2817"/>
                <a:ext cx="585" cy="308"/>
                <a:chOff x="3745" y="2913"/>
                <a:chExt cx="585" cy="308"/>
              </a:xfrm>
            </p:grpSpPr>
            <p:sp>
              <p:nvSpPr>
                <p:cNvPr id="66" name="Oval 21"/>
                <p:cNvSpPr>
                  <a:spLocks noChangeArrowheads="1"/>
                </p:cNvSpPr>
                <p:nvPr/>
              </p:nvSpPr>
              <p:spPr bwMode="auto">
                <a:xfrm>
                  <a:off x="3745" y="2913"/>
                  <a:ext cx="240" cy="308"/>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a:t>#</a:t>
                  </a:r>
                  <a:r>
                    <a:rPr lang="en-US" sz="1200" b="1" dirty="0" smtClean="0"/>
                    <a:t>1</a:t>
                  </a:r>
                  <a:endParaRPr lang="en-US" sz="1200" b="1" dirty="0">
                    <a:solidFill>
                      <a:schemeClr val="tx1"/>
                    </a:solidFill>
                  </a:endParaRPr>
                </a:p>
              </p:txBody>
            </p:sp>
            <p:sp>
              <p:nvSpPr>
                <p:cNvPr id="67" name="Oval 22"/>
                <p:cNvSpPr>
                  <a:spLocks noChangeArrowheads="1"/>
                </p:cNvSpPr>
                <p:nvPr/>
              </p:nvSpPr>
              <p:spPr bwMode="auto">
                <a:xfrm>
                  <a:off x="4090" y="2928"/>
                  <a:ext cx="240" cy="293"/>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2</a:t>
                  </a:r>
                  <a:endParaRPr lang="en-US" sz="1200" b="1" dirty="0">
                    <a:solidFill>
                      <a:schemeClr val="tx1"/>
                    </a:solidFill>
                  </a:endParaRPr>
                </a:p>
              </p:txBody>
            </p:sp>
          </p:grpSp>
        </p:grpSp>
        <p:sp>
          <p:nvSpPr>
            <p:cNvPr id="63" name="Text Box 31"/>
            <p:cNvSpPr txBox="1">
              <a:spLocks noChangeArrowheads="1"/>
            </p:cNvSpPr>
            <p:nvPr/>
          </p:nvSpPr>
          <p:spPr bwMode="auto">
            <a:xfrm>
              <a:off x="3531306" y="4060037"/>
              <a:ext cx="1041346" cy="369332"/>
            </a:xfrm>
            <a:prstGeom prst="rect">
              <a:avLst/>
            </a:prstGeom>
            <a:noFill/>
            <a:ln w="12700">
              <a:noFill/>
              <a:miter lim="800000"/>
              <a:headEnd/>
              <a:tailEnd/>
            </a:ln>
          </p:spPr>
          <p:txBody>
            <a:bodyPr wrap="none" tIns="0" bIns="0" anchor="ctr">
              <a:spAutoFit/>
            </a:bodyPr>
            <a:lstStyle/>
            <a:p>
              <a:pPr algn="ctr"/>
              <a:r>
                <a:rPr lang="en-US" sz="1200" b="1" dirty="0" smtClean="0"/>
                <a:t>Authoritative</a:t>
              </a:r>
              <a:r>
                <a:rPr lang="en-US" sz="1200" b="1" dirty="0" smtClean="0">
                  <a:solidFill>
                    <a:schemeClr val="tx1"/>
                  </a:solidFill>
                  <a:latin typeface="+mn-lt"/>
                </a:rPr>
                <a:t> </a:t>
              </a:r>
            </a:p>
            <a:p>
              <a:pPr algn="ctr"/>
              <a:r>
                <a:rPr lang="en-US" sz="1200" b="1" dirty="0" smtClean="0">
                  <a:solidFill>
                    <a:schemeClr val="tx1"/>
                  </a:solidFill>
                  <a:latin typeface="+mn-lt"/>
                </a:rPr>
                <a:t>Service</a:t>
              </a:r>
              <a:endParaRPr lang="en-US" sz="1200" b="1" dirty="0">
                <a:solidFill>
                  <a:schemeClr val="tx1"/>
                </a:solidFill>
                <a:latin typeface="+mn-lt"/>
              </a:endParaRPr>
            </a:p>
          </p:txBody>
        </p:sp>
      </p:grpSp>
      <p:grpSp>
        <p:nvGrpSpPr>
          <p:cNvPr id="68" name="Group 67"/>
          <p:cNvGrpSpPr/>
          <p:nvPr/>
        </p:nvGrpSpPr>
        <p:grpSpPr>
          <a:xfrm>
            <a:off x="4876800" y="4419600"/>
            <a:ext cx="1676434" cy="990600"/>
            <a:chOff x="4876800" y="4419600"/>
            <a:chExt cx="1676434" cy="990600"/>
          </a:xfrm>
        </p:grpSpPr>
        <p:sp>
          <p:nvSpPr>
            <p:cNvPr id="69" name="Oval 26"/>
            <p:cNvSpPr>
              <a:spLocks noChangeArrowheads="1"/>
            </p:cNvSpPr>
            <p:nvPr/>
          </p:nvSpPr>
          <p:spPr bwMode="auto">
            <a:xfrm>
              <a:off x="4876800" y="4419600"/>
              <a:ext cx="1676434" cy="990600"/>
            </a:xfrm>
            <a:prstGeom prst="ellipse">
              <a:avLst/>
            </a:prstGeom>
            <a:solidFill>
              <a:schemeClr val="accent6">
                <a:lumMod val="40000"/>
                <a:lumOff val="60000"/>
              </a:schemeClr>
            </a:solidFill>
            <a:ln w="12700">
              <a:noFill/>
              <a:round/>
              <a:headEnd/>
              <a:tailEnd/>
            </a:ln>
            <a:effectLst>
              <a:prstShdw prst="shdw17" dist="17961" dir="2700000">
                <a:srgbClr val="995C3D">
                  <a:alpha val="74997"/>
                </a:srgbClr>
              </a:prstShdw>
            </a:effectLst>
          </p:spPr>
          <p:txBody>
            <a:bodyPr wrap="none" tIns="0" bIns="0" anchor="ctr"/>
            <a:lstStyle/>
            <a:p>
              <a:endParaRPr lang="en-US" b="1" dirty="0">
                <a:solidFill>
                  <a:schemeClr val="tx1"/>
                </a:solidFill>
              </a:endParaRPr>
            </a:p>
          </p:txBody>
        </p:sp>
        <p:sp>
          <p:nvSpPr>
            <p:cNvPr id="70" name="Text Box 31"/>
            <p:cNvSpPr txBox="1">
              <a:spLocks noChangeArrowheads="1"/>
            </p:cNvSpPr>
            <p:nvPr/>
          </p:nvSpPr>
          <p:spPr bwMode="auto">
            <a:xfrm>
              <a:off x="5094163" y="4520521"/>
              <a:ext cx="1210588" cy="184666"/>
            </a:xfrm>
            <a:prstGeom prst="rect">
              <a:avLst/>
            </a:prstGeom>
            <a:noFill/>
            <a:ln w="12700">
              <a:noFill/>
              <a:miter lim="800000"/>
              <a:headEnd/>
              <a:tailEnd/>
            </a:ln>
          </p:spPr>
          <p:txBody>
            <a:bodyPr wrap="none" tIns="0" bIns="0" anchor="ctr">
              <a:spAutoFit/>
            </a:bodyPr>
            <a:lstStyle/>
            <a:p>
              <a:r>
                <a:rPr lang="en-US" sz="1200" b="1" dirty="0" smtClean="0"/>
                <a:t>Mirror </a:t>
              </a:r>
              <a:r>
                <a:rPr lang="en-US" sz="1200" b="1" dirty="0" smtClean="0">
                  <a:solidFill>
                    <a:schemeClr val="tx1"/>
                  </a:solidFill>
                  <a:latin typeface="+mn-lt"/>
                </a:rPr>
                <a:t>Service </a:t>
              </a:r>
              <a:r>
                <a:rPr lang="en-US" sz="1200" b="1" dirty="0"/>
                <a:t>1</a:t>
              </a:r>
              <a:endParaRPr lang="en-US" sz="1200" b="1" dirty="0">
                <a:solidFill>
                  <a:schemeClr val="tx1"/>
                </a:solidFill>
                <a:latin typeface="+mn-lt"/>
              </a:endParaRPr>
            </a:p>
          </p:txBody>
        </p:sp>
        <p:sp>
          <p:nvSpPr>
            <p:cNvPr id="71" name="Oval 21"/>
            <p:cNvSpPr>
              <a:spLocks noChangeArrowheads="1"/>
            </p:cNvSpPr>
            <p:nvPr/>
          </p:nvSpPr>
          <p:spPr bwMode="auto">
            <a:xfrm>
              <a:off x="5050011" y="4743791"/>
              <a:ext cx="381000" cy="488950"/>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a:t>#</a:t>
              </a:r>
              <a:r>
                <a:rPr lang="en-US" sz="1200" b="1" dirty="0" smtClean="0"/>
                <a:t>1</a:t>
              </a:r>
              <a:endParaRPr lang="en-US" sz="1200" b="1" dirty="0">
                <a:solidFill>
                  <a:schemeClr val="tx1"/>
                </a:solidFill>
              </a:endParaRPr>
            </a:p>
          </p:txBody>
        </p:sp>
        <p:sp>
          <p:nvSpPr>
            <p:cNvPr id="72" name="Oval 22"/>
            <p:cNvSpPr>
              <a:spLocks noChangeArrowheads="1"/>
            </p:cNvSpPr>
            <p:nvPr/>
          </p:nvSpPr>
          <p:spPr bwMode="auto">
            <a:xfrm>
              <a:off x="5529746" y="4767603"/>
              <a:ext cx="381000" cy="465138"/>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2</a:t>
              </a:r>
              <a:endParaRPr lang="en-US" sz="1200" b="1" dirty="0">
                <a:solidFill>
                  <a:schemeClr val="tx1"/>
                </a:solidFill>
              </a:endParaRPr>
            </a:p>
          </p:txBody>
        </p:sp>
        <p:sp>
          <p:nvSpPr>
            <p:cNvPr id="73" name="Oval 21"/>
            <p:cNvSpPr>
              <a:spLocks noChangeArrowheads="1"/>
            </p:cNvSpPr>
            <p:nvPr/>
          </p:nvSpPr>
          <p:spPr bwMode="auto">
            <a:xfrm>
              <a:off x="6016976" y="4743791"/>
              <a:ext cx="381000" cy="488950"/>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3</a:t>
              </a:r>
              <a:endParaRPr lang="en-US" sz="1200" b="1" dirty="0">
                <a:solidFill>
                  <a:schemeClr val="tx1"/>
                </a:solidFill>
              </a:endParaRPr>
            </a:p>
          </p:txBody>
        </p:sp>
      </p:grpSp>
      <p:grpSp>
        <p:nvGrpSpPr>
          <p:cNvPr id="74" name="Group 73"/>
          <p:cNvGrpSpPr/>
          <p:nvPr/>
        </p:nvGrpSpPr>
        <p:grpSpPr>
          <a:xfrm>
            <a:off x="6081700" y="3568591"/>
            <a:ext cx="1600200" cy="990600"/>
            <a:chOff x="5519368" y="3232964"/>
            <a:chExt cx="1600200" cy="990600"/>
          </a:xfrm>
        </p:grpSpPr>
        <p:sp>
          <p:nvSpPr>
            <p:cNvPr id="75" name="Oval 24"/>
            <p:cNvSpPr>
              <a:spLocks noChangeArrowheads="1"/>
            </p:cNvSpPr>
            <p:nvPr/>
          </p:nvSpPr>
          <p:spPr bwMode="auto">
            <a:xfrm>
              <a:off x="5519368" y="3232964"/>
              <a:ext cx="1600200" cy="990600"/>
            </a:xfrm>
            <a:prstGeom prst="ellipse">
              <a:avLst/>
            </a:prstGeom>
            <a:solidFill>
              <a:schemeClr val="accent6">
                <a:lumMod val="40000"/>
                <a:lumOff val="60000"/>
              </a:schemeClr>
            </a:solidFill>
            <a:ln w="12700">
              <a:noFill/>
              <a:round/>
              <a:headEnd/>
              <a:tailEnd/>
            </a:ln>
            <a:effectLst>
              <a:prstShdw prst="shdw17" dist="17961" dir="2700000">
                <a:srgbClr val="995C3D">
                  <a:alpha val="74997"/>
                </a:srgbClr>
              </a:prstShdw>
            </a:effectLst>
          </p:spPr>
          <p:txBody>
            <a:bodyPr wrap="none" tIns="0" bIns="0" anchor="ctr"/>
            <a:lstStyle/>
            <a:p>
              <a:endParaRPr lang="en-US" b="1" dirty="0">
                <a:solidFill>
                  <a:schemeClr val="tx1"/>
                </a:solidFill>
              </a:endParaRPr>
            </a:p>
          </p:txBody>
        </p:sp>
        <p:sp>
          <p:nvSpPr>
            <p:cNvPr id="76" name="Text Box 32"/>
            <p:cNvSpPr txBox="1">
              <a:spLocks noChangeArrowheads="1"/>
            </p:cNvSpPr>
            <p:nvPr/>
          </p:nvSpPr>
          <p:spPr bwMode="auto">
            <a:xfrm>
              <a:off x="5758461" y="3372555"/>
              <a:ext cx="1210588" cy="184666"/>
            </a:xfrm>
            <a:prstGeom prst="rect">
              <a:avLst/>
            </a:prstGeom>
            <a:noFill/>
            <a:ln w="12700">
              <a:noFill/>
              <a:miter lim="800000"/>
              <a:headEnd/>
              <a:tailEnd/>
            </a:ln>
          </p:spPr>
          <p:txBody>
            <a:bodyPr wrap="none" tIns="0" bIns="0" anchor="ctr">
              <a:spAutoFit/>
            </a:bodyPr>
            <a:lstStyle/>
            <a:p>
              <a:r>
                <a:rPr lang="en-US" sz="1200" b="1" dirty="0" smtClean="0"/>
                <a:t>Mirror Service</a:t>
              </a:r>
              <a:r>
                <a:rPr lang="en-US" sz="1200" b="1" dirty="0" smtClean="0">
                  <a:solidFill>
                    <a:schemeClr val="tx1"/>
                  </a:solidFill>
                  <a:latin typeface="+mn-lt"/>
                </a:rPr>
                <a:t> </a:t>
              </a:r>
              <a:r>
                <a:rPr lang="en-US" sz="1200" b="1" dirty="0"/>
                <a:t>2</a:t>
              </a:r>
              <a:endParaRPr lang="en-US" sz="1200" b="1" dirty="0">
                <a:solidFill>
                  <a:schemeClr val="tx1"/>
                </a:solidFill>
                <a:latin typeface="+mn-lt"/>
              </a:endParaRPr>
            </a:p>
          </p:txBody>
        </p:sp>
        <p:sp>
          <p:nvSpPr>
            <p:cNvPr id="77" name="Oval 22"/>
            <p:cNvSpPr>
              <a:spLocks noChangeArrowheads="1"/>
            </p:cNvSpPr>
            <p:nvPr/>
          </p:nvSpPr>
          <p:spPr bwMode="auto">
            <a:xfrm>
              <a:off x="5866594" y="3619322"/>
              <a:ext cx="381000" cy="465138"/>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1</a:t>
              </a:r>
              <a:endParaRPr lang="en-US" sz="1200" b="1" dirty="0">
                <a:solidFill>
                  <a:schemeClr val="tx1"/>
                </a:solidFill>
              </a:endParaRPr>
            </a:p>
          </p:txBody>
        </p:sp>
        <p:sp>
          <p:nvSpPr>
            <p:cNvPr id="78" name="Oval 22"/>
            <p:cNvSpPr>
              <a:spLocks noChangeArrowheads="1"/>
            </p:cNvSpPr>
            <p:nvPr/>
          </p:nvSpPr>
          <p:spPr bwMode="auto">
            <a:xfrm>
              <a:off x="6397976" y="3614167"/>
              <a:ext cx="381000" cy="465138"/>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200" b="1" dirty="0" smtClean="0"/>
                <a:t>SVC</a:t>
              </a:r>
            </a:p>
            <a:p>
              <a:pPr algn="ctr"/>
              <a:r>
                <a:rPr lang="en-US" sz="1200" b="1" dirty="0" smtClean="0"/>
                <a:t>#</a:t>
              </a:r>
              <a:r>
                <a:rPr lang="en-US" sz="1200" b="1" dirty="0"/>
                <a:t>2</a:t>
              </a:r>
              <a:endParaRPr lang="en-US" sz="1200" b="1" dirty="0">
                <a:solidFill>
                  <a:schemeClr val="tx1"/>
                </a:solidFill>
              </a:endParaRPr>
            </a:p>
          </p:txBody>
        </p:sp>
      </p:grpSp>
      <p:grpSp>
        <p:nvGrpSpPr>
          <p:cNvPr id="4" name="Group 3"/>
          <p:cNvGrpSpPr/>
          <p:nvPr/>
        </p:nvGrpSpPr>
        <p:grpSpPr>
          <a:xfrm>
            <a:off x="2114702" y="2261176"/>
            <a:ext cx="3819314" cy="2971566"/>
            <a:chOff x="2114702" y="2261176"/>
            <a:chExt cx="3819314" cy="2971566"/>
          </a:xfrm>
        </p:grpSpPr>
        <p:sp>
          <p:nvSpPr>
            <p:cNvPr id="30" name="TextBox 29"/>
            <p:cNvSpPr txBox="1"/>
            <p:nvPr/>
          </p:nvSpPr>
          <p:spPr>
            <a:xfrm>
              <a:off x="2853552" y="2261176"/>
              <a:ext cx="2133600" cy="461665"/>
            </a:xfrm>
            <a:prstGeom prst="rect">
              <a:avLst/>
            </a:prstGeom>
            <a:noFill/>
          </p:spPr>
          <p:txBody>
            <a:bodyPr wrap="square" rtlCol="0">
              <a:spAutoFit/>
            </a:bodyPr>
            <a:lstStyle/>
            <a:p>
              <a:pPr marL="114300" indent="-114300">
                <a:tabLst>
                  <a:tab pos="171450" algn="l"/>
                </a:tabLst>
              </a:pPr>
              <a:r>
                <a:rPr lang="en-US" sz="1200" dirty="0" smtClean="0">
                  <a:latin typeface="+mn-lt"/>
                </a:rPr>
                <a:t>4. Server responds </a:t>
              </a:r>
              <a:r>
                <a:rPr lang="en-US" sz="1200" dirty="0" smtClean="0"/>
                <a:t>w</a:t>
              </a:r>
              <a:r>
                <a:rPr lang="en-US" sz="1200" dirty="0" smtClean="0">
                  <a:latin typeface="+mn-lt"/>
                </a:rPr>
                <a:t>ith the 10.152/59.5.9 handle </a:t>
              </a:r>
              <a:r>
                <a:rPr lang="en-US" sz="1200" dirty="0" smtClean="0"/>
                <a:t>record</a:t>
              </a:r>
              <a:endParaRPr lang="en-US" sz="1200" dirty="0">
                <a:latin typeface="+mn-lt"/>
              </a:endParaRPr>
            </a:p>
          </p:txBody>
        </p:sp>
        <p:sp>
          <p:nvSpPr>
            <p:cNvPr id="80" name="Oval 79"/>
            <p:cNvSpPr/>
            <p:nvPr/>
          </p:nvSpPr>
          <p:spPr>
            <a:xfrm>
              <a:off x="5501440" y="4743792"/>
              <a:ext cx="432576" cy="48895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ight Arrow 45"/>
            <p:cNvSpPr/>
            <p:nvPr/>
          </p:nvSpPr>
          <p:spPr>
            <a:xfrm rot="1942670" flipH="1">
              <a:off x="2114702" y="3400088"/>
              <a:ext cx="3453166" cy="212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b="1" dirty="0" smtClean="0">
                <a:solidFill>
                  <a:srgbClr val="4F81BD"/>
                </a:solidFill>
                <a:latin typeface="+mn-lt"/>
                <a:ea typeface="+mj-ea"/>
                <a:cs typeface="+mj-cs"/>
              </a:rPr>
              <a:t>Handle Resolution – Handle Service Request </a:t>
            </a:r>
            <a:endParaRPr lang="en-US" sz="3200" b="1" dirty="0">
              <a:solidFill>
                <a:srgbClr val="4F81BD"/>
              </a:solidFill>
              <a:latin typeface="+mn-lt"/>
              <a:ea typeface="+mj-ea"/>
              <a:cs typeface="+mj-cs"/>
            </a:endParaRPr>
          </a:p>
        </p:txBody>
      </p:sp>
      <p:grpSp>
        <p:nvGrpSpPr>
          <p:cNvPr id="5" name="Group 4"/>
          <p:cNvGrpSpPr/>
          <p:nvPr/>
        </p:nvGrpSpPr>
        <p:grpSpPr>
          <a:xfrm>
            <a:off x="0" y="2599764"/>
            <a:ext cx="3120252" cy="3411422"/>
            <a:chOff x="0" y="2599764"/>
            <a:chExt cx="3120252" cy="3411422"/>
          </a:xfrm>
        </p:grpSpPr>
        <p:sp>
          <p:nvSpPr>
            <p:cNvPr id="42" name="TextBox 41"/>
            <p:cNvSpPr txBox="1"/>
            <p:nvPr/>
          </p:nvSpPr>
          <p:spPr>
            <a:xfrm>
              <a:off x="0" y="2964199"/>
              <a:ext cx="3120252" cy="3046987"/>
            </a:xfrm>
            <a:prstGeom prst="rect">
              <a:avLst/>
            </a:prstGeom>
            <a:noFill/>
          </p:spPr>
          <p:txBody>
            <a:bodyPr wrap="square" rtlCol="0">
              <a:spAutoFit/>
            </a:bodyPr>
            <a:lstStyle/>
            <a:p>
              <a:pPr>
                <a:buClr>
                  <a:srgbClr val="36C434"/>
                </a:buClr>
                <a:tabLst>
                  <a:tab pos="171450" algn="l"/>
                </a:tabLst>
              </a:pPr>
              <a:r>
                <a:rPr lang="en-US" sz="1200" b="1" dirty="0"/>
                <a:t>Security </a:t>
              </a:r>
              <a:r>
                <a:rPr lang="en-US" sz="1200" b="1" dirty="0" smtClean="0"/>
                <a:t>Features</a:t>
              </a:r>
              <a:endParaRPr lang="en-US" sz="1200" b="1" dirty="0" smtClean="0">
                <a:latin typeface="+mn-lt"/>
              </a:endParaRPr>
            </a:p>
            <a:p>
              <a:pPr marL="171450" indent="-171450">
                <a:buFont typeface="Courier New"/>
                <a:buChar char="o"/>
                <a:tabLst>
                  <a:tab pos="171450" algn="l"/>
                </a:tabLst>
              </a:pPr>
              <a:r>
                <a:rPr lang="en-US" sz="1200" b="1" dirty="0" smtClean="0">
                  <a:latin typeface="+mn-lt"/>
                </a:rPr>
                <a:t>Privacy</a:t>
              </a:r>
              <a:r>
                <a:rPr lang="en-US" sz="1200" dirty="0" smtClean="0">
                  <a:latin typeface="+mn-lt"/>
                </a:rPr>
                <a:t>: Encrypted client </a:t>
              </a:r>
              <a:r>
                <a:rPr lang="en-US" sz="1200" dirty="0" smtClean="0"/>
                <a:t>r</a:t>
              </a:r>
              <a:r>
                <a:rPr lang="en-US" sz="1200" dirty="0" smtClean="0">
                  <a:latin typeface="+mn-lt"/>
                </a:rPr>
                <a:t>equest.</a:t>
              </a:r>
            </a:p>
            <a:p>
              <a:pPr marL="171450" indent="-171450">
                <a:buFont typeface="Courier New"/>
                <a:buChar char="o"/>
                <a:tabLst>
                  <a:tab pos="171450" algn="l"/>
                </a:tabLst>
              </a:pPr>
              <a:r>
                <a:rPr lang="en-US" sz="1200" b="1" dirty="0" smtClean="0"/>
                <a:t>Authentication</a:t>
              </a:r>
              <a:r>
                <a:rPr lang="en-US" sz="1200" dirty="0" smtClean="0"/>
                <a:t>:</a:t>
              </a:r>
            </a:p>
            <a:p>
              <a:pPr marL="628650" lvl="1" indent="-171450">
                <a:buFont typeface="Courier New"/>
                <a:buChar char="o"/>
                <a:tabLst>
                  <a:tab pos="171450" algn="l"/>
                </a:tabLst>
              </a:pPr>
              <a:r>
                <a:rPr lang="en-US" sz="1200" dirty="0" smtClean="0"/>
                <a:t>Cryptographic Authentication of the target LHS service.</a:t>
              </a:r>
              <a:endParaRPr lang="en-US" sz="1200" dirty="0"/>
            </a:p>
            <a:p>
              <a:pPr marL="628650" lvl="1" indent="-171450">
                <a:buFont typeface="Courier New"/>
                <a:buChar char="o"/>
                <a:tabLst>
                  <a:tab pos="171450" algn="l"/>
                </a:tabLst>
              </a:pPr>
              <a:r>
                <a:rPr lang="en-US" sz="1200" dirty="0" smtClean="0"/>
                <a:t>Cryptographic Authentication of the resolving client.</a:t>
              </a:r>
            </a:p>
            <a:p>
              <a:pPr marL="171450" indent="-171450">
                <a:buFont typeface="Courier New"/>
                <a:buChar char="o"/>
                <a:tabLst>
                  <a:tab pos="171450" algn="l"/>
                </a:tabLst>
              </a:pPr>
              <a:r>
                <a:rPr lang="en-US" sz="1200" b="1" dirty="0" smtClean="0"/>
                <a:t>Audit trail</a:t>
              </a:r>
              <a:r>
                <a:rPr lang="en-US" sz="1200" dirty="0" smtClean="0"/>
                <a:t>: LHS logs the full client request.</a:t>
              </a:r>
            </a:p>
            <a:p>
              <a:pPr marL="171450" indent="-171450">
                <a:buFont typeface="Courier New"/>
                <a:buChar char="o"/>
                <a:tabLst>
                  <a:tab pos="171450" algn="l"/>
                </a:tabLst>
              </a:pPr>
              <a:endParaRPr lang="en-US" sz="1200" b="1" dirty="0" smtClean="0"/>
            </a:p>
            <a:p>
              <a:pPr marL="171450" indent="-171450">
                <a:buFont typeface="Courier New"/>
                <a:buChar char="o"/>
                <a:tabLst>
                  <a:tab pos="171450" algn="l"/>
                </a:tabLst>
              </a:pPr>
              <a:r>
                <a:rPr lang="en-US" sz="1200" b="1" dirty="0" smtClean="0"/>
                <a:t>Privacy</a:t>
              </a:r>
              <a:r>
                <a:rPr lang="en-US" sz="1200" b="1" dirty="0"/>
                <a:t>: </a:t>
              </a:r>
              <a:r>
                <a:rPr lang="en-US" sz="1200" dirty="0"/>
                <a:t>Response from </a:t>
              </a:r>
              <a:r>
                <a:rPr lang="en-US" sz="1200" dirty="0" smtClean="0"/>
                <a:t>Mirror is encrypted.</a:t>
              </a:r>
            </a:p>
            <a:p>
              <a:pPr marL="171450" indent="-171450">
                <a:buFont typeface="Courier New"/>
                <a:buChar char="o"/>
                <a:tabLst>
                  <a:tab pos="171450" algn="l"/>
                </a:tabLst>
              </a:pPr>
              <a:r>
                <a:rPr lang="en-US" sz="1200" b="1" dirty="0"/>
                <a:t>Authorization:</a:t>
              </a:r>
              <a:r>
                <a:rPr lang="en-US" sz="1200" dirty="0"/>
                <a:t> Response only provides </a:t>
              </a:r>
              <a:r>
                <a:rPr lang="en-US" sz="1200" dirty="0" smtClean="0"/>
                <a:t>the values that the </a:t>
              </a:r>
              <a:r>
                <a:rPr lang="en-US" sz="1200" dirty="0"/>
                <a:t>authenticated client is allowed to </a:t>
              </a:r>
              <a:r>
                <a:rPr lang="en-US" sz="1200" dirty="0" smtClean="0"/>
                <a:t>see.</a:t>
              </a:r>
              <a:endParaRPr lang="en-US" sz="1200" b="1" dirty="0"/>
            </a:p>
            <a:p>
              <a:pPr marL="171450" indent="-171450">
                <a:buFont typeface="Courier New"/>
                <a:buChar char="o"/>
                <a:tabLst>
                  <a:tab pos="171450" algn="l"/>
                </a:tabLst>
              </a:pPr>
              <a:r>
                <a:rPr lang="en-US" sz="1200" b="1" dirty="0" smtClean="0"/>
                <a:t>Non</a:t>
              </a:r>
              <a:r>
                <a:rPr lang="en-US" sz="1200" b="1" dirty="0"/>
                <a:t>-repudiation: </a:t>
              </a:r>
              <a:r>
                <a:rPr lang="en-US" sz="1200" dirty="0" smtClean="0"/>
                <a:t>Handle record </a:t>
              </a:r>
              <a:r>
                <a:rPr lang="en-US" sz="1200" dirty="0"/>
                <a:t>is signed by the </a:t>
              </a:r>
              <a:r>
                <a:rPr lang="en-US" sz="1200" dirty="0" smtClean="0"/>
                <a:t>Mirror Service and can be verified by the client.</a:t>
              </a:r>
              <a:endParaRPr lang="en-US" sz="1200" dirty="0"/>
            </a:p>
          </p:txBody>
        </p:sp>
        <p:pic>
          <p:nvPicPr>
            <p:cNvPr id="43" name="Picture 42"/>
            <p:cNvPicPr>
              <a:picLocks noChangeAspect="1"/>
            </p:cNvPicPr>
            <p:nvPr/>
          </p:nvPicPr>
          <p:blipFill>
            <a:blip r:embed="rId3"/>
            <a:stretch>
              <a:fillRect/>
            </a:stretch>
          </p:blipFill>
          <p:spPr>
            <a:xfrm>
              <a:off x="28885" y="2599764"/>
              <a:ext cx="379786" cy="379786"/>
            </a:xfrm>
            <a:prstGeom prst="rect">
              <a:avLst/>
            </a:prstGeom>
          </p:spPr>
        </p:pic>
      </p:grpSp>
    </p:spTree>
    <p:extLst>
      <p:ext uri="{BB962C8B-B14F-4D97-AF65-F5344CB8AC3E}">
        <p14:creationId xmlns:p14="http://schemas.microsoft.com/office/powerpoint/2010/main" val="1336242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Digital Object Architecture – An Introduction</a:t>
            </a:r>
            <a:endParaRPr lang="en-US" sz="3200" dirty="0"/>
          </a:p>
        </p:txBody>
      </p:sp>
      <p:sp>
        <p:nvSpPr>
          <p:cNvPr id="3" name="Content Placeholder 2"/>
          <p:cNvSpPr>
            <a:spLocks noGrp="1"/>
          </p:cNvSpPr>
          <p:nvPr>
            <p:ph idx="1"/>
          </p:nvPr>
        </p:nvSpPr>
        <p:spPr>
          <a:xfrm>
            <a:off x="457199" y="1420760"/>
            <a:ext cx="8467096" cy="5094203"/>
          </a:xfrm>
        </p:spPr>
        <p:txBody>
          <a:bodyPr>
            <a:normAutofit/>
          </a:bodyPr>
          <a:lstStyle/>
          <a:p>
            <a:r>
              <a:rPr lang="en-US" sz="2800" b="1" dirty="0" smtClean="0">
                <a:solidFill>
                  <a:schemeClr val="accent1"/>
                </a:solidFill>
              </a:rPr>
              <a:t>DONA Foundation</a:t>
            </a:r>
          </a:p>
          <a:p>
            <a:endParaRPr lang="en-US" sz="2800" b="1" dirty="0" smtClean="0">
              <a:solidFill>
                <a:schemeClr val="accent1"/>
              </a:solidFill>
            </a:endParaRPr>
          </a:p>
          <a:p>
            <a:r>
              <a:rPr lang="en-US" sz="2800" b="1" dirty="0" smtClean="0">
                <a:solidFill>
                  <a:schemeClr val="accent1"/>
                </a:solidFill>
              </a:rPr>
              <a:t>Digital Object Architecture Overview</a:t>
            </a:r>
          </a:p>
          <a:p>
            <a:endParaRPr lang="en-US" sz="2800" b="1" dirty="0" smtClean="0">
              <a:solidFill>
                <a:schemeClr val="accent1"/>
              </a:solidFill>
            </a:endParaRPr>
          </a:p>
          <a:p>
            <a:r>
              <a:rPr lang="en-US" sz="2800" b="1" dirty="0" smtClean="0">
                <a:solidFill>
                  <a:schemeClr val="accent1"/>
                </a:solidFill>
              </a:rPr>
              <a:t>Handle System</a:t>
            </a:r>
          </a:p>
          <a:p>
            <a:pPr marL="0" indent="0">
              <a:buNone/>
            </a:pPr>
            <a:endParaRPr lang="en-US" sz="2800" b="1" dirty="0" smtClean="0">
              <a:solidFill>
                <a:schemeClr val="accent1"/>
              </a:solidFill>
            </a:endParaRPr>
          </a:p>
          <a:p>
            <a:r>
              <a:rPr lang="en-US" sz="2800" b="1" dirty="0" smtClean="0">
                <a:solidFill>
                  <a:schemeClr val="accent6"/>
                </a:solidFill>
              </a:rPr>
              <a:t>DOIP</a:t>
            </a:r>
          </a:p>
          <a:p>
            <a:endParaRPr lang="en-US" sz="2800" b="1" dirty="0" smtClean="0">
              <a:solidFill>
                <a:schemeClr val="accent1"/>
              </a:solidFill>
            </a:endParaRPr>
          </a:p>
          <a:p>
            <a:r>
              <a:rPr lang="en-US" sz="2800" b="1" dirty="0" smtClean="0">
                <a:solidFill>
                  <a:schemeClr val="accent1"/>
                </a:solidFill>
              </a:rPr>
              <a:t>Global Handle Registry</a:t>
            </a:r>
          </a:p>
          <a:p>
            <a:endParaRPr lang="en-US" sz="2800" b="1" dirty="0">
              <a:solidFill>
                <a:schemeClr val="accent1"/>
              </a:solidFill>
            </a:endParaRPr>
          </a:p>
          <a:p>
            <a:pPr marL="0" indent="0">
              <a:buNone/>
            </a:pPr>
            <a:endParaRPr lang="en-US" sz="2800" b="1" dirty="0" smtClean="0">
              <a:solidFill>
                <a:schemeClr val="accent1"/>
              </a:solidFill>
            </a:endParaRPr>
          </a:p>
          <a:p>
            <a:endParaRPr lang="en-US" sz="2800" b="1" dirty="0">
              <a:solidFill>
                <a:schemeClr val="accent1"/>
              </a:solidFill>
            </a:endParaRPr>
          </a:p>
          <a:p>
            <a:endParaRPr lang="en-US" sz="2400" dirty="0" smtClean="0"/>
          </a:p>
        </p:txBody>
      </p:sp>
    </p:spTree>
    <p:extLst>
      <p:ext uri="{BB962C8B-B14F-4D97-AF65-F5344CB8AC3E}">
        <p14:creationId xmlns:p14="http://schemas.microsoft.com/office/powerpoint/2010/main" val="320482974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Group 4099"/>
          <p:cNvGrpSpPr/>
          <p:nvPr/>
        </p:nvGrpSpPr>
        <p:grpSpPr>
          <a:xfrm>
            <a:off x="1493614" y="2376538"/>
            <a:ext cx="1812757" cy="1501927"/>
            <a:chOff x="1327986" y="2224230"/>
            <a:chExt cx="1812757" cy="1501927"/>
          </a:xfrm>
        </p:grpSpPr>
        <p:sp>
          <p:nvSpPr>
            <p:cNvPr id="28" name="Text Box 46"/>
            <p:cNvSpPr txBox="1">
              <a:spLocks noChangeArrowheads="1"/>
            </p:cNvSpPr>
            <p:nvPr/>
          </p:nvSpPr>
          <p:spPr bwMode="auto">
            <a:xfrm>
              <a:off x="1581973" y="2224230"/>
              <a:ext cx="954107" cy="369332"/>
            </a:xfrm>
            <a:prstGeom prst="rect">
              <a:avLst/>
            </a:prstGeom>
            <a:noFill/>
            <a:ln w="12700">
              <a:noFill/>
              <a:miter lim="800000"/>
              <a:headEnd/>
              <a:tailEnd/>
            </a:ln>
          </p:spPr>
          <p:txBody>
            <a:bodyPr wrap="none" tIns="0" bIns="0" anchor="ctr">
              <a:spAutoFit/>
            </a:bodyPr>
            <a:lstStyle/>
            <a:p>
              <a:r>
                <a:rPr lang="en-US" sz="2400" dirty="0" smtClean="0">
                  <a:latin typeface="Cambria" pitchFamily="18" charset="0"/>
                </a:rPr>
                <a:t>Client</a:t>
              </a:r>
              <a:endParaRPr lang="en-US" sz="2400" dirty="0">
                <a:latin typeface="Cambria" pitchFamily="18" charset="0"/>
              </a:endParaRPr>
            </a:p>
          </p:txBody>
        </p:sp>
        <p:pic>
          <p:nvPicPr>
            <p:cNvPr id="29" name="Picture 67" descr="C:\Users\crey\AppData\Local\Microsoft\Windows\Temporary Internet Files\Content.IE5\I6R24KBH\MCj04415330000[1].png"/>
            <p:cNvPicPr>
              <a:picLocks noChangeAspect="1" noChangeArrowheads="1"/>
            </p:cNvPicPr>
            <p:nvPr/>
          </p:nvPicPr>
          <p:blipFill>
            <a:blip r:embed="rId3" cstate="print"/>
            <a:srcRect/>
            <a:stretch>
              <a:fillRect/>
            </a:stretch>
          </p:blipFill>
          <p:spPr bwMode="auto">
            <a:xfrm flipH="1">
              <a:off x="2059191" y="2533479"/>
              <a:ext cx="1081552" cy="1066810"/>
            </a:xfrm>
            <a:prstGeom prst="rect">
              <a:avLst/>
            </a:prstGeom>
            <a:noFill/>
            <a:ln w="9525">
              <a:noFill/>
              <a:miter lim="800000"/>
              <a:headEnd/>
              <a:tailEnd/>
            </a:ln>
          </p:spPr>
        </p:pic>
        <p:pic>
          <p:nvPicPr>
            <p:cNvPr id="250" name="Picture 249"/>
            <p:cNvPicPr/>
            <p:nvPr/>
          </p:nvPicPr>
          <p:blipFill>
            <a:blip r:embed="rId4">
              <a:lum/>
              <a:alphaModFix/>
            </a:blip>
            <a:srcRect/>
            <a:stretch>
              <a:fillRect/>
            </a:stretch>
          </p:blipFill>
          <p:spPr>
            <a:xfrm>
              <a:off x="1327986" y="2940453"/>
              <a:ext cx="743669" cy="785704"/>
            </a:xfrm>
            <a:prstGeom prst="rect">
              <a:avLst/>
            </a:prstGeom>
            <a:noFill/>
            <a:ln>
              <a:noFill/>
            </a:ln>
          </p:spPr>
        </p:pic>
      </p:grpSp>
      <p:sp>
        <p:nvSpPr>
          <p:cNvPr id="60" name="TextBox 7"/>
          <p:cNvSpPr txBox="1">
            <a:spLocks noChangeArrowheads="1"/>
          </p:cNvSpPr>
          <p:nvPr/>
        </p:nvSpPr>
        <p:spPr bwMode="auto">
          <a:xfrm>
            <a:off x="266502" y="142875"/>
            <a:ext cx="8611051" cy="584776"/>
          </a:xfrm>
          <a:prstGeom prst="rect">
            <a:avLst/>
          </a:prstGeom>
          <a:solidFill>
            <a:schemeClr val="bg1"/>
          </a:solidFill>
          <a:ln w="9525">
            <a:noFill/>
            <a:miter lim="800000"/>
            <a:headEnd/>
            <a:tailEnd/>
          </a:ln>
        </p:spPr>
        <p:txBody>
          <a:bodyPr wrap="none">
            <a:spAutoFit/>
          </a:bodyPr>
          <a:lstStyle/>
          <a:p>
            <a:pPr algn="ctr"/>
            <a:r>
              <a:rPr lang="en-US" sz="3200" b="1" dirty="0" smtClean="0">
                <a:solidFill>
                  <a:schemeClr val="accent1"/>
                </a:solidFill>
                <a:latin typeface="Calibri" pitchFamily="34" charset="0"/>
              </a:rPr>
              <a:t>Interacting with DOs – Handle Protocol and DOIP</a:t>
            </a:r>
            <a:endParaRPr lang="en-US" sz="3200" b="1" dirty="0">
              <a:solidFill>
                <a:schemeClr val="accent1"/>
              </a:solidFill>
              <a:latin typeface="Calibri" pitchFamily="34" charset="0"/>
            </a:endParaRPr>
          </a:p>
        </p:txBody>
      </p:sp>
      <p:grpSp>
        <p:nvGrpSpPr>
          <p:cNvPr id="75" name="Group 74"/>
          <p:cNvGrpSpPr/>
          <p:nvPr/>
        </p:nvGrpSpPr>
        <p:grpSpPr>
          <a:xfrm>
            <a:off x="5241373" y="842998"/>
            <a:ext cx="2096566" cy="2099201"/>
            <a:chOff x="5976912" y="4056278"/>
            <a:chExt cx="2096566" cy="2099201"/>
          </a:xfrm>
        </p:grpSpPr>
        <p:grpSp>
          <p:nvGrpSpPr>
            <p:cNvPr id="76" name="Group 75"/>
            <p:cNvGrpSpPr/>
            <p:nvPr/>
          </p:nvGrpSpPr>
          <p:grpSpPr>
            <a:xfrm>
              <a:off x="6280032" y="4056278"/>
              <a:ext cx="1492716" cy="1585162"/>
              <a:chOff x="6195819" y="4047968"/>
              <a:chExt cx="1492716" cy="1585162"/>
            </a:xfrm>
          </p:grpSpPr>
          <p:sp>
            <p:nvSpPr>
              <p:cNvPr id="86" name="Text Box 91"/>
              <p:cNvSpPr txBox="1">
                <a:spLocks noChangeArrowheads="1"/>
              </p:cNvSpPr>
              <p:nvPr/>
            </p:nvSpPr>
            <p:spPr bwMode="auto">
              <a:xfrm>
                <a:off x="6195819" y="4047968"/>
                <a:ext cx="1492716" cy="246221"/>
              </a:xfrm>
              <a:prstGeom prst="rect">
                <a:avLst/>
              </a:prstGeom>
              <a:noFill/>
              <a:ln w="12700">
                <a:noFill/>
                <a:miter lim="800000"/>
                <a:headEnd/>
                <a:tailEnd/>
              </a:ln>
            </p:spPr>
            <p:txBody>
              <a:bodyPr wrap="none" tIns="0" bIns="0" anchor="ctr">
                <a:spAutoFit/>
              </a:bodyPr>
              <a:lstStyle/>
              <a:p>
                <a:r>
                  <a:rPr lang="en-US" sz="1600" dirty="0" smtClean="0">
                    <a:solidFill>
                      <a:schemeClr val="tx1"/>
                    </a:solidFill>
                    <a:latin typeface="Cambria" pitchFamily="18" charset="0"/>
                  </a:rPr>
                  <a:t>Handle Service</a:t>
                </a:r>
                <a:endParaRPr lang="en-US" sz="1600" dirty="0">
                  <a:solidFill>
                    <a:schemeClr val="tx1"/>
                  </a:solidFill>
                  <a:latin typeface="Cambria" pitchFamily="18" charset="0"/>
                </a:endParaRPr>
              </a:p>
            </p:txBody>
          </p:sp>
          <p:grpSp>
            <p:nvGrpSpPr>
              <p:cNvPr id="87" name="Group 86"/>
              <p:cNvGrpSpPr/>
              <p:nvPr/>
            </p:nvGrpSpPr>
            <p:grpSpPr>
              <a:xfrm>
                <a:off x="6398420" y="4706238"/>
                <a:ext cx="1166812" cy="926892"/>
                <a:chOff x="6039450" y="4595075"/>
                <a:chExt cx="1166812" cy="926892"/>
              </a:xfrm>
            </p:grpSpPr>
            <p:cxnSp>
              <p:nvCxnSpPr>
                <p:cNvPr id="88" name="Straight Connector 87"/>
                <p:cNvCxnSpPr/>
                <p:nvPr/>
              </p:nvCxnSpPr>
              <p:spPr bwMode="auto">
                <a:xfrm>
                  <a:off x="6039450" y="4609155"/>
                  <a:ext cx="1166812" cy="0"/>
                </a:xfrm>
                <a:prstGeom prst="line">
                  <a:avLst/>
                </a:prstGeom>
                <a:noFill/>
                <a:ln w="19050" cap="flat" cmpd="sng" algn="ctr">
                  <a:solidFill>
                    <a:schemeClr val="tx1"/>
                  </a:solidFill>
                  <a:prstDash val="solid"/>
                  <a:round/>
                  <a:headEnd type="oval" w="med" len="med"/>
                  <a:tailEnd type="oval" w="med" len="med"/>
                </a:ln>
                <a:effectLst/>
              </p:spPr>
            </p:cxnSp>
            <p:cxnSp>
              <p:nvCxnSpPr>
                <p:cNvPr id="89" name="Straight Connector 88"/>
                <p:cNvCxnSpPr/>
                <p:nvPr/>
              </p:nvCxnSpPr>
              <p:spPr bwMode="auto">
                <a:xfrm rot="16200000" flipH="1">
                  <a:off x="5810850" y="4836167"/>
                  <a:ext cx="914400" cy="457200"/>
                </a:xfrm>
                <a:prstGeom prst="line">
                  <a:avLst/>
                </a:prstGeom>
                <a:noFill/>
                <a:ln w="19050" cap="flat" cmpd="sng" algn="ctr">
                  <a:solidFill>
                    <a:schemeClr val="tx1"/>
                  </a:solidFill>
                  <a:prstDash val="solid"/>
                  <a:round/>
                  <a:headEnd type="oval" w="med" len="med"/>
                  <a:tailEnd type="oval" w="med" len="med"/>
                </a:ln>
                <a:effectLst/>
              </p:spPr>
            </p:cxnSp>
            <p:cxnSp>
              <p:nvCxnSpPr>
                <p:cNvPr id="90" name="Straight Connector 89"/>
                <p:cNvCxnSpPr/>
                <p:nvPr/>
              </p:nvCxnSpPr>
              <p:spPr bwMode="auto">
                <a:xfrm flipV="1">
                  <a:off x="6496650" y="4595075"/>
                  <a:ext cx="709612" cy="926892"/>
                </a:xfrm>
                <a:prstGeom prst="line">
                  <a:avLst/>
                </a:prstGeom>
                <a:noFill/>
                <a:ln w="19050" cap="flat" cmpd="sng" algn="ctr">
                  <a:solidFill>
                    <a:schemeClr val="tx1"/>
                  </a:solidFill>
                  <a:prstDash val="solid"/>
                  <a:round/>
                  <a:headEnd type="oval" w="med" len="med"/>
                  <a:tailEnd type="oval" w="med" len="med"/>
                </a:ln>
                <a:effectLst/>
              </p:spPr>
            </p:cxnSp>
          </p:grpSp>
        </p:grpSp>
        <p:grpSp>
          <p:nvGrpSpPr>
            <p:cNvPr id="77" name="Group 76"/>
            <p:cNvGrpSpPr/>
            <p:nvPr/>
          </p:nvGrpSpPr>
          <p:grpSpPr>
            <a:xfrm>
              <a:off x="5976912" y="4371876"/>
              <a:ext cx="776838" cy="756111"/>
              <a:chOff x="5265831" y="4677106"/>
              <a:chExt cx="776838" cy="756111"/>
            </a:xfrm>
          </p:grpSpPr>
          <p:pic>
            <p:nvPicPr>
              <p:cNvPr id="84" name="Picture 83"/>
              <p:cNvPicPr/>
              <p:nvPr/>
            </p:nvPicPr>
            <p:blipFill>
              <a:blip r:embed="rId5" cstate="print">
                <a:lum/>
                <a:alphaModFix/>
              </a:blip>
              <a:srcRect/>
              <a:stretch>
                <a:fillRect/>
              </a:stretch>
            </p:blipFill>
            <p:spPr>
              <a:xfrm>
                <a:off x="5265831" y="4677106"/>
                <a:ext cx="581018" cy="603711"/>
              </a:xfrm>
              <a:prstGeom prst="rect">
                <a:avLst/>
              </a:prstGeom>
              <a:noFill/>
              <a:ln>
                <a:noFill/>
              </a:ln>
            </p:spPr>
          </p:pic>
          <p:pic>
            <p:nvPicPr>
              <p:cNvPr id="85" name="Picture 84"/>
              <p:cNvPicPr/>
              <p:nvPr/>
            </p:nvPicPr>
            <p:blipFill>
              <a:blip r:embed="rId5" cstate="print">
                <a:lum/>
                <a:alphaModFix/>
              </a:blip>
              <a:srcRect/>
              <a:stretch>
                <a:fillRect/>
              </a:stretch>
            </p:blipFill>
            <p:spPr>
              <a:xfrm>
                <a:off x="5461651" y="4829506"/>
                <a:ext cx="581018" cy="603711"/>
              </a:xfrm>
              <a:prstGeom prst="rect">
                <a:avLst/>
              </a:prstGeom>
              <a:noFill/>
              <a:ln>
                <a:noFill/>
              </a:ln>
            </p:spPr>
          </p:pic>
        </p:grpSp>
        <p:grpSp>
          <p:nvGrpSpPr>
            <p:cNvPr id="78" name="Group 77"/>
            <p:cNvGrpSpPr/>
            <p:nvPr/>
          </p:nvGrpSpPr>
          <p:grpSpPr>
            <a:xfrm>
              <a:off x="6606642" y="5399368"/>
              <a:ext cx="733418" cy="756111"/>
              <a:chOff x="5309251" y="4677106"/>
              <a:chExt cx="733418" cy="756111"/>
            </a:xfrm>
          </p:grpSpPr>
          <p:pic>
            <p:nvPicPr>
              <p:cNvPr id="82" name="Picture 81"/>
              <p:cNvPicPr/>
              <p:nvPr/>
            </p:nvPicPr>
            <p:blipFill>
              <a:blip r:embed="rId5" cstate="print">
                <a:lum/>
                <a:alphaModFix/>
              </a:blip>
              <a:srcRect/>
              <a:stretch>
                <a:fillRect/>
              </a:stretch>
            </p:blipFill>
            <p:spPr>
              <a:xfrm>
                <a:off x="5309251" y="4677106"/>
                <a:ext cx="581018" cy="603711"/>
              </a:xfrm>
              <a:prstGeom prst="rect">
                <a:avLst/>
              </a:prstGeom>
              <a:noFill/>
              <a:ln>
                <a:noFill/>
              </a:ln>
            </p:spPr>
          </p:pic>
          <p:pic>
            <p:nvPicPr>
              <p:cNvPr id="83" name="Picture 82"/>
              <p:cNvPicPr/>
              <p:nvPr/>
            </p:nvPicPr>
            <p:blipFill>
              <a:blip r:embed="rId5" cstate="print">
                <a:lum/>
                <a:alphaModFix/>
              </a:blip>
              <a:srcRect/>
              <a:stretch>
                <a:fillRect/>
              </a:stretch>
            </p:blipFill>
            <p:spPr>
              <a:xfrm>
                <a:off x="5461651" y="4829506"/>
                <a:ext cx="581018" cy="603711"/>
              </a:xfrm>
              <a:prstGeom prst="rect">
                <a:avLst/>
              </a:prstGeom>
              <a:noFill/>
              <a:ln>
                <a:noFill/>
              </a:ln>
            </p:spPr>
          </p:pic>
        </p:grpSp>
        <p:grpSp>
          <p:nvGrpSpPr>
            <p:cNvPr id="79" name="Group 78"/>
            <p:cNvGrpSpPr/>
            <p:nvPr/>
          </p:nvGrpSpPr>
          <p:grpSpPr>
            <a:xfrm>
              <a:off x="7340060" y="4398971"/>
              <a:ext cx="733418" cy="756111"/>
              <a:chOff x="5309251" y="4677106"/>
              <a:chExt cx="733418" cy="756111"/>
            </a:xfrm>
          </p:grpSpPr>
          <p:pic>
            <p:nvPicPr>
              <p:cNvPr id="80" name="Picture 79"/>
              <p:cNvPicPr/>
              <p:nvPr/>
            </p:nvPicPr>
            <p:blipFill>
              <a:blip r:embed="rId5" cstate="print">
                <a:lum/>
                <a:alphaModFix/>
              </a:blip>
              <a:srcRect/>
              <a:stretch>
                <a:fillRect/>
              </a:stretch>
            </p:blipFill>
            <p:spPr>
              <a:xfrm>
                <a:off x="5309251" y="4677106"/>
                <a:ext cx="581018" cy="603711"/>
              </a:xfrm>
              <a:prstGeom prst="rect">
                <a:avLst/>
              </a:prstGeom>
              <a:noFill/>
              <a:ln>
                <a:noFill/>
              </a:ln>
            </p:spPr>
          </p:pic>
          <p:pic>
            <p:nvPicPr>
              <p:cNvPr id="81" name="Picture 80"/>
              <p:cNvPicPr/>
              <p:nvPr/>
            </p:nvPicPr>
            <p:blipFill>
              <a:blip r:embed="rId5" cstate="print">
                <a:lum/>
                <a:alphaModFix/>
              </a:blip>
              <a:srcRect/>
              <a:stretch>
                <a:fillRect/>
              </a:stretch>
            </p:blipFill>
            <p:spPr>
              <a:xfrm>
                <a:off x="5461651" y="4829506"/>
                <a:ext cx="581018" cy="603711"/>
              </a:xfrm>
              <a:prstGeom prst="rect">
                <a:avLst/>
              </a:prstGeom>
              <a:noFill/>
              <a:ln>
                <a:noFill/>
              </a:ln>
            </p:spPr>
          </p:pic>
        </p:grpSp>
      </p:grpSp>
      <p:grpSp>
        <p:nvGrpSpPr>
          <p:cNvPr id="7" name="Group 6"/>
          <p:cNvGrpSpPr/>
          <p:nvPr/>
        </p:nvGrpSpPr>
        <p:grpSpPr>
          <a:xfrm>
            <a:off x="3300371" y="1848812"/>
            <a:ext cx="1902051" cy="858812"/>
            <a:chOff x="3309011" y="1848812"/>
            <a:chExt cx="1902051" cy="858812"/>
          </a:xfrm>
        </p:grpSpPr>
        <p:grpSp>
          <p:nvGrpSpPr>
            <p:cNvPr id="4107" name="Group 4106"/>
            <p:cNvGrpSpPr/>
            <p:nvPr/>
          </p:nvGrpSpPr>
          <p:grpSpPr>
            <a:xfrm rot="21267341">
              <a:off x="3309011" y="1848812"/>
              <a:ext cx="1582630" cy="634464"/>
              <a:chOff x="3650322" y="1942442"/>
              <a:chExt cx="1582630" cy="634464"/>
            </a:xfrm>
          </p:grpSpPr>
          <p:cxnSp>
            <p:nvCxnSpPr>
              <p:cNvPr id="25" name="Straight Arrow Connector 24"/>
              <p:cNvCxnSpPr/>
              <p:nvPr/>
            </p:nvCxnSpPr>
            <p:spPr>
              <a:xfrm flipV="1">
                <a:off x="3845243" y="2058941"/>
                <a:ext cx="1132834" cy="517965"/>
              </a:xfrm>
              <a:prstGeom prst="straightConnector1">
                <a:avLst/>
              </a:prstGeom>
              <a:ln w="38100" cmpd="sng">
                <a:solidFill>
                  <a:srgbClr val="C0504D"/>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73" name="TextBox 272"/>
              <p:cNvSpPr txBox="1"/>
              <p:nvPr/>
            </p:nvSpPr>
            <p:spPr>
              <a:xfrm rot="20107620">
                <a:off x="3650322" y="1942442"/>
                <a:ext cx="1582630" cy="338554"/>
              </a:xfrm>
              <a:prstGeom prst="rect">
                <a:avLst/>
              </a:prstGeom>
              <a:noFill/>
            </p:spPr>
            <p:txBody>
              <a:bodyPr wrap="square" rtlCol="0">
                <a:spAutoFit/>
              </a:bodyPr>
              <a:lstStyle/>
              <a:p>
                <a:r>
                  <a:rPr lang="en-US" sz="1600" dirty="0" smtClean="0"/>
                  <a:t>Resolve ID</a:t>
                </a:r>
                <a:endParaRPr lang="en-US" sz="1600" dirty="0"/>
              </a:p>
            </p:txBody>
          </p:sp>
        </p:grpSp>
        <p:grpSp>
          <p:nvGrpSpPr>
            <p:cNvPr id="4113" name="Group 4112"/>
            <p:cNvGrpSpPr/>
            <p:nvPr/>
          </p:nvGrpSpPr>
          <p:grpSpPr>
            <a:xfrm rot="21260589">
              <a:off x="3633123" y="2189659"/>
              <a:ext cx="1577939" cy="517965"/>
              <a:chOff x="4385384" y="2296529"/>
              <a:chExt cx="1577939" cy="517965"/>
            </a:xfrm>
          </p:grpSpPr>
          <p:sp>
            <p:nvSpPr>
              <p:cNvPr id="274" name="TextBox 273"/>
              <p:cNvSpPr txBox="1"/>
              <p:nvPr/>
            </p:nvSpPr>
            <p:spPr>
              <a:xfrm rot="20079590">
                <a:off x="4406794" y="2523852"/>
                <a:ext cx="1556529" cy="276999"/>
              </a:xfrm>
              <a:prstGeom prst="rect">
                <a:avLst/>
              </a:prstGeom>
              <a:noFill/>
            </p:spPr>
            <p:txBody>
              <a:bodyPr wrap="square" rtlCol="0">
                <a:spAutoFit/>
              </a:bodyPr>
              <a:lstStyle/>
              <a:p>
                <a:pPr>
                  <a:lnSpc>
                    <a:spcPct val="70000"/>
                  </a:lnSpc>
                </a:pPr>
                <a:r>
                  <a:rPr lang="en-US" sz="1600" dirty="0" smtClean="0"/>
                  <a:t>Handle Record</a:t>
                </a:r>
              </a:p>
            </p:txBody>
          </p:sp>
          <p:cxnSp>
            <p:nvCxnSpPr>
              <p:cNvPr id="289" name="Straight Arrow Connector 288"/>
              <p:cNvCxnSpPr/>
              <p:nvPr/>
            </p:nvCxnSpPr>
            <p:spPr>
              <a:xfrm flipV="1">
                <a:off x="4385384" y="2296529"/>
                <a:ext cx="1132834" cy="517965"/>
              </a:xfrm>
              <a:prstGeom prst="straightConnector1">
                <a:avLst/>
              </a:prstGeom>
              <a:ln w="38100" cmpd="sng">
                <a:solidFill>
                  <a:schemeClr val="accent2"/>
                </a:solidFill>
                <a:headEnd type="triangle"/>
                <a:tailEnd type="none"/>
              </a:ln>
            </p:spPr>
            <p:style>
              <a:lnRef idx="2">
                <a:schemeClr val="accent1"/>
              </a:lnRef>
              <a:fillRef idx="0">
                <a:schemeClr val="accent1"/>
              </a:fillRef>
              <a:effectRef idx="1">
                <a:schemeClr val="accent1"/>
              </a:effectRef>
              <a:fontRef idx="minor">
                <a:schemeClr val="tx1"/>
              </a:fontRef>
            </p:style>
          </p:cxnSp>
        </p:grpSp>
        <p:sp>
          <p:nvSpPr>
            <p:cNvPr id="91" name="TextBox 90"/>
            <p:cNvSpPr txBox="1"/>
            <p:nvPr/>
          </p:nvSpPr>
          <p:spPr>
            <a:xfrm rot="19774961">
              <a:off x="3438078" y="2119511"/>
              <a:ext cx="1582630" cy="307777"/>
            </a:xfrm>
            <a:prstGeom prst="rect">
              <a:avLst/>
            </a:prstGeom>
            <a:noFill/>
          </p:spPr>
          <p:txBody>
            <a:bodyPr wrap="square" rtlCol="0">
              <a:spAutoFit/>
            </a:bodyPr>
            <a:lstStyle/>
            <a:p>
              <a:r>
                <a:rPr lang="en-US" sz="1400" b="1" dirty="0" smtClean="0"/>
                <a:t>Handle Protocol</a:t>
              </a:r>
              <a:endParaRPr lang="en-US" sz="1400" b="1" dirty="0"/>
            </a:p>
          </p:txBody>
        </p:sp>
      </p:grpSp>
      <p:grpSp>
        <p:nvGrpSpPr>
          <p:cNvPr id="16" name="Group 15"/>
          <p:cNvGrpSpPr/>
          <p:nvPr/>
        </p:nvGrpSpPr>
        <p:grpSpPr>
          <a:xfrm>
            <a:off x="3215806" y="3645903"/>
            <a:ext cx="2152868" cy="1506677"/>
            <a:chOff x="3147747" y="3681704"/>
            <a:chExt cx="2152868" cy="1506677"/>
          </a:xfrm>
        </p:grpSpPr>
        <p:grpSp>
          <p:nvGrpSpPr>
            <p:cNvPr id="4097" name="Group 4096"/>
            <p:cNvGrpSpPr/>
            <p:nvPr/>
          </p:nvGrpSpPr>
          <p:grpSpPr>
            <a:xfrm rot="198008">
              <a:off x="3540625" y="3681704"/>
              <a:ext cx="1677658" cy="748690"/>
              <a:chOff x="4580392" y="3372835"/>
              <a:chExt cx="1677658" cy="748690"/>
            </a:xfrm>
          </p:grpSpPr>
          <p:sp>
            <p:nvSpPr>
              <p:cNvPr id="275" name="TextBox 274"/>
              <p:cNvSpPr txBox="1"/>
              <p:nvPr/>
            </p:nvSpPr>
            <p:spPr>
              <a:xfrm rot="2219610">
                <a:off x="4580392" y="3464068"/>
                <a:ext cx="1677658" cy="400110"/>
              </a:xfrm>
              <a:prstGeom prst="rect">
                <a:avLst/>
              </a:prstGeom>
              <a:noFill/>
            </p:spPr>
            <p:txBody>
              <a:bodyPr wrap="square" rtlCol="0">
                <a:spAutoFit/>
              </a:bodyPr>
              <a:lstStyle/>
              <a:p>
                <a:r>
                  <a:rPr lang="en-US" sz="2000" dirty="0" smtClean="0"/>
                  <a:t>DO Request</a:t>
                </a:r>
                <a:r>
                  <a:rPr lang="en-US" dirty="0" smtClean="0"/>
                  <a:t>	</a:t>
                </a:r>
                <a:endParaRPr lang="en-US" dirty="0"/>
              </a:p>
            </p:txBody>
          </p:sp>
          <p:cxnSp>
            <p:nvCxnSpPr>
              <p:cNvPr id="281" name="Straight Arrow Connector 280"/>
              <p:cNvCxnSpPr/>
              <p:nvPr/>
            </p:nvCxnSpPr>
            <p:spPr>
              <a:xfrm>
                <a:off x="4712331" y="3372835"/>
                <a:ext cx="997641" cy="748690"/>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3147747" y="3844691"/>
              <a:ext cx="2152868" cy="1343690"/>
              <a:chOff x="3147747" y="3844691"/>
              <a:chExt cx="2152868" cy="1343690"/>
            </a:xfrm>
          </p:grpSpPr>
          <p:sp>
            <p:nvSpPr>
              <p:cNvPr id="2" name="TextBox 1"/>
              <p:cNvSpPr txBox="1"/>
              <p:nvPr/>
            </p:nvSpPr>
            <p:spPr>
              <a:xfrm>
                <a:off x="3579009" y="4819049"/>
                <a:ext cx="184666" cy="369332"/>
              </a:xfrm>
              <a:prstGeom prst="rect">
                <a:avLst/>
              </a:prstGeom>
              <a:noFill/>
            </p:spPr>
            <p:txBody>
              <a:bodyPr wrap="none" rtlCol="0">
                <a:spAutoFit/>
              </a:bodyPr>
              <a:lstStyle/>
              <a:p>
                <a:endParaRPr lang="en-US" dirty="0"/>
              </a:p>
            </p:txBody>
          </p:sp>
          <p:grpSp>
            <p:nvGrpSpPr>
              <p:cNvPr id="4098" name="Group 4097"/>
              <p:cNvGrpSpPr/>
              <p:nvPr/>
            </p:nvGrpSpPr>
            <p:grpSpPr>
              <a:xfrm rot="195984">
                <a:off x="3147747" y="3844691"/>
                <a:ext cx="1570136" cy="776870"/>
                <a:chOff x="3972827" y="3754376"/>
                <a:chExt cx="1570136" cy="776870"/>
              </a:xfrm>
            </p:grpSpPr>
            <p:cxnSp>
              <p:nvCxnSpPr>
                <p:cNvPr id="34" name="Straight Arrow Connector 33"/>
                <p:cNvCxnSpPr/>
                <p:nvPr/>
              </p:nvCxnSpPr>
              <p:spPr>
                <a:xfrm flipH="1" flipV="1">
                  <a:off x="4294014" y="3754376"/>
                  <a:ext cx="1002338" cy="776870"/>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288" name="TextBox 287"/>
                <p:cNvSpPr txBox="1"/>
                <p:nvPr/>
              </p:nvSpPr>
              <p:spPr>
                <a:xfrm rot="2281589">
                  <a:off x="3972827" y="4112736"/>
                  <a:ext cx="1570136" cy="400110"/>
                </a:xfrm>
                <a:prstGeom prst="rect">
                  <a:avLst/>
                </a:prstGeom>
                <a:noFill/>
              </p:spPr>
              <p:txBody>
                <a:bodyPr wrap="none" rtlCol="0">
                  <a:spAutoFit/>
                </a:bodyPr>
                <a:lstStyle/>
                <a:p>
                  <a:r>
                    <a:rPr lang="en-US" sz="2000" dirty="0" smtClean="0"/>
                    <a:t>DO Response</a:t>
                  </a:r>
                </a:p>
              </p:txBody>
            </p:sp>
          </p:grpSp>
          <p:sp>
            <p:nvSpPr>
              <p:cNvPr id="92" name="TextBox 91"/>
              <p:cNvSpPr txBox="1"/>
              <p:nvPr/>
            </p:nvSpPr>
            <p:spPr>
              <a:xfrm rot="2459828">
                <a:off x="3622957" y="4252515"/>
                <a:ext cx="1677658" cy="400110"/>
              </a:xfrm>
              <a:prstGeom prst="rect">
                <a:avLst/>
              </a:prstGeom>
              <a:noFill/>
            </p:spPr>
            <p:txBody>
              <a:bodyPr wrap="square" rtlCol="0">
                <a:spAutoFit/>
              </a:bodyPr>
              <a:lstStyle/>
              <a:p>
                <a:r>
                  <a:rPr lang="en-US" sz="2000" b="1" dirty="0" smtClean="0"/>
                  <a:t>DOIP</a:t>
                </a:r>
                <a:r>
                  <a:rPr lang="en-US" dirty="0" smtClean="0"/>
                  <a:t>	</a:t>
                </a:r>
                <a:endParaRPr lang="en-US" dirty="0"/>
              </a:p>
            </p:txBody>
          </p:sp>
        </p:grpSp>
      </p:grpSp>
      <p:grpSp>
        <p:nvGrpSpPr>
          <p:cNvPr id="228" name="Group 227"/>
          <p:cNvGrpSpPr/>
          <p:nvPr/>
        </p:nvGrpSpPr>
        <p:grpSpPr>
          <a:xfrm>
            <a:off x="552938" y="1728669"/>
            <a:ext cx="2148770" cy="1366713"/>
            <a:chOff x="552938" y="1753414"/>
            <a:chExt cx="2148770" cy="1366713"/>
          </a:xfrm>
        </p:grpSpPr>
        <p:sp>
          <p:nvSpPr>
            <p:cNvPr id="21" name="TextBox 20"/>
            <p:cNvSpPr txBox="1"/>
            <p:nvPr/>
          </p:nvSpPr>
          <p:spPr>
            <a:xfrm>
              <a:off x="552938" y="1753414"/>
              <a:ext cx="2148770" cy="369332"/>
            </a:xfrm>
            <a:prstGeom prst="rect">
              <a:avLst/>
            </a:prstGeom>
            <a:noFill/>
          </p:spPr>
          <p:txBody>
            <a:bodyPr wrap="none" rtlCol="0">
              <a:spAutoFit/>
            </a:bodyPr>
            <a:lstStyle/>
            <a:p>
              <a:r>
                <a:rPr lang="en-US" dirty="0" smtClean="0"/>
                <a:t>55.123/AE0-123-5BA</a:t>
              </a:r>
              <a:endParaRPr lang="en-US" dirty="0"/>
            </a:p>
          </p:txBody>
        </p:sp>
        <p:sp>
          <p:nvSpPr>
            <p:cNvPr id="227" name="Bent Arrow 226"/>
            <p:cNvSpPr/>
            <p:nvPr/>
          </p:nvSpPr>
          <p:spPr>
            <a:xfrm flipV="1">
              <a:off x="679798" y="2251447"/>
              <a:ext cx="813816" cy="868680"/>
            </a:xfrm>
            <a:prstGeom prst="ben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99" name="Text Box 91"/>
          <p:cNvSpPr txBox="1">
            <a:spLocks noChangeArrowheads="1"/>
          </p:cNvSpPr>
          <p:nvPr/>
        </p:nvSpPr>
        <p:spPr bwMode="auto">
          <a:xfrm>
            <a:off x="5742079" y="3301184"/>
            <a:ext cx="1408559" cy="246221"/>
          </a:xfrm>
          <a:prstGeom prst="rect">
            <a:avLst/>
          </a:prstGeom>
          <a:noFill/>
          <a:ln w="12700">
            <a:noFill/>
            <a:miter lim="800000"/>
            <a:headEnd/>
            <a:tailEnd/>
          </a:ln>
        </p:spPr>
        <p:txBody>
          <a:bodyPr wrap="none" tIns="0" bIns="0" anchor="ctr">
            <a:spAutoFit/>
          </a:bodyPr>
          <a:lstStyle/>
          <a:p>
            <a:r>
              <a:rPr lang="en-US" sz="1600" dirty="0" smtClean="0">
                <a:solidFill>
                  <a:schemeClr val="tx1"/>
                </a:solidFill>
                <a:latin typeface="Cambria" pitchFamily="18" charset="0"/>
              </a:rPr>
              <a:t>DOIP Services</a:t>
            </a:r>
            <a:endParaRPr lang="en-US" sz="1600" dirty="0">
              <a:solidFill>
                <a:schemeClr val="tx1"/>
              </a:solidFill>
              <a:latin typeface="Cambria" pitchFamily="18" charset="0"/>
            </a:endParaRPr>
          </a:p>
        </p:txBody>
      </p:sp>
      <p:grpSp>
        <p:nvGrpSpPr>
          <p:cNvPr id="30" name="Group 29"/>
          <p:cNvGrpSpPr/>
          <p:nvPr/>
        </p:nvGrpSpPr>
        <p:grpSpPr>
          <a:xfrm>
            <a:off x="3906774" y="3783090"/>
            <a:ext cx="3805603" cy="2833160"/>
            <a:chOff x="3795188" y="3730487"/>
            <a:chExt cx="3805603" cy="2833160"/>
          </a:xfrm>
        </p:grpSpPr>
        <p:pic>
          <p:nvPicPr>
            <p:cNvPr id="9" name="Picture 8"/>
            <p:cNvPicPr>
              <a:picLocks noChangeAspect="1"/>
            </p:cNvPicPr>
            <p:nvPr/>
          </p:nvPicPr>
          <p:blipFill>
            <a:blip r:embed="rId6"/>
            <a:stretch>
              <a:fillRect/>
            </a:stretch>
          </p:blipFill>
          <p:spPr>
            <a:xfrm>
              <a:off x="5509569" y="3730487"/>
              <a:ext cx="825861" cy="825861"/>
            </a:xfrm>
            <a:prstGeom prst="rect">
              <a:avLst/>
            </a:prstGeom>
          </p:spPr>
        </p:pic>
        <p:grpSp>
          <p:nvGrpSpPr>
            <p:cNvPr id="8" name="Group 7"/>
            <p:cNvGrpSpPr/>
            <p:nvPr/>
          </p:nvGrpSpPr>
          <p:grpSpPr>
            <a:xfrm>
              <a:off x="4873468" y="4534499"/>
              <a:ext cx="1082849" cy="826360"/>
              <a:chOff x="6502697" y="4864998"/>
              <a:chExt cx="1082849" cy="826360"/>
            </a:xfrm>
          </p:grpSpPr>
          <p:pic>
            <p:nvPicPr>
              <p:cNvPr id="48" name="Picture 47"/>
              <p:cNvPicPr/>
              <p:nvPr/>
            </p:nvPicPr>
            <p:blipFill>
              <a:blip r:embed="rId4">
                <a:lum/>
                <a:alphaModFix/>
              </a:blip>
              <a:srcRect/>
              <a:stretch>
                <a:fillRect/>
              </a:stretch>
            </p:blipFill>
            <p:spPr>
              <a:xfrm>
                <a:off x="6581231" y="4864998"/>
                <a:ext cx="660477" cy="623373"/>
              </a:xfrm>
              <a:prstGeom prst="rect">
                <a:avLst/>
              </a:prstGeom>
              <a:noFill/>
              <a:ln>
                <a:noFill/>
              </a:ln>
            </p:spPr>
          </p:pic>
          <p:sp>
            <p:nvSpPr>
              <p:cNvPr id="58" name="TextBox 57"/>
              <p:cNvSpPr txBox="1"/>
              <p:nvPr/>
            </p:nvSpPr>
            <p:spPr>
              <a:xfrm>
                <a:off x="6502697" y="5242004"/>
                <a:ext cx="1082849" cy="449354"/>
              </a:xfrm>
              <a:prstGeom prst="rect">
                <a:avLst/>
              </a:prstGeom>
              <a:noFill/>
            </p:spPr>
            <p:txBody>
              <a:bodyPr wrap="none" rtlCol="0">
                <a:spAutoFit/>
              </a:bodyPr>
              <a:lstStyle/>
              <a:p>
                <a:pPr algn="r">
                  <a:lnSpc>
                    <a:spcPct val="70000"/>
                  </a:lnSpc>
                </a:pPr>
                <a:r>
                  <a:rPr lang="en-US" sz="1600" dirty="0" smtClean="0"/>
                  <a:t>DO</a:t>
                </a:r>
              </a:p>
              <a:p>
                <a:pPr algn="r">
                  <a:lnSpc>
                    <a:spcPct val="70000"/>
                  </a:lnSpc>
                </a:pPr>
                <a:r>
                  <a:rPr lang="en-US" sz="1600" dirty="0" smtClean="0"/>
                  <a:t>Repository</a:t>
                </a:r>
              </a:p>
            </p:txBody>
          </p:sp>
        </p:grpSp>
        <p:grpSp>
          <p:nvGrpSpPr>
            <p:cNvPr id="93" name="Group 92"/>
            <p:cNvGrpSpPr/>
            <p:nvPr/>
          </p:nvGrpSpPr>
          <p:grpSpPr>
            <a:xfrm>
              <a:off x="3795188" y="5315293"/>
              <a:ext cx="1376659" cy="625164"/>
              <a:chOff x="3919894" y="5659168"/>
              <a:chExt cx="1376659" cy="625164"/>
            </a:xfrm>
          </p:grpSpPr>
          <p:pic>
            <p:nvPicPr>
              <p:cNvPr id="94" name="Picture 93"/>
              <p:cNvPicPr/>
              <p:nvPr/>
            </p:nvPicPr>
            <p:blipFill>
              <a:blip r:embed="rId5" cstate="print">
                <a:lum/>
                <a:alphaModFix/>
              </a:blip>
              <a:srcRect/>
              <a:stretch>
                <a:fillRect/>
              </a:stretch>
            </p:blipFill>
            <p:spPr>
              <a:xfrm>
                <a:off x="3919894" y="5659168"/>
                <a:ext cx="593351" cy="625164"/>
              </a:xfrm>
              <a:prstGeom prst="rect">
                <a:avLst/>
              </a:prstGeom>
              <a:noFill/>
              <a:ln>
                <a:noFill/>
              </a:ln>
            </p:spPr>
          </p:pic>
          <p:sp>
            <p:nvSpPr>
              <p:cNvPr id="95" name="TextBox 94"/>
              <p:cNvSpPr txBox="1"/>
              <p:nvPr/>
            </p:nvSpPr>
            <p:spPr>
              <a:xfrm>
                <a:off x="4418689" y="5782019"/>
                <a:ext cx="877864" cy="449354"/>
              </a:xfrm>
              <a:prstGeom prst="rect">
                <a:avLst/>
              </a:prstGeom>
              <a:noFill/>
            </p:spPr>
            <p:txBody>
              <a:bodyPr wrap="none" rtlCol="0">
                <a:spAutoFit/>
              </a:bodyPr>
              <a:lstStyle/>
              <a:p>
                <a:pPr>
                  <a:lnSpc>
                    <a:spcPct val="70000"/>
                  </a:lnSpc>
                </a:pPr>
                <a:r>
                  <a:rPr lang="en-US" sz="1600" dirty="0" smtClean="0"/>
                  <a:t>Big Data </a:t>
                </a:r>
              </a:p>
              <a:p>
                <a:pPr>
                  <a:lnSpc>
                    <a:spcPct val="70000"/>
                  </a:lnSpc>
                </a:pPr>
                <a:r>
                  <a:rPr lang="en-US" sz="1600" dirty="0" smtClean="0"/>
                  <a:t>Systems</a:t>
                </a:r>
              </a:p>
            </p:txBody>
          </p:sp>
        </p:grpSp>
        <p:pic>
          <p:nvPicPr>
            <p:cNvPr id="5" name="Picture 4"/>
            <p:cNvPicPr>
              <a:picLocks noChangeAspect="1"/>
            </p:cNvPicPr>
            <p:nvPr/>
          </p:nvPicPr>
          <p:blipFill>
            <a:blip r:embed="rId7"/>
            <a:stretch>
              <a:fillRect/>
            </a:stretch>
          </p:blipFill>
          <p:spPr>
            <a:xfrm>
              <a:off x="4121733" y="5940457"/>
              <a:ext cx="1099747" cy="623190"/>
            </a:xfrm>
            <a:prstGeom prst="rect">
              <a:avLst/>
            </a:prstGeom>
          </p:spPr>
        </p:pic>
        <p:grpSp>
          <p:nvGrpSpPr>
            <p:cNvPr id="13" name="Group 12"/>
            <p:cNvGrpSpPr/>
            <p:nvPr/>
          </p:nvGrpSpPr>
          <p:grpSpPr>
            <a:xfrm>
              <a:off x="5742079" y="5363324"/>
              <a:ext cx="1354017" cy="625164"/>
              <a:chOff x="3919894" y="5659168"/>
              <a:chExt cx="1354017" cy="625164"/>
            </a:xfrm>
          </p:grpSpPr>
          <p:pic>
            <p:nvPicPr>
              <p:cNvPr id="61" name="Picture 60"/>
              <p:cNvPicPr/>
              <p:nvPr/>
            </p:nvPicPr>
            <p:blipFill>
              <a:blip r:embed="rId5" cstate="print">
                <a:lum/>
                <a:alphaModFix/>
              </a:blip>
              <a:srcRect/>
              <a:stretch>
                <a:fillRect/>
              </a:stretch>
            </p:blipFill>
            <p:spPr>
              <a:xfrm>
                <a:off x="3919894" y="5659168"/>
                <a:ext cx="593351" cy="625164"/>
              </a:xfrm>
              <a:prstGeom prst="rect">
                <a:avLst/>
              </a:prstGeom>
              <a:noFill/>
              <a:ln>
                <a:noFill/>
              </a:ln>
            </p:spPr>
          </p:pic>
          <p:sp>
            <p:nvSpPr>
              <p:cNvPr id="63" name="TextBox 62"/>
              <p:cNvSpPr txBox="1"/>
              <p:nvPr/>
            </p:nvSpPr>
            <p:spPr>
              <a:xfrm>
                <a:off x="4418689" y="5782019"/>
                <a:ext cx="855222" cy="449354"/>
              </a:xfrm>
              <a:prstGeom prst="rect">
                <a:avLst/>
              </a:prstGeom>
              <a:noFill/>
            </p:spPr>
            <p:txBody>
              <a:bodyPr wrap="none" rtlCol="0">
                <a:spAutoFit/>
              </a:bodyPr>
              <a:lstStyle/>
              <a:p>
                <a:pPr>
                  <a:lnSpc>
                    <a:spcPct val="70000"/>
                  </a:lnSpc>
                </a:pPr>
                <a:r>
                  <a:rPr lang="en-US" sz="1600" dirty="0" smtClean="0"/>
                  <a:t>DO</a:t>
                </a:r>
              </a:p>
              <a:p>
                <a:pPr>
                  <a:lnSpc>
                    <a:spcPct val="70000"/>
                  </a:lnSpc>
                </a:pPr>
                <a:r>
                  <a:rPr lang="en-US" sz="1600" dirty="0" smtClean="0"/>
                  <a:t>Registry</a:t>
                </a:r>
              </a:p>
            </p:txBody>
          </p:sp>
        </p:grpSp>
        <p:grpSp>
          <p:nvGrpSpPr>
            <p:cNvPr id="100" name="Group 99"/>
            <p:cNvGrpSpPr/>
            <p:nvPr/>
          </p:nvGrpSpPr>
          <p:grpSpPr>
            <a:xfrm>
              <a:off x="6204294" y="4615810"/>
              <a:ext cx="1396497" cy="625164"/>
              <a:chOff x="3919894" y="5659168"/>
              <a:chExt cx="1396497" cy="625164"/>
            </a:xfrm>
          </p:grpSpPr>
          <p:pic>
            <p:nvPicPr>
              <p:cNvPr id="101" name="Picture 100"/>
              <p:cNvPicPr/>
              <p:nvPr/>
            </p:nvPicPr>
            <p:blipFill>
              <a:blip r:embed="rId5" cstate="print">
                <a:lum/>
                <a:alphaModFix/>
              </a:blip>
              <a:srcRect/>
              <a:stretch>
                <a:fillRect/>
              </a:stretch>
            </p:blipFill>
            <p:spPr>
              <a:xfrm>
                <a:off x="3919894" y="5659168"/>
                <a:ext cx="593351" cy="625164"/>
              </a:xfrm>
              <a:prstGeom prst="rect">
                <a:avLst/>
              </a:prstGeom>
              <a:noFill/>
              <a:ln>
                <a:noFill/>
              </a:ln>
            </p:spPr>
          </p:pic>
          <p:sp>
            <p:nvSpPr>
              <p:cNvPr id="102" name="TextBox 101"/>
              <p:cNvSpPr txBox="1"/>
              <p:nvPr/>
            </p:nvSpPr>
            <p:spPr>
              <a:xfrm>
                <a:off x="4418689" y="5833250"/>
                <a:ext cx="897702" cy="276999"/>
              </a:xfrm>
              <a:prstGeom prst="rect">
                <a:avLst/>
              </a:prstGeom>
              <a:noFill/>
            </p:spPr>
            <p:txBody>
              <a:bodyPr wrap="none" rtlCol="0">
                <a:spAutoFit/>
              </a:bodyPr>
              <a:lstStyle/>
              <a:p>
                <a:pPr>
                  <a:lnSpc>
                    <a:spcPct val="70000"/>
                  </a:lnSpc>
                </a:pPr>
                <a:r>
                  <a:rPr lang="en-US" sz="1600" dirty="0" smtClean="0"/>
                  <a:t>CORDRA</a:t>
                </a:r>
              </a:p>
            </p:txBody>
          </p:sp>
        </p:grpSp>
      </p:grpSp>
      <p:grpSp>
        <p:nvGrpSpPr>
          <p:cNvPr id="6" name="Group 5"/>
          <p:cNvGrpSpPr/>
          <p:nvPr/>
        </p:nvGrpSpPr>
        <p:grpSpPr>
          <a:xfrm>
            <a:off x="3482994" y="2847119"/>
            <a:ext cx="2220787" cy="963779"/>
            <a:chOff x="3482994" y="2847119"/>
            <a:chExt cx="2220787" cy="963779"/>
          </a:xfrm>
        </p:grpSpPr>
        <p:sp>
          <p:nvSpPr>
            <p:cNvPr id="4" name="Arc 3"/>
            <p:cNvSpPr/>
            <p:nvPr/>
          </p:nvSpPr>
          <p:spPr>
            <a:xfrm rot="13528538">
              <a:off x="3548949" y="2781164"/>
              <a:ext cx="963779" cy="1095689"/>
            </a:xfrm>
            <a:prstGeom prst="arc">
              <a:avLst>
                <a:gd name="adj1" fmla="val 16200000"/>
                <a:gd name="adj2" fmla="val 788149"/>
              </a:avLst>
            </a:prstGeom>
            <a:ln w="57150" cmpd="sng">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3559484" y="3086668"/>
              <a:ext cx="2144297" cy="338554"/>
            </a:xfrm>
            <a:prstGeom prst="rect">
              <a:avLst/>
            </a:prstGeom>
            <a:noFill/>
          </p:spPr>
          <p:txBody>
            <a:bodyPr wrap="square" rtlCol="0">
              <a:spAutoFit/>
            </a:bodyPr>
            <a:lstStyle/>
            <a:p>
              <a:r>
                <a:rPr lang="en-US" sz="1600" dirty="0" smtClean="0"/>
                <a:t>DO State Metadata</a:t>
              </a:r>
              <a:endParaRPr lang="en-US" sz="1600" dirty="0"/>
            </a:p>
          </p:txBody>
        </p:sp>
      </p:grpSp>
    </p:spTree>
    <p:extLst>
      <p:ext uri="{BB962C8B-B14F-4D97-AF65-F5344CB8AC3E}">
        <p14:creationId xmlns:p14="http://schemas.microsoft.com/office/powerpoint/2010/main" val="19174591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DOIP Interaction with a Digital Object</a:t>
            </a:r>
            <a:endParaRPr lang="en-US" sz="3200" dirty="0"/>
          </a:p>
        </p:txBody>
      </p:sp>
      <p:sp>
        <p:nvSpPr>
          <p:cNvPr id="3" name="Content Placeholder 2"/>
          <p:cNvSpPr>
            <a:spLocks noGrp="1"/>
          </p:cNvSpPr>
          <p:nvPr>
            <p:ph idx="1"/>
          </p:nvPr>
        </p:nvSpPr>
        <p:spPr>
          <a:xfrm>
            <a:off x="424444" y="1156818"/>
            <a:ext cx="8262356" cy="4954576"/>
          </a:xfrm>
        </p:spPr>
        <p:txBody>
          <a:bodyPr>
            <a:normAutofit fontScale="92500" lnSpcReduction="10000"/>
          </a:bodyPr>
          <a:lstStyle/>
          <a:p>
            <a:pPr marL="681037" lvl="1" indent="-457200">
              <a:buFont typeface="Arial"/>
              <a:buChar char="•"/>
              <a:tabLst>
                <a:tab pos="742950" algn="l"/>
              </a:tabLst>
            </a:pPr>
            <a:r>
              <a:rPr lang="en-US" sz="2400" dirty="0" smtClean="0"/>
              <a:t>DOIP is a simple </a:t>
            </a:r>
            <a:r>
              <a:rPr lang="en-US" sz="2400" b="1" dirty="0" smtClean="0"/>
              <a:t>query-response</a:t>
            </a:r>
            <a:r>
              <a:rPr lang="en-US" sz="2400" dirty="0" smtClean="0"/>
              <a:t> protocol.</a:t>
            </a:r>
          </a:p>
          <a:p>
            <a:pPr marL="681037" lvl="1" indent="-457200">
              <a:buFont typeface="Arial"/>
              <a:buChar char="•"/>
              <a:tabLst>
                <a:tab pos="742950" algn="l"/>
              </a:tabLst>
            </a:pPr>
            <a:r>
              <a:rPr lang="en-US" sz="2400" dirty="0" smtClean="0"/>
              <a:t>A client resolve a DO’s handle into state information about that DO.  </a:t>
            </a:r>
          </a:p>
          <a:p>
            <a:pPr marL="681037" lvl="1" indent="-457200">
              <a:buFont typeface="Arial"/>
              <a:buChar char="•"/>
              <a:tabLst>
                <a:tab pos="742950" algn="l"/>
              </a:tabLst>
            </a:pPr>
            <a:r>
              <a:rPr lang="en-US" sz="2400" dirty="0" smtClean="0"/>
              <a:t>The client establishes a DOIP connection with the DO.</a:t>
            </a:r>
          </a:p>
          <a:p>
            <a:pPr marL="966787" lvl="2" indent="-342900">
              <a:tabLst>
                <a:tab pos="742950" algn="l"/>
              </a:tabLst>
            </a:pPr>
            <a:r>
              <a:rPr lang="en-US" dirty="0"/>
              <a:t>S</a:t>
            </a:r>
            <a:r>
              <a:rPr lang="en-US" dirty="0" smtClean="0"/>
              <a:t>ecure connection, basic client/server authentication.</a:t>
            </a:r>
          </a:p>
          <a:p>
            <a:pPr marL="681037" lvl="1" indent="-457200">
              <a:buFont typeface="Arial"/>
              <a:buChar char="•"/>
              <a:tabLst>
                <a:tab pos="742950" algn="l"/>
              </a:tabLst>
            </a:pPr>
            <a:r>
              <a:rPr lang="en-US" sz="2400" dirty="0" smtClean="0"/>
              <a:t>Client sends a </a:t>
            </a:r>
            <a:r>
              <a:rPr lang="en-US" sz="2400" b="1" dirty="0" smtClean="0"/>
              <a:t>DOIP request </a:t>
            </a:r>
            <a:r>
              <a:rPr lang="en-US" sz="2400" dirty="0" smtClean="0"/>
              <a:t>to the DOIP Service.  </a:t>
            </a:r>
          </a:p>
          <a:p>
            <a:pPr marL="681037" lvl="1" indent="-457200">
              <a:buFont typeface="Arial"/>
              <a:buChar char="•"/>
              <a:tabLst>
                <a:tab pos="742950" algn="l"/>
              </a:tabLst>
            </a:pPr>
            <a:r>
              <a:rPr lang="en-US" sz="2400" dirty="0" smtClean="0"/>
              <a:t>The DOIP Request specify what operation to perform on the DO.</a:t>
            </a:r>
          </a:p>
          <a:p>
            <a:pPr marL="681037" lvl="1" indent="-457200">
              <a:buFont typeface="Arial"/>
              <a:buChar char="•"/>
              <a:tabLst>
                <a:tab pos="742950" algn="l"/>
              </a:tabLst>
            </a:pPr>
            <a:r>
              <a:rPr lang="en-US" sz="2400" dirty="0" smtClean="0"/>
              <a:t>The DOIP Service performs the request  on the DO and sends a </a:t>
            </a:r>
            <a:r>
              <a:rPr lang="en-US" sz="2400" b="1" dirty="0" smtClean="0"/>
              <a:t>DOIP response </a:t>
            </a:r>
            <a:r>
              <a:rPr lang="en-US" sz="2400" dirty="0" smtClean="0"/>
              <a:t>to the client.</a:t>
            </a:r>
          </a:p>
          <a:p>
            <a:pPr marL="966787" lvl="2" indent="-342900">
              <a:tabLst>
                <a:tab pos="742950" algn="l"/>
              </a:tabLst>
            </a:pPr>
            <a:r>
              <a:rPr lang="en-US" dirty="0" smtClean="0"/>
              <a:t>The DO’s DOIP Response is </a:t>
            </a:r>
            <a:r>
              <a:rPr lang="en-US" dirty="0"/>
              <a:t>s</a:t>
            </a:r>
            <a:r>
              <a:rPr lang="en-US" dirty="0" smtClean="0"/>
              <a:t>ubject to the client credentials and associated access controls.</a:t>
            </a:r>
          </a:p>
          <a:p>
            <a:pPr marL="681037" lvl="1" indent="-457200">
              <a:buFont typeface="Arial"/>
              <a:buChar char="•"/>
              <a:tabLst>
                <a:tab pos="742950" algn="l"/>
              </a:tabLst>
            </a:pPr>
            <a:r>
              <a:rPr lang="en-US" sz="2400" dirty="0" smtClean="0"/>
              <a:t>The client parses the responses according to the rules associated with the requested operation.</a:t>
            </a:r>
            <a:endParaRPr lang="en-US" dirty="0" smtClean="0"/>
          </a:p>
          <a:p>
            <a:pPr marL="681037" lvl="1" indent="-457200">
              <a:buFont typeface="Arial"/>
              <a:buChar char="•"/>
              <a:tabLst>
                <a:tab pos="742950" algn="l"/>
              </a:tabLst>
            </a:pPr>
            <a:endParaRPr lang="en-US" sz="2600" dirty="0"/>
          </a:p>
          <a:p>
            <a:pPr lvl="1"/>
            <a:endParaRPr lang="en-US" sz="2000" dirty="0" smtClean="0"/>
          </a:p>
          <a:p>
            <a:pPr marL="457200" lvl="1" indent="0">
              <a:buNone/>
            </a:pPr>
            <a:endParaRPr lang="en-US" sz="2000" dirty="0" smtClean="0"/>
          </a:p>
          <a:p>
            <a:endParaRPr lang="en-US" sz="2400" dirty="0" smtClean="0"/>
          </a:p>
          <a:p>
            <a:endParaRPr lang="en-US" sz="2400" dirty="0"/>
          </a:p>
          <a:p>
            <a:endParaRPr lang="en-US" sz="2400" dirty="0" smtClean="0"/>
          </a:p>
          <a:p>
            <a:endParaRPr lang="en-US" sz="2400" dirty="0" smtClean="0"/>
          </a:p>
        </p:txBody>
      </p:sp>
    </p:spTree>
    <p:extLst>
      <p:ext uri="{BB962C8B-B14F-4D97-AF65-F5344CB8AC3E}">
        <p14:creationId xmlns:p14="http://schemas.microsoft.com/office/powerpoint/2010/main" val="107236286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DOIP: Interacting with DOs using Operations</a:t>
            </a:r>
            <a:endParaRPr lang="en-US" sz="3200" dirty="0"/>
          </a:p>
        </p:txBody>
      </p:sp>
      <p:sp>
        <p:nvSpPr>
          <p:cNvPr id="3" name="Content Placeholder 2"/>
          <p:cNvSpPr>
            <a:spLocks noGrp="1"/>
          </p:cNvSpPr>
          <p:nvPr>
            <p:ph idx="1"/>
          </p:nvPr>
        </p:nvSpPr>
        <p:spPr>
          <a:xfrm>
            <a:off x="424444" y="1156818"/>
            <a:ext cx="8262356" cy="4954576"/>
          </a:xfrm>
        </p:spPr>
        <p:txBody>
          <a:bodyPr>
            <a:normAutofit fontScale="92500"/>
          </a:bodyPr>
          <a:lstStyle/>
          <a:p>
            <a:pPr marL="566737" lvl="1" indent="-342900">
              <a:buFont typeface="Arial"/>
              <a:buChar char="•"/>
              <a:tabLst>
                <a:tab pos="742950" algn="l"/>
              </a:tabLst>
            </a:pPr>
            <a:r>
              <a:rPr lang="en-US" sz="2200" dirty="0" smtClean="0"/>
              <a:t>DOs may be asked to list of operations they can perform:</a:t>
            </a:r>
            <a:endParaRPr lang="en-US" sz="2200" dirty="0"/>
          </a:p>
          <a:p>
            <a:pPr marL="1082675" lvl="2" indent="-458788">
              <a:tabLst>
                <a:tab pos="742950" algn="l"/>
              </a:tabLst>
            </a:pPr>
            <a:r>
              <a:rPr lang="en-US" sz="2200" dirty="0"/>
              <a:t>DOIP Defined Operations: </a:t>
            </a:r>
            <a:r>
              <a:rPr lang="en-US" sz="2200" dirty="0" smtClean="0"/>
              <a:t> create</a:t>
            </a:r>
            <a:r>
              <a:rPr lang="en-US" sz="2200" dirty="0"/>
              <a:t>, read, update </a:t>
            </a:r>
            <a:r>
              <a:rPr lang="en-US" sz="2200" dirty="0" smtClean="0"/>
              <a:t>attributes etc… </a:t>
            </a:r>
            <a:endParaRPr lang="en-US" sz="2200" dirty="0"/>
          </a:p>
          <a:p>
            <a:pPr marL="1082675" lvl="2" indent="-458788">
              <a:tabLst>
                <a:tab pos="742950" algn="l"/>
              </a:tabLst>
            </a:pPr>
            <a:r>
              <a:rPr lang="en-US" sz="2200" dirty="0" smtClean="0"/>
              <a:t>User Defined Operations</a:t>
            </a:r>
            <a:r>
              <a:rPr lang="en-US" sz="2200" dirty="0"/>
              <a:t>: </a:t>
            </a:r>
            <a:r>
              <a:rPr lang="en-US" sz="2200" dirty="0" err="1"/>
              <a:t>GetTemperature</a:t>
            </a:r>
            <a:r>
              <a:rPr lang="en-US" sz="2200" dirty="0"/>
              <a:t>, </a:t>
            </a:r>
            <a:r>
              <a:rPr lang="en-US" sz="2200" dirty="0" err="1" smtClean="0"/>
              <a:t>SetFanSpeed</a:t>
            </a:r>
            <a:r>
              <a:rPr lang="en-US" sz="2200" dirty="0" smtClean="0"/>
              <a:t>, etc…</a:t>
            </a:r>
          </a:p>
          <a:p>
            <a:pPr marL="1082675" lvl="2" indent="-458788">
              <a:tabLst>
                <a:tab pos="742950" algn="l"/>
              </a:tabLst>
            </a:pPr>
            <a:r>
              <a:rPr lang="en-US" sz="2200" dirty="0" smtClean="0"/>
              <a:t>Access Control Operations.</a:t>
            </a:r>
          </a:p>
          <a:p>
            <a:pPr marL="682625" lvl="1" indent="-458788">
              <a:buFont typeface="Arial"/>
              <a:buChar char="•"/>
              <a:tabLst>
                <a:tab pos="742950" algn="l"/>
              </a:tabLst>
            </a:pPr>
            <a:r>
              <a:rPr lang="en-US" sz="2200" dirty="0" smtClean="0"/>
              <a:t>A DOIP Request includes what operation to perform on the target DO.</a:t>
            </a:r>
          </a:p>
          <a:p>
            <a:pPr marL="1082675" lvl="2" indent="-458788">
              <a:tabLst>
                <a:tab pos="742950" algn="l"/>
              </a:tabLst>
            </a:pPr>
            <a:r>
              <a:rPr lang="en-US" sz="2200" dirty="0" smtClean="0"/>
              <a:t>A DO Repository is a DO that has repository operations.</a:t>
            </a:r>
          </a:p>
          <a:p>
            <a:pPr marL="1082675" lvl="2" indent="-458788">
              <a:tabLst>
                <a:tab pos="742950" algn="l"/>
              </a:tabLst>
            </a:pPr>
            <a:r>
              <a:rPr lang="en-US" sz="2200" dirty="0" smtClean="0"/>
              <a:t>A DO Registry is a DO that has registry operations.</a:t>
            </a:r>
          </a:p>
          <a:p>
            <a:pPr marL="1082675" lvl="2" indent="-458788">
              <a:tabLst>
                <a:tab pos="742950" algn="l"/>
              </a:tabLst>
            </a:pPr>
            <a:r>
              <a:rPr lang="en-US" sz="2200" dirty="0" smtClean="0"/>
              <a:t>A DO can range from the very simple to the very complex.  </a:t>
            </a:r>
          </a:p>
          <a:p>
            <a:pPr marL="566737" lvl="1" indent="-342900">
              <a:buFont typeface="Arial"/>
              <a:buChar char="•"/>
              <a:tabLst>
                <a:tab pos="742950" algn="l"/>
              </a:tabLst>
            </a:pPr>
            <a:r>
              <a:rPr lang="en-US" sz="2200" dirty="0" smtClean="0"/>
              <a:t>Operations are themselves defined as Digital Objects:	</a:t>
            </a:r>
          </a:p>
          <a:p>
            <a:pPr marL="966787" lvl="2" indent="-342900">
              <a:tabLst>
                <a:tab pos="742950" algn="l"/>
              </a:tabLst>
            </a:pPr>
            <a:r>
              <a:rPr lang="en-US" sz="2200" dirty="0" smtClean="0"/>
              <a:t>Identified using handles, globally unique and resolvable.</a:t>
            </a:r>
          </a:p>
          <a:p>
            <a:pPr marL="966787" lvl="2" indent="-342900">
              <a:tabLst>
                <a:tab pos="742950" algn="l"/>
              </a:tabLst>
            </a:pPr>
            <a:r>
              <a:rPr lang="en-US" sz="2200" dirty="0" smtClean="0"/>
              <a:t>Provide a description, may include software m</a:t>
            </a:r>
            <a:r>
              <a:rPr lang="en-US" sz="2000" dirty="0" smtClean="0"/>
              <a:t>odules.</a:t>
            </a:r>
          </a:p>
          <a:p>
            <a:pPr marL="566737" lvl="1" indent="-342900">
              <a:buFont typeface="Arial"/>
              <a:buChar char="•"/>
              <a:tabLst>
                <a:tab pos="742950" algn="l"/>
              </a:tabLst>
            </a:pPr>
            <a:r>
              <a:rPr lang="en-US" sz="2200" dirty="0" smtClean="0"/>
              <a:t>Operations and Types can be registered in type registries to facilitate their discovery and reuse.</a:t>
            </a:r>
          </a:p>
          <a:p>
            <a:pPr marL="457200" lvl="1" indent="0">
              <a:buNone/>
            </a:pPr>
            <a:endParaRPr lang="en-US" sz="2200" dirty="0" smtClean="0"/>
          </a:p>
          <a:p>
            <a:endParaRPr lang="en-US" sz="2400" dirty="0" smtClean="0"/>
          </a:p>
          <a:p>
            <a:endParaRPr lang="en-US" sz="2400" dirty="0"/>
          </a:p>
          <a:p>
            <a:endParaRPr lang="en-US" sz="2400" dirty="0" smtClean="0"/>
          </a:p>
          <a:p>
            <a:endParaRPr lang="en-US" sz="2400" dirty="0" smtClean="0"/>
          </a:p>
        </p:txBody>
      </p:sp>
    </p:spTree>
    <p:extLst>
      <p:ext uri="{BB962C8B-B14F-4D97-AF65-F5344CB8AC3E}">
        <p14:creationId xmlns:p14="http://schemas.microsoft.com/office/powerpoint/2010/main" val="23052809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DOIP Deployments </a:t>
            </a:r>
            <a:endParaRPr lang="en-US" sz="3200" dirty="0"/>
          </a:p>
        </p:txBody>
      </p:sp>
      <p:sp>
        <p:nvSpPr>
          <p:cNvPr id="3" name="Content Placeholder 2"/>
          <p:cNvSpPr>
            <a:spLocks noGrp="1"/>
          </p:cNvSpPr>
          <p:nvPr>
            <p:ph idx="1"/>
          </p:nvPr>
        </p:nvSpPr>
        <p:spPr>
          <a:xfrm>
            <a:off x="424444" y="1156818"/>
            <a:ext cx="8262356" cy="4954576"/>
          </a:xfrm>
        </p:spPr>
        <p:txBody>
          <a:bodyPr>
            <a:normAutofit/>
          </a:bodyPr>
          <a:lstStyle/>
          <a:p>
            <a:pPr marL="681037" lvl="1" indent="-457200">
              <a:buFont typeface="Arial"/>
              <a:buChar char="•"/>
              <a:tabLst>
                <a:tab pos="742950" algn="l"/>
              </a:tabLst>
            </a:pPr>
            <a:r>
              <a:rPr lang="en-US" sz="2600" dirty="0" smtClean="0"/>
              <a:t>DOIP is a simple protocol that can be used to provide access to existing databases, services, and systems.</a:t>
            </a:r>
          </a:p>
          <a:p>
            <a:pPr marL="681037" lvl="1" indent="-457200">
              <a:buFont typeface="Arial"/>
              <a:buChar char="•"/>
              <a:tabLst>
                <a:tab pos="742950" algn="l"/>
              </a:tabLst>
            </a:pPr>
            <a:r>
              <a:rPr lang="en-US" sz="2600" dirty="0" smtClean="0"/>
              <a:t>DOIP can be integrated with existing systems to provide DO based access to specific information and services of that system.</a:t>
            </a:r>
          </a:p>
          <a:p>
            <a:pPr marL="681037" lvl="1" indent="-457200">
              <a:buFont typeface="Arial"/>
              <a:buChar char="•"/>
              <a:tabLst>
                <a:tab pos="742950" algn="l"/>
              </a:tabLst>
            </a:pPr>
            <a:r>
              <a:rPr lang="en-US" sz="2600" dirty="0" smtClean="0"/>
              <a:t>DO Repository and DO registries are key component of the DOA that have reference implementations.</a:t>
            </a:r>
          </a:p>
          <a:p>
            <a:pPr marL="1081087" lvl="2" indent="-457200">
              <a:tabLst>
                <a:tab pos="742950" algn="l"/>
              </a:tabLst>
            </a:pPr>
            <a:r>
              <a:rPr lang="en-US" sz="2200" dirty="0" smtClean="0"/>
              <a:t>Can themselves be integrated with existing system.</a:t>
            </a:r>
          </a:p>
          <a:p>
            <a:pPr marL="681037" lvl="1" indent="-457200">
              <a:buFont typeface="Arial"/>
              <a:buChar char="•"/>
              <a:tabLst>
                <a:tab pos="742950" algn="l"/>
              </a:tabLst>
            </a:pPr>
            <a:r>
              <a:rPr lang="en-US" sz="2600" dirty="0"/>
              <a:t>A</a:t>
            </a:r>
            <a:r>
              <a:rPr lang="en-US" sz="2600" dirty="0" smtClean="0"/>
              <a:t> DOIP implementation can define and register its own serialization of the DOIP protocol as a Digital Object to make it useable by other clients.</a:t>
            </a:r>
          </a:p>
          <a:p>
            <a:pPr marL="457200" lvl="1" indent="0">
              <a:buNone/>
            </a:pPr>
            <a:endParaRPr lang="en-US" sz="2000" dirty="0" smtClean="0"/>
          </a:p>
          <a:p>
            <a:endParaRPr lang="en-US" sz="2400" dirty="0" smtClean="0"/>
          </a:p>
          <a:p>
            <a:endParaRPr lang="en-US" sz="2400" dirty="0"/>
          </a:p>
          <a:p>
            <a:endParaRPr lang="en-US" sz="2400" dirty="0" smtClean="0"/>
          </a:p>
          <a:p>
            <a:endParaRPr lang="en-US" sz="2400" dirty="0" smtClean="0"/>
          </a:p>
        </p:txBody>
      </p:sp>
    </p:spTree>
    <p:extLst>
      <p:ext uri="{BB962C8B-B14F-4D97-AF65-F5344CB8AC3E}">
        <p14:creationId xmlns:p14="http://schemas.microsoft.com/office/powerpoint/2010/main" val="14714490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Digital Object Architecture – An Introduction</a:t>
            </a:r>
            <a:endParaRPr lang="en-US" sz="3200" dirty="0"/>
          </a:p>
        </p:txBody>
      </p:sp>
      <p:sp>
        <p:nvSpPr>
          <p:cNvPr id="3" name="Content Placeholder 2"/>
          <p:cNvSpPr>
            <a:spLocks noGrp="1"/>
          </p:cNvSpPr>
          <p:nvPr>
            <p:ph idx="1"/>
          </p:nvPr>
        </p:nvSpPr>
        <p:spPr>
          <a:xfrm>
            <a:off x="457199" y="1420760"/>
            <a:ext cx="8467096" cy="5094203"/>
          </a:xfrm>
        </p:spPr>
        <p:txBody>
          <a:bodyPr>
            <a:normAutofit/>
          </a:bodyPr>
          <a:lstStyle/>
          <a:p>
            <a:r>
              <a:rPr lang="en-US" sz="2800" b="1" dirty="0" smtClean="0">
                <a:solidFill>
                  <a:schemeClr val="accent6"/>
                </a:solidFill>
              </a:rPr>
              <a:t>DONA Foundation</a:t>
            </a:r>
          </a:p>
          <a:p>
            <a:endParaRPr lang="en-US" sz="2800" b="1" dirty="0" smtClean="0">
              <a:solidFill>
                <a:schemeClr val="accent1"/>
              </a:solidFill>
            </a:endParaRPr>
          </a:p>
          <a:p>
            <a:r>
              <a:rPr lang="en-US" sz="2800" b="1" dirty="0" smtClean="0">
                <a:solidFill>
                  <a:schemeClr val="accent1"/>
                </a:solidFill>
              </a:rPr>
              <a:t>Digital Object Architecture Overview</a:t>
            </a:r>
          </a:p>
          <a:p>
            <a:endParaRPr lang="en-US" sz="2800" b="1" dirty="0" smtClean="0">
              <a:solidFill>
                <a:schemeClr val="accent1"/>
              </a:solidFill>
            </a:endParaRPr>
          </a:p>
          <a:p>
            <a:r>
              <a:rPr lang="en-US" sz="2800" b="1" dirty="0" smtClean="0">
                <a:solidFill>
                  <a:schemeClr val="accent1"/>
                </a:solidFill>
              </a:rPr>
              <a:t>Handle System</a:t>
            </a:r>
          </a:p>
          <a:p>
            <a:pPr marL="0" indent="0">
              <a:buNone/>
            </a:pPr>
            <a:endParaRPr lang="en-US" sz="2800" b="1" dirty="0" smtClean="0">
              <a:solidFill>
                <a:schemeClr val="accent1"/>
              </a:solidFill>
            </a:endParaRPr>
          </a:p>
          <a:p>
            <a:r>
              <a:rPr lang="en-US" sz="2800" b="1" dirty="0" smtClean="0">
                <a:solidFill>
                  <a:schemeClr val="accent1"/>
                </a:solidFill>
              </a:rPr>
              <a:t>DOIP</a:t>
            </a:r>
          </a:p>
          <a:p>
            <a:endParaRPr lang="en-US" sz="2800" b="1" dirty="0" smtClean="0">
              <a:solidFill>
                <a:schemeClr val="accent1"/>
              </a:solidFill>
            </a:endParaRPr>
          </a:p>
          <a:p>
            <a:r>
              <a:rPr lang="en-US" sz="2800" b="1" dirty="0" smtClean="0">
                <a:solidFill>
                  <a:schemeClr val="accent1"/>
                </a:solidFill>
              </a:rPr>
              <a:t>Global Handle Registry</a:t>
            </a:r>
          </a:p>
          <a:p>
            <a:endParaRPr lang="en-US" sz="2800" b="1" dirty="0">
              <a:solidFill>
                <a:schemeClr val="accent1"/>
              </a:solidFill>
            </a:endParaRPr>
          </a:p>
          <a:p>
            <a:pPr marL="0" indent="0">
              <a:buNone/>
            </a:pPr>
            <a:endParaRPr lang="en-US" sz="2800" b="1" dirty="0" smtClean="0">
              <a:solidFill>
                <a:schemeClr val="accent1"/>
              </a:solidFill>
            </a:endParaRPr>
          </a:p>
          <a:p>
            <a:endParaRPr lang="en-US" sz="2800" b="1" dirty="0">
              <a:solidFill>
                <a:schemeClr val="accent1"/>
              </a:solidFill>
            </a:endParaRPr>
          </a:p>
          <a:p>
            <a:endParaRPr lang="en-US" sz="2400" dirty="0" smtClean="0"/>
          </a:p>
        </p:txBody>
      </p:sp>
    </p:spTree>
    <p:extLst>
      <p:ext uri="{BB962C8B-B14F-4D97-AF65-F5344CB8AC3E}">
        <p14:creationId xmlns:p14="http://schemas.microsoft.com/office/powerpoint/2010/main" val="175397211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Digital Object Architecture – An Introduction</a:t>
            </a:r>
            <a:endParaRPr lang="en-US" sz="3200" dirty="0"/>
          </a:p>
        </p:txBody>
      </p:sp>
      <p:sp>
        <p:nvSpPr>
          <p:cNvPr id="3" name="Content Placeholder 2"/>
          <p:cNvSpPr>
            <a:spLocks noGrp="1"/>
          </p:cNvSpPr>
          <p:nvPr>
            <p:ph idx="1"/>
          </p:nvPr>
        </p:nvSpPr>
        <p:spPr>
          <a:xfrm>
            <a:off x="457199" y="1420760"/>
            <a:ext cx="8467096" cy="5094203"/>
          </a:xfrm>
        </p:spPr>
        <p:txBody>
          <a:bodyPr>
            <a:normAutofit/>
          </a:bodyPr>
          <a:lstStyle/>
          <a:p>
            <a:r>
              <a:rPr lang="en-US" sz="2800" b="1" dirty="0" smtClean="0">
                <a:solidFill>
                  <a:schemeClr val="accent1"/>
                </a:solidFill>
              </a:rPr>
              <a:t>DONA Foundation</a:t>
            </a:r>
          </a:p>
          <a:p>
            <a:endParaRPr lang="en-US" sz="2800" b="1" dirty="0" smtClean="0">
              <a:solidFill>
                <a:schemeClr val="accent1"/>
              </a:solidFill>
            </a:endParaRPr>
          </a:p>
          <a:p>
            <a:r>
              <a:rPr lang="en-US" sz="2800" b="1" dirty="0" smtClean="0">
                <a:solidFill>
                  <a:schemeClr val="accent1"/>
                </a:solidFill>
              </a:rPr>
              <a:t>Digital Object Architecture Overview</a:t>
            </a:r>
          </a:p>
          <a:p>
            <a:endParaRPr lang="en-US" sz="2800" b="1" dirty="0" smtClean="0">
              <a:solidFill>
                <a:schemeClr val="accent1"/>
              </a:solidFill>
            </a:endParaRPr>
          </a:p>
          <a:p>
            <a:r>
              <a:rPr lang="en-US" sz="2800" b="1" dirty="0" smtClean="0">
                <a:solidFill>
                  <a:schemeClr val="accent1"/>
                </a:solidFill>
              </a:rPr>
              <a:t>Handle System</a:t>
            </a:r>
          </a:p>
          <a:p>
            <a:pPr marL="0" indent="0">
              <a:buNone/>
            </a:pPr>
            <a:endParaRPr lang="en-US" sz="2800" b="1" dirty="0" smtClean="0">
              <a:solidFill>
                <a:schemeClr val="accent1"/>
              </a:solidFill>
            </a:endParaRPr>
          </a:p>
          <a:p>
            <a:r>
              <a:rPr lang="en-US" sz="2800" b="1" dirty="0" smtClean="0">
                <a:solidFill>
                  <a:schemeClr val="accent1"/>
                </a:solidFill>
              </a:rPr>
              <a:t>DOIP</a:t>
            </a:r>
          </a:p>
          <a:p>
            <a:endParaRPr lang="en-US" sz="2800" b="1" dirty="0" smtClean="0">
              <a:solidFill>
                <a:schemeClr val="accent1"/>
              </a:solidFill>
            </a:endParaRPr>
          </a:p>
          <a:p>
            <a:r>
              <a:rPr lang="en-US" sz="2800" b="1" dirty="0" smtClean="0">
                <a:solidFill>
                  <a:srgbClr val="F79646"/>
                </a:solidFill>
              </a:rPr>
              <a:t>Global Handle Registry</a:t>
            </a:r>
          </a:p>
          <a:p>
            <a:endParaRPr lang="en-US" sz="2800" b="1" dirty="0">
              <a:solidFill>
                <a:schemeClr val="accent1"/>
              </a:solidFill>
            </a:endParaRPr>
          </a:p>
          <a:p>
            <a:pPr marL="0" indent="0">
              <a:buNone/>
            </a:pPr>
            <a:endParaRPr lang="en-US" sz="2800" b="1" dirty="0" smtClean="0">
              <a:solidFill>
                <a:schemeClr val="accent1"/>
              </a:solidFill>
            </a:endParaRPr>
          </a:p>
          <a:p>
            <a:endParaRPr lang="en-US" sz="2800" b="1" dirty="0">
              <a:solidFill>
                <a:schemeClr val="accent1"/>
              </a:solidFill>
            </a:endParaRPr>
          </a:p>
          <a:p>
            <a:endParaRPr lang="en-US" sz="2400" dirty="0" smtClean="0"/>
          </a:p>
        </p:txBody>
      </p:sp>
    </p:spTree>
    <p:extLst>
      <p:ext uri="{BB962C8B-B14F-4D97-AF65-F5344CB8AC3E}">
        <p14:creationId xmlns:p14="http://schemas.microsoft.com/office/powerpoint/2010/main" val="42879530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818"/>
            <a:ext cx="8535132" cy="4969345"/>
          </a:xfrm>
        </p:spPr>
        <p:txBody>
          <a:bodyPr>
            <a:normAutofit fontScale="92500" lnSpcReduction="10000"/>
          </a:bodyPr>
          <a:lstStyle/>
          <a:p>
            <a:r>
              <a:rPr lang="en-US" sz="2400" dirty="0" smtClean="0">
                <a:solidFill>
                  <a:srgbClr val="000000"/>
                </a:solidFill>
              </a:rPr>
              <a:t>An organization that is credentialed and authorized by DONA</a:t>
            </a:r>
            <a:r>
              <a:rPr lang="en-US" sz="2400" dirty="0">
                <a:solidFill>
                  <a:srgbClr val="000000"/>
                </a:solidFill>
              </a:rPr>
              <a:t> </a:t>
            </a:r>
            <a:r>
              <a:rPr lang="en-US" sz="2400" dirty="0" smtClean="0">
                <a:solidFill>
                  <a:srgbClr val="000000"/>
                </a:solidFill>
              </a:rPr>
              <a:t>to create derived prefixes</a:t>
            </a:r>
            <a:r>
              <a:rPr lang="en-US" sz="2400" dirty="0">
                <a:solidFill>
                  <a:srgbClr val="000000"/>
                </a:solidFill>
              </a:rPr>
              <a:t> </a:t>
            </a:r>
            <a:r>
              <a:rPr lang="en-US" sz="2400" dirty="0" smtClean="0">
                <a:solidFill>
                  <a:srgbClr val="000000"/>
                </a:solidFill>
              </a:rPr>
              <a:t>from its allotted credential prefix is known as a Multi-</a:t>
            </a:r>
            <a:r>
              <a:rPr lang="en-US" sz="2400" dirty="0">
                <a:solidFill>
                  <a:srgbClr val="000000"/>
                </a:solidFill>
              </a:rPr>
              <a:t>P</a:t>
            </a:r>
            <a:r>
              <a:rPr lang="en-US" sz="2400" dirty="0" smtClean="0">
                <a:solidFill>
                  <a:srgbClr val="000000"/>
                </a:solidFill>
              </a:rPr>
              <a:t>rimary Administrator (MPA). </a:t>
            </a:r>
          </a:p>
          <a:p>
            <a:r>
              <a:rPr lang="en-US" sz="2400" dirty="0" smtClean="0">
                <a:solidFill>
                  <a:srgbClr val="000000"/>
                </a:solidFill>
              </a:rPr>
              <a:t>Each such organization is allotted a credential by DONA (such as 35) and authorized to provide GHR services using that credential. This typically entails allotting prefixes derived from their credential (such as 35.100) and providing GHR resolution services.</a:t>
            </a:r>
          </a:p>
          <a:p>
            <a:r>
              <a:rPr lang="en-US" sz="2400" dirty="0" smtClean="0">
                <a:solidFill>
                  <a:srgbClr val="000000"/>
                </a:solidFill>
              </a:rPr>
              <a:t>Each such organization can create and unlimited number of </a:t>
            </a:r>
            <a:r>
              <a:rPr lang="en-US" sz="2400" dirty="0">
                <a:solidFill>
                  <a:srgbClr val="000000"/>
                </a:solidFill>
              </a:rPr>
              <a:t>derived </a:t>
            </a:r>
            <a:r>
              <a:rPr lang="en-US" sz="2400" dirty="0" smtClean="0">
                <a:solidFill>
                  <a:srgbClr val="000000"/>
                </a:solidFill>
              </a:rPr>
              <a:t>prefixes </a:t>
            </a:r>
            <a:r>
              <a:rPr lang="en-US" sz="2400" dirty="0">
                <a:solidFill>
                  <a:srgbClr val="000000"/>
                </a:solidFill>
              </a:rPr>
              <a:t>and allot them to organizations that wish to provide local handle services</a:t>
            </a:r>
            <a:r>
              <a:rPr lang="en-US" sz="2400" dirty="0" smtClean="0">
                <a:solidFill>
                  <a:srgbClr val="000000"/>
                </a:solidFill>
              </a:rPr>
              <a:t>. </a:t>
            </a:r>
          </a:p>
          <a:p>
            <a:r>
              <a:rPr lang="en-US" sz="2400" dirty="0" smtClean="0">
                <a:solidFill>
                  <a:srgbClr val="000000"/>
                </a:solidFill>
              </a:rPr>
              <a:t>A maximum of 1 million one-delimiter prefixes may exist in the GHR.</a:t>
            </a:r>
          </a:p>
          <a:p>
            <a:r>
              <a:rPr lang="en-US" sz="2400" dirty="0" smtClean="0">
                <a:solidFill>
                  <a:srgbClr val="000000"/>
                </a:solidFill>
              </a:rPr>
              <a:t>All GHR Services verify and replicate any and all valid prefixes created/modified by all other GHR  Service Providers in accordance with DONA Foundation Policies and Procedures . </a:t>
            </a:r>
          </a:p>
        </p:txBody>
      </p:sp>
      <p:sp>
        <p:nvSpPr>
          <p:cNvPr id="4" name="Title 1"/>
          <p:cNvSpPr txBox="1">
            <a:spLocks/>
          </p:cNvSpPr>
          <p:nvPr/>
        </p:nvSpPr>
        <p:spPr>
          <a:xfrm>
            <a:off x="445440" y="10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4F81BD"/>
                </a:solidFill>
              </a:rPr>
              <a:t>GHR Service Provider</a:t>
            </a:r>
            <a:endParaRPr lang="en-US" sz="3200" dirty="0"/>
          </a:p>
        </p:txBody>
      </p:sp>
    </p:spTree>
    <p:extLst>
      <p:ext uri="{BB962C8B-B14F-4D97-AF65-F5344CB8AC3E}">
        <p14:creationId xmlns:p14="http://schemas.microsoft.com/office/powerpoint/2010/main" val="38279485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DONA GHR Service Deployment Overview</a:t>
            </a:r>
            <a:endParaRPr lang="en-US" sz="3200" dirty="0"/>
          </a:p>
        </p:txBody>
      </p:sp>
      <p:sp>
        <p:nvSpPr>
          <p:cNvPr id="3" name="Content Placeholder 2"/>
          <p:cNvSpPr>
            <a:spLocks noGrp="1"/>
          </p:cNvSpPr>
          <p:nvPr>
            <p:ph idx="1"/>
          </p:nvPr>
        </p:nvSpPr>
        <p:spPr>
          <a:xfrm>
            <a:off x="457200" y="1156818"/>
            <a:ext cx="8535132" cy="4969345"/>
          </a:xfrm>
        </p:spPr>
        <p:txBody>
          <a:bodyPr>
            <a:normAutofit/>
          </a:bodyPr>
          <a:lstStyle/>
          <a:p>
            <a:r>
              <a:rPr lang="en-US" sz="2400" dirty="0" smtClean="0"/>
              <a:t>DONA has currently 9 credentialed MPAs</a:t>
            </a:r>
            <a:r>
              <a:rPr lang="en-US" sz="2400" dirty="0"/>
              <a:t> </a:t>
            </a:r>
            <a:r>
              <a:rPr lang="en-US" sz="2400" dirty="0" smtClean="0"/>
              <a:t>that provide GHR services.</a:t>
            </a:r>
          </a:p>
          <a:p>
            <a:r>
              <a:rPr lang="en-US" sz="2400" dirty="0" smtClean="0"/>
              <a:t>ITU is also a GHR Service Provider although not an MPA.</a:t>
            </a:r>
          </a:p>
          <a:p>
            <a:r>
              <a:rPr lang="en-US" sz="2400" dirty="0" smtClean="0"/>
              <a:t>Our goal is to provide a wide geographical coverage and redundancy of service</a:t>
            </a:r>
            <a:r>
              <a:rPr lang="en-US" sz="2400" dirty="0"/>
              <a:t> </a:t>
            </a:r>
            <a:r>
              <a:rPr lang="en-US" sz="2400" dirty="0" smtClean="0"/>
              <a:t>with 12 MPA by the end of 2020. </a:t>
            </a:r>
          </a:p>
          <a:p>
            <a:pPr marL="0" indent="0">
              <a:buNone/>
            </a:pPr>
            <a:endParaRPr lang="en-US" sz="2400" dirty="0" smtClean="0"/>
          </a:p>
          <a:p>
            <a:endParaRPr lang="en-US" sz="2400" dirty="0" smtClean="0"/>
          </a:p>
          <a:p>
            <a:endParaRPr lang="en-US" sz="2400" dirty="0" smtClean="0"/>
          </a:p>
        </p:txBody>
      </p:sp>
      <p:pic>
        <p:nvPicPr>
          <p:cNvPr id="4" name="Picture 3" descr="Screen Shot 2018-11-29 at 6.54.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123" y="3363275"/>
            <a:ext cx="4164068" cy="2762888"/>
          </a:xfrm>
          <a:prstGeom prst="rect">
            <a:avLst/>
          </a:prstGeom>
        </p:spPr>
      </p:pic>
    </p:spTree>
    <p:extLst>
      <p:ext uri="{BB962C8B-B14F-4D97-AF65-F5344CB8AC3E}">
        <p14:creationId xmlns:p14="http://schemas.microsoft.com/office/powerpoint/2010/main" val="226085793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b="1" dirty="0" smtClean="0">
                <a:solidFill>
                  <a:srgbClr val="4F81BD"/>
                </a:solidFill>
                <a:ea typeface="+mj-ea"/>
                <a:cs typeface="+mj-cs"/>
              </a:rPr>
              <a:t>MPA </a:t>
            </a:r>
            <a:r>
              <a:rPr lang="en-US" sz="3200" b="1" dirty="0" smtClean="0">
                <a:solidFill>
                  <a:srgbClr val="4F81BD"/>
                </a:solidFill>
                <a:latin typeface="+mn-lt"/>
                <a:ea typeface="+mj-ea"/>
                <a:cs typeface="+mj-cs"/>
              </a:rPr>
              <a:t>GHR Operations</a:t>
            </a:r>
            <a:endParaRPr lang="en-US" sz="3200" b="1" dirty="0">
              <a:solidFill>
                <a:srgbClr val="4F81BD"/>
              </a:solidFill>
              <a:latin typeface="+mn-lt"/>
              <a:ea typeface="+mj-ea"/>
              <a:cs typeface="+mj-cs"/>
            </a:endParaRPr>
          </a:p>
        </p:txBody>
      </p:sp>
      <p:sp>
        <p:nvSpPr>
          <p:cNvPr id="41" name="Oval 40"/>
          <p:cNvSpPr/>
          <p:nvPr/>
        </p:nvSpPr>
        <p:spPr>
          <a:xfrm>
            <a:off x="1431360" y="3700937"/>
            <a:ext cx="791289" cy="731063"/>
          </a:xfrm>
          <a:prstGeom prst="ellipse">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dirty="0" smtClean="0"/>
              <a:t>CNRI</a:t>
            </a:r>
          </a:p>
          <a:p>
            <a:pPr algn="ctr"/>
            <a:r>
              <a:rPr lang="en-US" dirty="0" smtClean="0"/>
              <a:t>MPA</a:t>
            </a:r>
          </a:p>
        </p:txBody>
      </p:sp>
      <p:grpSp>
        <p:nvGrpSpPr>
          <p:cNvPr id="2" name="Group 1"/>
          <p:cNvGrpSpPr/>
          <p:nvPr/>
        </p:nvGrpSpPr>
        <p:grpSpPr>
          <a:xfrm>
            <a:off x="2532499" y="1223652"/>
            <a:ext cx="4364707" cy="4127130"/>
            <a:chOff x="2532499" y="1223652"/>
            <a:chExt cx="4364707" cy="4127130"/>
          </a:xfrm>
        </p:grpSpPr>
        <p:sp>
          <p:nvSpPr>
            <p:cNvPr id="54" name="TextBox 53"/>
            <p:cNvSpPr txBox="1"/>
            <p:nvPr/>
          </p:nvSpPr>
          <p:spPr>
            <a:xfrm>
              <a:off x="3565445" y="1223652"/>
              <a:ext cx="2313454" cy="369332"/>
            </a:xfrm>
            <a:prstGeom prst="rect">
              <a:avLst/>
            </a:prstGeom>
            <a:noFill/>
          </p:spPr>
          <p:txBody>
            <a:bodyPr wrap="none" rtlCol="0">
              <a:spAutoFit/>
            </a:bodyPr>
            <a:lstStyle/>
            <a:p>
              <a:r>
                <a:rPr lang="en-US" dirty="0" smtClean="0"/>
                <a:t>Global Handle Registry</a:t>
              </a:r>
              <a:endParaRPr lang="en-US" dirty="0"/>
            </a:p>
          </p:txBody>
        </p:sp>
        <p:grpSp>
          <p:nvGrpSpPr>
            <p:cNvPr id="8" name="Group 7"/>
            <p:cNvGrpSpPr/>
            <p:nvPr/>
          </p:nvGrpSpPr>
          <p:grpSpPr>
            <a:xfrm>
              <a:off x="2532499" y="1622294"/>
              <a:ext cx="4364707" cy="3728488"/>
              <a:chOff x="2317981" y="1622294"/>
              <a:chExt cx="4364707" cy="3728488"/>
            </a:xfrm>
          </p:grpSpPr>
          <p:sp>
            <p:nvSpPr>
              <p:cNvPr id="5" name="Oval 4"/>
              <p:cNvSpPr/>
              <p:nvPr/>
            </p:nvSpPr>
            <p:spPr>
              <a:xfrm>
                <a:off x="2632906" y="2478674"/>
                <a:ext cx="1222538" cy="705435"/>
              </a:xfrm>
              <a:prstGeom prst="ellipse">
                <a:avLst/>
              </a:prstGeom>
              <a:solidFill>
                <a:schemeClr val="accent5">
                  <a:lumMod val="75000"/>
                </a:schemeClr>
              </a:solidFill>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sz="1400" dirty="0" smtClean="0"/>
                  <a:t>DONA GHR Service</a:t>
                </a:r>
              </a:p>
            </p:txBody>
          </p:sp>
          <p:sp>
            <p:nvSpPr>
              <p:cNvPr id="30" name="Oval 29"/>
              <p:cNvSpPr/>
              <p:nvPr/>
            </p:nvSpPr>
            <p:spPr>
              <a:xfrm>
                <a:off x="5122930" y="2479220"/>
                <a:ext cx="1238903" cy="705435"/>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nchorCtr="1"/>
              <a:lstStyle/>
              <a:p>
                <a:pPr algn="ctr"/>
                <a:r>
                  <a:rPr lang="en-US" sz="1400" dirty="0" smtClean="0"/>
                  <a:t>MPA GHR Service 10</a:t>
                </a:r>
              </a:p>
            </p:txBody>
          </p:sp>
          <p:sp>
            <p:nvSpPr>
              <p:cNvPr id="33" name="Oval 32"/>
              <p:cNvSpPr/>
              <p:nvPr/>
            </p:nvSpPr>
            <p:spPr>
              <a:xfrm>
                <a:off x="3855444" y="1770788"/>
                <a:ext cx="1225818" cy="705435"/>
              </a:xfrm>
              <a:prstGeom prst="ellipse">
                <a:avLst/>
              </a:prstGeom>
              <a:solidFill>
                <a:srgbClr val="FF6600"/>
              </a:solidFill>
            </p:spPr>
            <p:style>
              <a:lnRef idx="0">
                <a:schemeClr val="accent1"/>
              </a:lnRef>
              <a:fillRef idx="3">
                <a:schemeClr val="accent1"/>
              </a:fillRef>
              <a:effectRef idx="3">
                <a:schemeClr val="accent1"/>
              </a:effectRef>
              <a:fontRef idx="minor">
                <a:schemeClr val="lt1"/>
              </a:fontRef>
            </p:style>
            <p:txBody>
              <a:bodyPr lIns="0" rIns="0" rtlCol="0" anchor="ctr" anchorCtr="1"/>
              <a:lstStyle/>
              <a:p>
                <a:pPr algn="ctr"/>
                <a:r>
                  <a:rPr lang="en-US" sz="1400" dirty="0" smtClean="0"/>
                  <a:t>MPA GHR</a:t>
                </a:r>
              </a:p>
              <a:p>
                <a:pPr algn="ctr"/>
                <a:r>
                  <a:rPr lang="en-US" sz="1400" dirty="0" smtClean="0"/>
                  <a:t>Service 86</a:t>
                </a:r>
              </a:p>
            </p:txBody>
          </p:sp>
          <p:sp>
            <p:nvSpPr>
              <p:cNvPr id="39" name="Oval 38"/>
              <p:cNvSpPr/>
              <p:nvPr/>
            </p:nvSpPr>
            <p:spPr>
              <a:xfrm>
                <a:off x="2632906" y="3625754"/>
                <a:ext cx="1232516" cy="705435"/>
              </a:xfrm>
              <a:prstGeom prst="ellipse">
                <a:avLst/>
              </a:prstGeom>
            </p:spPr>
            <p:style>
              <a:lnRef idx="0">
                <a:schemeClr val="accent6"/>
              </a:lnRef>
              <a:fillRef idx="3">
                <a:schemeClr val="accent6"/>
              </a:fillRef>
              <a:effectRef idx="3">
                <a:schemeClr val="accent6"/>
              </a:effectRef>
              <a:fontRef idx="minor">
                <a:schemeClr val="lt1"/>
              </a:fontRef>
            </p:style>
            <p:txBody>
              <a:bodyPr lIns="0" rIns="0" rtlCol="0" anchor="ctr" anchorCtr="1"/>
              <a:lstStyle/>
              <a:p>
                <a:pPr algn="ctr"/>
                <a:r>
                  <a:rPr lang="en-US" sz="1400" dirty="0" smtClean="0"/>
                  <a:t>MPA GHR</a:t>
                </a:r>
              </a:p>
              <a:p>
                <a:pPr algn="ctr"/>
                <a:r>
                  <a:rPr lang="en-US" sz="1400" dirty="0" smtClean="0"/>
                  <a:t>Service 20</a:t>
                </a:r>
              </a:p>
            </p:txBody>
          </p:sp>
          <p:sp>
            <p:nvSpPr>
              <p:cNvPr id="42" name="Oval 41"/>
              <p:cNvSpPr/>
              <p:nvPr/>
            </p:nvSpPr>
            <p:spPr>
              <a:xfrm>
                <a:off x="5094347" y="3625754"/>
                <a:ext cx="1249021" cy="705435"/>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nchorCtr="1"/>
              <a:lstStyle/>
              <a:p>
                <a:pPr algn="ctr"/>
                <a:r>
                  <a:rPr lang="en-US" sz="1400" dirty="0" smtClean="0"/>
                  <a:t>MPA GHR</a:t>
                </a:r>
              </a:p>
              <a:p>
                <a:pPr algn="ctr"/>
                <a:r>
                  <a:rPr lang="en-US" sz="1400" dirty="0" smtClean="0"/>
                  <a:t>Service 21</a:t>
                </a:r>
              </a:p>
            </p:txBody>
          </p:sp>
          <p:sp>
            <p:nvSpPr>
              <p:cNvPr id="43" name="Oval 42"/>
              <p:cNvSpPr/>
              <p:nvPr/>
            </p:nvSpPr>
            <p:spPr>
              <a:xfrm>
                <a:off x="3855444" y="4445863"/>
                <a:ext cx="1267486" cy="705435"/>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nchorCtr="1"/>
              <a:lstStyle/>
              <a:p>
                <a:pPr algn="ctr"/>
                <a:r>
                  <a:rPr lang="en-US" sz="1400" dirty="0" smtClean="0"/>
                  <a:t>MPA GHR</a:t>
                </a:r>
              </a:p>
              <a:p>
                <a:pPr algn="ctr"/>
                <a:r>
                  <a:rPr lang="en-US" sz="1400" dirty="0" smtClean="0"/>
                  <a:t>Service 22</a:t>
                </a:r>
              </a:p>
            </p:txBody>
          </p:sp>
          <p:sp>
            <p:nvSpPr>
              <p:cNvPr id="7" name="Oval 6"/>
              <p:cNvSpPr/>
              <p:nvPr/>
            </p:nvSpPr>
            <p:spPr>
              <a:xfrm>
                <a:off x="2317981" y="1622294"/>
                <a:ext cx="4364707" cy="3728488"/>
              </a:xfrm>
              <a:prstGeom prst="ellipse">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5" name="Group 14"/>
          <p:cNvGrpSpPr/>
          <p:nvPr/>
        </p:nvGrpSpPr>
        <p:grpSpPr>
          <a:xfrm>
            <a:off x="222183" y="3800507"/>
            <a:ext cx="1339660" cy="592861"/>
            <a:chOff x="222183" y="3800507"/>
            <a:chExt cx="1339660" cy="592861"/>
          </a:xfrm>
        </p:grpSpPr>
        <p:cxnSp>
          <p:nvCxnSpPr>
            <p:cNvPr id="50" name="Straight Arrow Connector 49"/>
            <p:cNvCxnSpPr/>
            <p:nvPr/>
          </p:nvCxnSpPr>
          <p:spPr>
            <a:xfrm>
              <a:off x="947033" y="4112981"/>
              <a:ext cx="4605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222183" y="3800507"/>
              <a:ext cx="620322" cy="592861"/>
            </a:xfrm>
            <a:prstGeom prst="ellipse">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sz="1200" dirty="0" smtClean="0"/>
                <a:t>Org. B</a:t>
              </a:r>
            </a:p>
          </p:txBody>
        </p:sp>
        <p:sp>
          <p:nvSpPr>
            <p:cNvPr id="51" name="TextBox 50"/>
            <p:cNvSpPr txBox="1"/>
            <p:nvPr/>
          </p:nvSpPr>
          <p:spPr>
            <a:xfrm>
              <a:off x="782025" y="3841094"/>
              <a:ext cx="779818" cy="523220"/>
            </a:xfrm>
            <a:prstGeom prst="rect">
              <a:avLst/>
            </a:prstGeom>
            <a:noFill/>
          </p:spPr>
          <p:txBody>
            <a:bodyPr wrap="none" rtlCol="0">
              <a:spAutoFit/>
            </a:bodyPr>
            <a:lstStyle/>
            <a:p>
              <a:r>
                <a:rPr lang="en-US" sz="1400" dirty="0" smtClean="0"/>
                <a:t>Prefix</a:t>
              </a:r>
            </a:p>
            <a:p>
              <a:r>
                <a:rPr lang="en-US" sz="1400" dirty="0" smtClean="0"/>
                <a:t>Request </a:t>
              </a:r>
              <a:endParaRPr lang="en-US" sz="1400" dirty="0"/>
            </a:p>
          </p:txBody>
        </p:sp>
      </p:grpSp>
      <p:sp>
        <p:nvSpPr>
          <p:cNvPr id="60" name="Oval 59"/>
          <p:cNvSpPr/>
          <p:nvPr/>
        </p:nvSpPr>
        <p:spPr>
          <a:xfrm>
            <a:off x="6958856" y="2113688"/>
            <a:ext cx="791289" cy="731063"/>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dirty="0" smtClean="0"/>
              <a:t>IDF</a:t>
            </a:r>
          </a:p>
          <a:p>
            <a:pPr algn="ctr"/>
            <a:r>
              <a:rPr lang="en-US" dirty="0" smtClean="0"/>
              <a:t>MPA</a:t>
            </a:r>
          </a:p>
        </p:txBody>
      </p:sp>
      <p:sp>
        <p:nvSpPr>
          <p:cNvPr id="62" name="Oval 61"/>
          <p:cNvSpPr/>
          <p:nvPr/>
        </p:nvSpPr>
        <p:spPr>
          <a:xfrm>
            <a:off x="1950299" y="1820571"/>
            <a:ext cx="791289" cy="731063"/>
          </a:xfrm>
          <a:prstGeom prst="ellipse">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smtClean="0"/>
              <a:t>DONA</a:t>
            </a:r>
          </a:p>
        </p:txBody>
      </p:sp>
      <p:grpSp>
        <p:nvGrpSpPr>
          <p:cNvPr id="4" name="Group 3"/>
          <p:cNvGrpSpPr/>
          <p:nvPr/>
        </p:nvGrpSpPr>
        <p:grpSpPr>
          <a:xfrm>
            <a:off x="507684" y="3107451"/>
            <a:ext cx="923676" cy="693056"/>
            <a:chOff x="507684" y="3107451"/>
            <a:chExt cx="923676" cy="693056"/>
          </a:xfrm>
        </p:grpSpPr>
        <p:sp>
          <p:nvSpPr>
            <p:cNvPr id="64" name="Oval 63"/>
            <p:cNvSpPr/>
            <p:nvPr/>
          </p:nvSpPr>
          <p:spPr>
            <a:xfrm>
              <a:off x="507684" y="3107451"/>
              <a:ext cx="620322" cy="592861"/>
            </a:xfrm>
            <a:prstGeom prst="ellipse">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sz="1200" dirty="0" smtClean="0"/>
                <a:t>Org. A</a:t>
              </a:r>
            </a:p>
          </p:txBody>
        </p:sp>
        <p:cxnSp>
          <p:nvCxnSpPr>
            <p:cNvPr id="71" name="Straight Arrow Connector 70"/>
            <p:cNvCxnSpPr/>
            <p:nvPr/>
          </p:nvCxnSpPr>
          <p:spPr>
            <a:xfrm>
              <a:off x="1152666" y="3613490"/>
              <a:ext cx="278694" cy="18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532344" y="4352354"/>
            <a:ext cx="945286" cy="686370"/>
            <a:chOff x="532344" y="4352354"/>
            <a:chExt cx="945286" cy="686370"/>
          </a:xfrm>
        </p:grpSpPr>
        <p:sp>
          <p:nvSpPr>
            <p:cNvPr id="63" name="Oval 62"/>
            <p:cNvSpPr/>
            <p:nvPr/>
          </p:nvSpPr>
          <p:spPr>
            <a:xfrm>
              <a:off x="532344" y="4445863"/>
              <a:ext cx="620322" cy="592861"/>
            </a:xfrm>
            <a:prstGeom prst="ellipse">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sz="1200" dirty="0" smtClean="0"/>
                <a:t>Org. C</a:t>
              </a:r>
            </a:p>
          </p:txBody>
        </p:sp>
        <p:cxnSp>
          <p:nvCxnSpPr>
            <p:cNvPr id="72" name="Straight Arrow Connector 71"/>
            <p:cNvCxnSpPr/>
            <p:nvPr/>
          </p:nvCxnSpPr>
          <p:spPr>
            <a:xfrm flipV="1">
              <a:off x="1198936" y="4352354"/>
              <a:ext cx="278694" cy="187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6576351" y="2634527"/>
            <a:ext cx="1700710" cy="1156442"/>
            <a:chOff x="6576351" y="2634527"/>
            <a:chExt cx="1700710" cy="1156442"/>
          </a:xfrm>
        </p:grpSpPr>
        <p:sp>
          <p:nvSpPr>
            <p:cNvPr id="81" name="TextBox 80"/>
            <p:cNvSpPr txBox="1"/>
            <p:nvPr/>
          </p:nvSpPr>
          <p:spPr>
            <a:xfrm>
              <a:off x="6861289" y="2836862"/>
              <a:ext cx="1415772" cy="954107"/>
            </a:xfrm>
            <a:prstGeom prst="rect">
              <a:avLst/>
            </a:prstGeom>
            <a:noFill/>
          </p:spPr>
          <p:txBody>
            <a:bodyPr wrap="none" rtlCol="0">
              <a:spAutoFit/>
            </a:bodyPr>
            <a:lstStyle/>
            <a:p>
              <a:r>
                <a:rPr lang="en-US" sz="1400" dirty="0" smtClean="0"/>
                <a:t>Allots Prefixes</a:t>
              </a:r>
            </a:p>
            <a:p>
              <a:r>
                <a:rPr lang="en-US" sz="1400" dirty="0"/>
                <a:t>d</a:t>
              </a:r>
              <a:r>
                <a:rPr lang="en-US" sz="1400" dirty="0" smtClean="0"/>
                <a:t>erived from </a:t>
              </a:r>
            </a:p>
            <a:p>
              <a:r>
                <a:rPr lang="en-US" sz="1400" dirty="0" smtClean="0"/>
                <a:t>0.NA/10 </a:t>
              </a:r>
            </a:p>
            <a:p>
              <a:r>
                <a:rPr lang="en-US" sz="1400" dirty="0" smtClean="0"/>
                <a:t>e.g. 0.NA/10.123</a:t>
              </a:r>
              <a:endParaRPr lang="en-US" sz="1400" dirty="0"/>
            </a:p>
          </p:txBody>
        </p:sp>
        <p:cxnSp>
          <p:nvCxnSpPr>
            <p:cNvPr id="82" name="Straight Arrow Connector 81"/>
            <p:cNvCxnSpPr/>
            <p:nvPr/>
          </p:nvCxnSpPr>
          <p:spPr>
            <a:xfrm flipH="1">
              <a:off x="6576351" y="2634527"/>
              <a:ext cx="396509" cy="1396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7495477" y="1285297"/>
            <a:ext cx="1215983" cy="1963990"/>
            <a:chOff x="7495477" y="1285297"/>
            <a:chExt cx="1215983" cy="1963990"/>
          </a:xfrm>
        </p:grpSpPr>
        <p:sp>
          <p:nvSpPr>
            <p:cNvPr id="68" name="Oval 67"/>
            <p:cNvSpPr/>
            <p:nvPr/>
          </p:nvSpPr>
          <p:spPr>
            <a:xfrm>
              <a:off x="7495477" y="1285297"/>
              <a:ext cx="620322" cy="592861"/>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smtClean="0"/>
                <a:t>RA 1</a:t>
              </a:r>
            </a:p>
          </p:txBody>
        </p:sp>
        <p:sp>
          <p:nvSpPr>
            <p:cNvPr id="69" name="Oval 68"/>
            <p:cNvSpPr/>
            <p:nvPr/>
          </p:nvSpPr>
          <p:spPr>
            <a:xfrm>
              <a:off x="8091138" y="1878158"/>
              <a:ext cx="620322" cy="592861"/>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smtClean="0"/>
                <a:t>RA 2</a:t>
              </a:r>
            </a:p>
          </p:txBody>
        </p:sp>
        <p:sp>
          <p:nvSpPr>
            <p:cNvPr id="70" name="Oval 69"/>
            <p:cNvSpPr/>
            <p:nvPr/>
          </p:nvSpPr>
          <p:spPr>
            <a:xfrm>
              <a:off x="8066478" y="2656426"/>
              <a:ext cx="620322" cy="592861"/>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smtClean="0"/>
                <a:t>RA 2</a:t>
              </a:r>
            </a:p>
          </p:txBody>
        </p:sp>
        <p:cxnSp>
          <p:nvCxnSpPr>
            <p:cNvPr id="76" name="Straight Arrow Connector 75"/>
            <p:cNvCxnSpPr/>
            <p:nvPr/>
          </p:nvCxnSpPr>
          <p:spPr>
            <a:xfrm flipH="1">
              <a:off x="7750145" y="2313149"/>
              <a:ext cx="316334" cy="89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H="1">
              <a:off x="7502421" y="1878158"/>
              <a:ext cx="142571" cy="2355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H="1" flipV="1">
              <a:off x="7725486" y="2693413"/>
              <a:ext cx="316332" cy="1177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3476970" y="2551634"/>
            <a:ext cx="2494562" cy="1987737"/>
            <a:chOff x="3476970" y="2551634"/>
            <a:chExt cx="2494562" cy="1987737"/>
          </a:xfrm>
        </p:grpSpPr>
        <p:cxnSp>
          <p:nvCxnSpPr>
            <p:cNvPr id="106" name="Straight Arrow Connector 105"/>
            <p:cNvCxnSpPr/>
            <p:nvPr/>
          </p:nvCxnSpPr>
          <p:spPr>
            <a:xfrm>
              <a:off x="3933168" y="4266362"/>
              <a:ext cx="332902" cy="273009"/>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flipV="1">
              <a:off x="3476970" y="3249287"/>
              <a:ext cx="0" cy="364203"/>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flipV="1">
              <a:off x="3933168" y="2551634"/>
              <a:ext cx="712234" cy="1148679"/>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flipV="1">
              <a:off x="4085568" y="2971286"/>
              <a:ext cx="1210212" cy="881428"/>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4085568" y="3969931"/>
              <a:ext cx="1210212" cy="84773"/>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069962" y="3107451"/>
              <a:ext cx="1901570" cy="738664"/>
            </a:xfrm>
            <a:prstGeom prst="rect">
              <a:avLst/>
            </a:prstGeom>
            <a:noFill/>
          </p:spPr>
          <p:txBody>
            <a:bodyPr wrap="none" rtlCol="0">
              <a:spAutoFit/>
            </a:bodyPr>
            <a:lstStyle/>
            <a:p>
              <a:r>
                <a:rPr lang="en-US" sz="1400" dirty="0" smtClean="0"/>
                <a:t>Replicates new prefixes</a:t>
              </a:r>
            </a:p>
            <a:p>
              <a:r>
                <a:rPr lang="en-US" sz="1400" dirty="0" smtClean="0"/>
                <a:t>Cryptographically and</a:t>
              </a:r>
            </a:p>
            <a:p>
              <a:r>
                <a:rPr lang="en-US" sz="1400" dirty="0" smtClean="0"/>
                <a:t>validation</a:t>
              </a:r>
              <a:endParaRPr lang="en-US" sz="1400" dirty="0"/>
            </a:p>
          </p:txBody>
        </p:sp>
      </p:grpSp>
      <p:grpSp>
        <p:nvGrpSpPr>
          <p:cNvPr id="14" name="Group 13"/>
          <p:cNvGrpSpPr/>
          <p:nvPr/>
        </p:nvGrpSpPr>
        <p:grpSpPr>
          <a:xfrm>
            <a:off x="6527263" y="3969931"/>
            <a:ext cx="2075756" cy="1900180"/>
            <a:chOff x="6527263" y="3969931"/>
            <a:chExt cx="2075756" cy="1900180"/>
          </a:xfrm>
        </p:grpSpPr>
        <p:sp>
          <p:nvSpPr>
            <p:cNvPr id="61" name="Oval 60"/>
            <p:cNvSpPr/>
            <p:nvPr/>
          </p:nvSpPr>
          <p:spPr>
            <a:xfrm>
              <a:off x="6958856" y="4266362"/>
              <a:ext cx="791289" cy="731063"/>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sz="1600" dirty="0" smtClean="0"/>
                <a:t>GWDG</a:t>
              </a:r>
            </a:p>
            <a:p>
              <a:pPr algn="ctr"/>
              <a:r>
                <a:rPr lang="en-US" sz="1600" dirty="0" smtClean="0"/>
                <a:t>MPA</a:t>
              </a:r>
            </a:p>
          </p:txBody>
        </p:sp>
        <p:sp>
          <p:nvSpPr>
            <p:cNvPr id="65" name="Oval 64"/>
            <p:cNvSpPr/>
            <p:nvPr/>
          </p:nvSpPr>
          <p:spPr>
            <a:xfrm>
              <a:off x="7933377" y="4764943"/>
              <a:ext cx="620322" cy="592861"/>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sz="1200" dirty="0" smtClean="0"/>
                <a:t>Org. 2</a:t>
              </a:r>
            </a:p>
          </p:txBody>
        </p:sp>
        <p:sp>
          <p:nvSpPr>
            <p:cNvPr id="66" name="Oval 65"/>
            <p:cNvSpPr/>
            <p:nvPr/>
          </p:nvSpPr>
          <p:spPr>
            <a:xfrm>
              <a:off x="7306117" y="5277250"/>
              <a:ext cx="620322" cy="592861"/>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sz="1200" dirty="0" smtClean="0"/>
                <a:t>Org. 3</a:t>
              </a:r>
            </a:p>
          </p:txBody>
        </p:sp>
        <p:sp>
          <p:nvSpPr>
            <p:cNvPr id="67" name="Oval 66"/>
            <p:cNvSpPr/>
            <p:nvPr/>
          </p:nvSpPr>
          <p:spPr>
            <a:xfrm>
              <a:off x="7982697" y="3969931"/>
              <a:ext cx="620322" cy="592861"/>
            </a:xfrm>
            <a:prstGeom prst="ellipse">
              <a:avLst/>
            </a:prstGeom>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sz="1200" dirty="0" smtClean="0"/>
                <a:t>Org. 1</a:t>
              </a:r>
            </a:p>
          </p:txBody>
        </p:sp>
        <p:cxnSp>
          <p:nvCxnSpPr>
            <p:cNvPr id="118" name="Straight Arrow Connector 117"/>
            <p:cNvCxnSpPr/>
            <p:nvPr/>
          </p:nvCxnSpPr>
          <p:spPr>
            <a:xfrm flipH="1" flipV="1">
              <a:off x="7725486" y="4834911"/>
              <a:ext cx="207892" cy="764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7750146" y="4381594"/>
              <a:ext cx="200953" cy="1008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flipV="1">
              <a:off x="7494509" y="4997426"/>
              <a:ext cx="65193" cy="2423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flipH="1" flipV="1">
              <a:off x="6527263" y="4112981"/>
              <a:ext cx="483821" cy="280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363282" y="4054703"/>
            <a:ext cx="1484142" cy="1203588"/>
            <a:chOff x="1363282" y="4054703"/>
            <a:chExt cx="1484142" cy="1203588"/>
          </a:xfrm>
        </p:grpSpPr>
        <p:cxnSp>
          <p:nvCxnSpPr>
            <p:cNvPr id="13" name="Straight Arrow Connector 12"/>
            <p:cNvCxnSpPr/>
            <p:nvPr/>
          </p:nvCxnSpPr>
          <p:spPr>
            <a:xfrm>
              <a:off x="2305650" y="4054703"/>
              <a:ext cx="54177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1363282" y="4088740"/>
              <a:ext cx="1418003" cy="1169551"/>
            </a:xfrm>
            <a:prstGeom prst="rect">
              <a:avLst/>
            </a:prstGeom>
            <a:noFill/>
          </p:spPr>
          <p:txBody>
            <a:bodyPr wrap="square" rtlCol="0">
              <a:spAutoFit/>
            </a:bodyPr>
            <a:lstStyle/>
            <a:p>
              <a:pPr algn="r"/>
              <a:r>
                <a:rPr lang="en-US" sz="1400" dirty="0" smtClean="0"/>
                <a:t>Allots </a:t>
              </a:r>
            </a:p>
            <a:p>
              <a:pPr algn="r"/>
              <a:r>
                <a:rPr lang="en-US" sz="1400" dirty="0" smtClean="0"/>
                <a:t>Prefixes</a:t>
              </a:r>
            </a:p>
            <a:p>
              <a:pPr algn="r"/>
              <a:r>
                <a:rPr lang="en-US" sz="1400" dirty="0"/>
                <a:t>d</a:t>
              </a:r>
              <a:r>
                <a:rPr lang="en-US" sz="1400" dirty="0" smtClean="0"/>
                <a:t>erived from </a:t>
              </a:r>
            </a:p>
            <a:p>
              <a:pPr algn="r"/>
              <a:r>
                <a:rPr lang="en-US" sz="1400" dirty="0" smtClean="0"/>
                <a:t>0.NA/20 </a:t>
              </a:r>
            </a:p>
            <a:p>
              <a:pPr algn="r"/>
              <a:r>
                <a:rPr lang="en-US" sz="1400" dirty="0" smtClean="0"/>
                <a:t>e.g. 0.NA/20.1.1</a:t>
              </a:r>
              <a:endParaRPr lang="en-US" sz="1400" dirty="0"/>
            </a:p>
          </p:txBody>
        </p:sp>
      </p:grpSp>
      <p:grpSp>
        <p:nvGrpSpPr>
          <p:cNvPr id="24" name="Group 23"/>
          <p:cNvGrpSpPr/>
          <p:nvPr/>
        </p:nvGrpSpPr>
        <p:grpSpPr>
          <a:xfrm>
            <a:off x="4085568" y="2313149"/>
            <a:ext cx="1885964" cy="2132714"/>
            <a:chOff x="4085568" y="2313149"/>
            <a:chExt cx="1885964" cy="2132714"/>
          </a:xfrm>
        </p:grpSpPr>
        <p:cxnSp>
          <p:nvCxnSpPr>
            <p:cNvPr id="17" name="Straight Arrow Connector 16"/>
            <p:cNvCxnSpPr/>
            <p:nvPr/>
          </p:nvCxnSpPr>
          <p:spPr>
            <a:xfrm flipH="1" flipV="1">
              <a:off x="5192436" y="2313149"/>
              <a:ext cx="293748" cy="238485"/>
            </a:xfrm>
            <a:prstGeom prst="straightConnector1">
              <a:avLst/>
            </a:prstGeom>
            <a:ln>
              <a:headEnd type="none"/>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p:nvPr/>
          </p:nvCxnSpPr>
          <p:spPr>
            <a:xfrm flipH="1">
              <a:off x="4085568" y="2836862"/>
              <a:ext cx="1201572" cy="7889"/>
            </a:xfrm>
            <a:prstGeom prst="straightConnector1">
              <a:avLst/>
            </a:prstGeom>
            <a:ln>
              <a:headEnd type="none"/>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5971532" y="3249288"/>
              <a:ext cx="0" cy="364202"/>
            </a:xfrm>
            <a:prstGeom prst="straightConnector1">
              <a:avLst/>
            </a:prstGeom>
            <a:ln>
              <a:headEnd type="none"/>
              <a:tailEnd type="arrow"/>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flipH="1">
              <a:off x="4751814" y="3184109"/>
              <a:ext cx="734370" cy="1261754"/>
            </a:xfrm>
            <a:prstGeom prst="straightConnector1">
              <a:avLst/>
            </a:prstGeom>
            <a:ln>
              <a:headEnd type="none"/>
              <a:tailEnd type="arrow"/>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p:nvPr/>
          </p:nvCxnSpPr>
          <p:spPr>
            <a:xfrm flipH="1">
              <a:off x="4085568" y="2971286"/>
              <a:ext cx="1251880" cy="819683"/>
            </a:xfrm>
            <a:prstGeom prst="straightConnector1">
              <a:avLst/>
            </a:prstGeom>
            <a:ln>
              <a:headEnd type="none"/>
              <a:tailEnd type="arrow"/>
            </a:ln>
          </p:spPr>
          <p:style>
            <a:lnRef idx="2">
              <a:schemeClr val="accent2"/>
            </a:lnRef>
            <a:fillRef idx="0">
              <a:schemeClr val="accent2"/>
            </a:fillRef>
            <a:effectRef idx="1">
              <a:schemeClr val="accent2"/>
            </a:effectRef>
            <a:fontRef idx="minor">
              <a:schemeClr val="tx1"/>
            </a:fontRef>
          </p:style>
        </p:cxnSp>
      </p:grpSp>
      <p:grpSp>
        <p:nvGrpSpPr>
          <p:cNvPr id="35" name="Group 34"/>
          <p:cNvGrpSpPr/>
          <p:nvPr/>
        </p:nvGrpSpPr>
        <p:grpSpPr>
          <a:xfrm>
            <a:off x="3933168" y="2479220"/>
            <a:ext cx="2140513" cy="2083572"/>
            <a:chOff x="3933168" y="2479220"/>
            <a:chExt cx="2140513" cy="2083572"/>
          </a:xfrm>
        </p:grpSpPr>
        <p:cxnSp>
          <p:nvCxnSpPr>
            <p:cNvPr id="26" name="Straight Arrow Connector 25"/>
            <p:cNvCxnSpPr/>
            <p:nvPr/>
          </p:nvCxnSpPr>
          <p:spPr>
            <a:xfrm flipV="1">
              <a:off x="6073681" y="3249288"/>
              <a:ext cx="0" cy="36420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77" name="Straight Arrow Connector 76"/>
            <p:cNvCxnSpPr/>
            <p:nvPr/>
          </p:nvCxnSpPr>
          <p:spPr>
            <a:xfrm flipH="1" flipV="1">
              <a:off x="4915966" y="2479220"/>
              <a:ext cx="647975" cy="113427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78" name="Straight Arrow Connector 77"/>
            <p:cNvCxnSpPr/>
            <p:nvPr/>
          </p:nvCxnSpPr>
          <p:spPr>
            <a:xfrm flipH="1">
              <a:off x="5287140" y="4295082"/>
              <a:ext cx="204570" cy="26771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79" name="Straight Arrow Connector 78"/>
            <p:cNvCxnSpPr/>
            <p:nvPr/>
          </p:nvCxnSpPr>
          <p:spPr>
            <a:xfrm flipH="1">
              <a:off x="4069962" y="4088740"/>
              <a:ext cx="1214064" cy="6643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80" name="Straight Arrow Connector 79"/>
            <p:cNvCxnSpPr/>
            <p:nvPr/>
          </p:nvCxnSpPr>
          <p:spPr>
            <a:xfrm flipH="1" flipV="1">
              <a:off x="3933168" y="3107451"/>
              <a:ext cx="1404280" cy="69305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37" name="TextBox 36"/>
          <p:cNvSpPr txBox="1"/>
          <p:nvPr/>
        </p:nvSpPr>
        <p:spPr>
          <a:xfrm>
            <a:off x="104326" y="5296126"/>
            <a:ext cx="7199407" cy="1323439"/>
          </a:xfrm>
          <a:prstGeom prst="rect">
            <a:avLst/>
          </a:prstGeom>
          <a:noFill/>
        </p:spPr>
        <p:txBody>
          <a:bodyPr wrap="none" rtlCol="0">
            <a:spAutoFit/>
          </a:bodyPr>
          <a:lstStyle/>
          <a:p>
            <a:pPr marL="285750" indent="-285750">
              <a:buFont typeface="Arial"/>
              <a:buChar char="•"/>
            </a:pPr>
            <a:r>
              <a:rPr lang="en-US" sz="2000" dirty="0"/>
              <a:t>Every MPA </a:t>
            </a:r>
            <a:r>
              <a:rPr lang="en-US" sz="2000" dirty="0" smtClean="0"/>
              <a:t>replicates </a:t>
            </a:r>
            <a:r>
              <a:rPr lang="en-US" sz="2000" dirty="0"/>
              <a:t>every other MPA’s </a:t>
            </a:r>
            <a:r>
              <a:rPr lang="en-US" sz="2000" dirty="0" smtClean="0"/>
              <a:t>prefixes.</a:t>
            </a:r>
            <a:endParaRPr lang="en-US" sz="2000" dirty="0"/>
          </a:p>
          <a:p>
            <a:pPr marL="285750" indent="-285750">
              <a:buFont typeface="Arial"/>
              <a:buChar char="•"/>
            </a:pPr>
            <a:r>
              <a:rPr lang="en-US" sz="2000" dirty="0" smtClean="0"/>
              <a:t>Each MPA can allot unlimited derived prefixes.</a:t>
            </a:r>
          </a:p>
          <a:p>
            <a:pPr marL="285750" indent="-285750">
              <a:buFont typeface="Arial"/>
              <a:buChar char="•"/>
            </a:pPr>
            <a:r>
              <a:rPr lang="en-US" sz="2000" dirty="0" smtClean="0"/>
              <a:t>An MPA can only allot derived prefixes from its allotted prefix.</a:t>
            </a:r>
          </a:p>
          <a:p>
            <a:pPr marL="285750" indent="-285750">
              <a:buFont typeface="Arial"/>
              <a:buChar char="•"/>
            </a:pPr>
            <a:r>
              <a:rPr lang="en-US" sz="2000" dirty="0" smtClean="0"/>
              <a:t>Only prefixes with 0 or 1 delimiter are replicated within the GHR.</a:t>
            </a:r>
          </a:p>
        </p:txBody>
      </p:sp>
      <p:grpSp>
        <p:nvGrpSpPr>
          <p:cNvPr id="22" name="Group 21"/>
          <p:cNvGrpSpPr/>
          <p:nvPr/>
        </p:nvGrpSpPr>
        <p:grpSpPr>
          <a:xfrm>
            <a:off x="2689748" y="2072689"/>
            <a:ext cx="924723" cy="561838"/>
            <a:chOff x="2689748" y="2072689"/>
            <a:chExt cx="924723" cy="561838"/>
          </a:xfrm>
        </p:grpSpPr>
        <p:cxnSp>
          <p:nvCxnSpPr>
            <p:cNvPr id="18" name="Straight Arrow Connector 17"/>
            <p:cNvCxnSpPr/>
            <p:nvPr/>
          </p:nvCxnSpPr>
          <p:spPr>
            <a:xfrm>
              <a:off x="2689748" y="2402379"/>
              <a:ext cx="251236" cy="2321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724308" y="2072689"/>
              <a:ext cx="890163" cy="461665"/>
            </a:xfrm>
            <a:prstGeom prst="rect">
              <a:avLst/>
            </a:prstGeom>
            <a:noFill/>
          </p:spPr>
          <p:txBody>
            <a:bodyPr wrap="none" rtlCol="0">
              <a:spAutoFit/>
            </a:bodyPr>
            <a:lstStyle/>
            <a:p>
              <a:r>
                <a:rPr lang="en-US" sz="1200" dirty="0" smtClean="0"/>
                <a:t>MPA</a:t>
              </a:r>
            </a:p>
            <a:p>
              <a:r>
                <a:rPr lang="en-US" sz="1200" dirty="0" smtClean="0"/>
                <a:t>Credentials</a:t>
              </a:r>
              <a:endParaRPr lang="en-US" sz="1200" dirty="0"/>
            </a:p>
          </p:txBody>
        </p:sp>
      </p:grpSp>
    </p:spTree>
    <p:extLst>
      <p:ext uri="{BB962C8B-B14F-4D97-AF65-F5344CB8AC3E}">
        <p14:creationId xmlns:p14="http://schemas.microsoft.com/office/powerpoint/2010/main" val="36940691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0" grpId="0" animBg="1"/>
      <p:bldP spid="62" grpId="0" animBg="1"/>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81860" y="196689"/>
            <a:ext cx="8229600" cy="762000"/>
          </a:xfrm>
          <a:prstGeom prst="rect">
            <a:avLst/>
          </a:prstGeom>
        </p:spPr>
        <p:txBody>
          <a:bodyPr>
            <a:normAutofit/>
          </a:bodyPr>
          <a:lstStyle/>
          <a:p>
            <a:pPr algn="ctr" fontAlgn="auto">
              <a:spcAft>
                <a:spcPts val="0"/>
              </a:spcAft>
              <a:defRPr/>
            </a:pPr>
            <a:r>
              <a:rPr lang="en-US" sz="3200" b="1" dirty="0" smtClean="0">
                <a:solidFill>
                  <a:srgbClr val="4F81BD"/>
                </a:solidFill>
                <a:ea typeface="+mj-ea"/>
                <a:cs typeface="+mj-cs"/>
              </a:rPr>
              <a:t>MPA </a:t>
            </a:r>
            <a:r>
              <a:rPr lang="en-US" sz="3200" b="1" dirty="0" smtClean="0">
                <a:solidFill>
                  <a:srgbClr val="4F81BD"/>
                </a:solidFill>
                <a:latin typeface="+mn-lt"/>
                <a:ea typeface="+mj-ea"/>
                <a:cs typeface="+mj-cs"/>
              </a:rPr>
              <a:t>GHR Scaling</a:t>
            </a:r>
            <a:endParaRPr lang="en-US" sz="3200" b="1" dirty="0">
              <a:solidFill>
                <a:srgbClr val="4F81BD"/>
              </a:solidFill>
              <a:latin typeface="+mn-lt"/>
              <a:ea typeface="+mj-ea"/>
              <a:cs typeface="+mj-cs"/>
            </a:endParaRPr>
          </a:p>
        </p:txBody>
      </p:sp>
      <p:grpSp>
        <p:nvGrpSpPr>
          <p:cNvPr id="141" name="Group 140"/>
          <p:cNvGrpSpPr/>
          <p:nvPr/>
        </p:nvGrpSpPr>
        <p:grpSpPr>
          <a:xfrm>
            <a:off x="239384" y="2434658"/>
            <a:ext cx="2590800" cy="2053123"/>
            <a:chOff x="239384" y="2434658"/>
            <a:chExt cx="2590800" cy="2053123"/>
          </a:xfrm>
        </p:grpSpPr>
        <p:cxnSp>
          <p:nvCxnSpPr>
            <p:cNvPr id="125" name="Straight Connector 124"/>
            <p:cNvCxnSpPr>
              <a:stCxn id="84" idx="6"/>
              <a:endCxn id="101" idx="6"/>
            </p:cNvCxnSpPr>
            <p:nvPr/>
          </p:nvCxnSpPr>
          <p:spPr>
            <a:xfrm>
              <a:off x="2430747" y="2434658"/>
              <a:ext cx="399437" cy="14969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239384" y="3375365"/>
              <a:ext cx="2590800" cy="1112416"/>
              <a:chOff x="337258" y="5047448"/>
              <a:chExt cx="2590800" cy="1112416"/>
            </a:xfrm>
          </p:grpSpPr>
          <p:sp>
            <p:nvSpPr>
              <p:cNvPr id="101" name="Oval 70"/>
              <p:cNvSpPr>
                <a:spLocks noChangeArrowheads="1"/>
              </p:cNvSpPr>
              <p:nvPr/>
            </p:nvSpPr>
            <p:spPr bwMode="auto">
              <a:xfrm>
                <a:off x="337258" y="5047448"/>
                <a:ext cx="2590800" cy="1112416"/>
              </a:xfrm>
              <a:prstGeom prst="ellipse">
                <a:avLst/>
              </a:prstGeom>
              <a:solidFill>
                <a:srgbClr val="FF6600"/>
              </a:solidFill>
              <a:ln>
                <a:headEnd/>
                <a:tailEnd/>
              </a:ln>
            </p:spPr>
            <p:style>
              <a:lnRef idx="0">
                <a:schemeClr val="accent6"/>
              </a:lnRef>
              <a:fillRef idx="3">
                <a:schemeClr val="accent6"/>
              </a:fillRef>
              <a:effectRef idx="3">
                <a:schemeClr val="accent6"/>
              </a:effectRef>
              <a:fontRef idx="minor">
                <a:schemeClr val="lt1"/>
              </a:fontRef>
            </p:style>
            <p:txBody>
              <a:bodyPr wrap="none" tIns="0" bIns="0" anchor="ctr"/>
              <a:lstStyle/>
              <a:p>
                <a:endParaRPr lang="en-US" dirty="0"/>
              </a:p>
            </p:txBody>
          </p:sp>
          <p:sp>
            <p:nvSpPr>
              <p:cNvPr id="102" name="Oval 72"/>
              <p:cNvSpPr>
                <a:spLocks noChangeArrowheads="1"/>
              </p:cNvSpPr>
              <p:nvPr/>
            </p:nvSpPr>
            <p:spPr bwMode="auto">
              <a:xfrm>
                <a:off x="603093"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200" b="1" dirty="0" smtClean="0"/>
                  <a:t>SVR</a:t>
                </a:r>
              </a:p>
              <a:p>
                <a:pPr algn="ctr"/>
                <a:r>
                  <a:rPr lang="en-US" sz="1200" b="1" dirty="0" smtClean="0"/>
                  <a:t>#1</a:t>
                </a:r>
                <a:endParaRPr lang="en-US" sz="1200" b="1" dirty="0">
                  <a:solidFill>
                    <a:schemeClr val="tx1"/>
                  </a:solidFill>
                </a:endParaRPr>
              </a:p>
            </p:txBody>
          </p:sp>
          <p:sp>
            <p:nvSpPr>
              <p:cNvPr id="104" name="Oval 73"/>
              <p:cNvSpPr>
                <a:spLocks noChangeArrowheads="1"/>
              </p:cNvSpPr>
              <p:nvPr/>
            </p:nvSpPr>
            <p:spPr bwMode="auto">
              <a:xfrm>
                <a:off x="1012668"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defRPr/>
                </a:pPr>
                <a:r>
                  <a:rPr lang="en-US" sz="1000" b="1" dirty="0" smtClean="0">
                    <a:latin typeface="Arial" pitchFamily="-106" charset="0"/>
                  </a:rPr>
                  <a:t>SVR</a:t>
                </a:r>
              </a:p>
              <a:p>
                <a:pPr algn="ctr">
                  <a:defRPr/>
                </a:pPr>
                <a:r>
                  <a:rPr lang="en-US" sz="1000" b="1" dirty="0" smtClean="0">
                    <a:latin typeface="Arial" pitchFamily="-106" charset="0"/>
                  </a:rPr>
                  <a:t>#2</a:t>
                </a:r>
                <a:endParaRPr lang="en-US" sz="1000" b="1" dirty="0">
                  <a:latin typeface="Arial" pitchFamily="-106" charset="0"/>
                </a:endParaRPr>
              </a:p>
            </p:txBody>
          </p:sp>
          <p:sp>
            <p:nvSpPr>
              <p:cNvPr id="105" name="Oval 74"/>
              <p:cNvSpPr>
                <a:spLocks noChangeArrowheads="1"/>
              </p:cNvSpPr>
              <p:nvPr/>
            </p:nvSpPr>
            <p:spPr bwMode="auto">
              <a:xfrm>
                <a:off x="2355693"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a:t>
                </a:r>
                <a:r>
                  <a:rPr lang="en-US" sz="1000" b="1" dirty="0"/>
                  <a:t>n</a:t>
                </a:r>
                <a:endParaRPr lang="en-US" sz="1000" b="1" dirty="0">
                  <a:solidFill>
                    <a:schemeClr val="tx1"/>
                  </a:solidFill>
                </a:endParaRPr>
              </a:p>
            </p:txBody>
          </p:sp>
          <p:sp>
            <p:nvSpPr>
              <p:cNvPr id="108" name="Oval 75"/>
              <p:cNvSpPr>
                <a:spLocks noChangeArrowheads="1"/>
              </p:cNvSpPr>
              <p:nvPr/>
            </p:nvSpPr>
            <p:spPr bwMode="auto">
              <a:xfrm>
                <a:off x="1860393"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defRPr/>
                </a:pPr>
                <a:r>
                  <a:rPr lang="en-US" sz="1000" b="1" dirty="0" smtClean="0">
                    <a:latin typeface="+mj-lt"/>
                    <a:ea typeface="+mn-ea"/>
                  </a:rPr>
                  <a:t>SVR</a:t>
                </a:r>
              </a:p>
              <a:p>
                <a:pPr algn="ctr">
                  <a:defRPr/>
                </a:pPr>
                <a:r>
                  <a:rPr lang="en-US" sz="1000" b="1" dirty="0" smtClean="0">
                    <a:latin typeface="+mj-lt"/>
                    <a:ea typeface="+mn-ea"/>
                  </a:rPr>
                  <a:t>#</a:t>
                </a:r>
                <a:r>
                  <a:rPr lang="en-US" sz="1000" b="1" dirty="0">
                    <a:latin typeface="+mj-lt"/>
                    <a:ea typeface="+mn-ea"/>
                  </a:rPr>
                  <a:t>4</a:t>
                </a:r>
              </a:p>
            </p:txBody>
          </p:sp>
          <p:sp>
            <p:nvSpPr>
              <p:cNvPr id="109" name="Oval 76"/>
              <p:cNvSpPr>
                <a:spLocks noChangeArrowheads="1"/>
              </p:cNvSpPr>
              <p:nvPr/>
            </p:nvSpPr>
            <p:spPr bwMode="auto">
              <a:xfrm>
                <a:off x="1441293"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a:t>
                </a:r>
                <a:r>
                  <a:rPr lang="en-US" sz="1000" b="1" dirty="0"/>
                  <a:t>3</a:t>
                </a:r>
                <a:endParaRPr lang="en-US" sz="1000" b="1" dirty="0">
                  <a:solidFill>
                    <a:schemeClr val="tx1"/>
                  </a:solidFill>
                </a:endParaRPr>
              </a:p>
            </p:txBody>
          </p:sp>
        </p:grpSp>
        <p:cxnSp>
          <p:nvCxnSpPr>
            <p:cNvPr id="124" name="Straight Connector 123"/>
            <p:cNvCxnSpPr>
              <a:stCxn id="84" idx="2"/>
            </p:cNvCxnSpPr>
            <p:nvPr/>
          </p:nvCxnSpPr>
          <p:spPr>
            <a:xfrm flipH="1">
              <a:off x="239384" y="2434658"/>
              <a:ext cx="781221" cy="1344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5977186" y="2434658"/>
            <a:ext cx="2770012" cy="2182020"/>
            <a:chOff x="5977186" y="2434658"/>
            <a:chExt cx="2770012" cy="2182020"/>
          </a:xfrm>
        </p:grpSpPr>
        <p:grpSp>
          <p:nvGrpSpPr>
            <p:cNvPr id="111" name="Group 110"/>
            <p:cNvGrpSpPr/>
            <p:nvPr/>
          </p:nvGrpSpPr>
          <p:grpSpPr>
            <a:xfrm>
              <a:off x="6156398" y="3504262"/>
              <a:ext cx="2590800" cy="1112416"/>
              <a:chOff x="337258" y="5047448"/>
              <a:chExt cx="2590800" cy="1112416"/>
            </a:xfrm>
          </p:grpSpPr>
          <p:sp>
            <p:nvSpPr>
              <p:cNvPr id="113" name="Oval 70"/>
              <p:cNvSpPr>
                <a:spLocks noChangeArrowheads="1"/>
              </p:cNvSpPr>
              <p:nvPr/>
            </p:nvSpPr>
            <p:spPr bwMode="auto">
              <a:xfrm>
                <a:off x="337258" y="5047448"/>
                <a:ext cx="2590800" cy="1112416"/>
              </a:xfrm>
              <a:prstGeom prst="ellipse">
                <a:avLst/>
              </a:prstGeom>
              <a:solidFill>
                <a:srgbClr val="FF6600"/>
              </a:solidFill>
              <a:ln>
                <a:headEnd/>
                <a:tailEnd/>
              </a:ln>
            </p:spPr>
            <p:style>
              <a:lnRef idx="0">
                <a:schemeClr val="accent6"/>
              </a:lnRef>
              <a:fillRef idx="3">
                <a:schemeClr val="accent6"/>
              </a:fillRef>
              <a:effectRef idx="3">
                <a:schemeClr val="accent6"/>
              </a:effectRef>
              <a:fontRef idx="minor">
                <a:schemeClr val="lt1"/>
              </a:fontRef>
            </p:style>
            <p:txBody>
              <a:bodyPr wrap="none" tIns="0" bIns="0" anchor="ctr"/>
              <a:lstStyle/>
              <a:p>
                <a:endParaRPr lang="en-US" dirty="0"/>
              </a:p>
            </p:txBody>
          </p:sp>
          <p:sp>
            <p:nvSpPr>
              <p:cNvPr id="115" name="Oval 72"/>
              <p:cNvSpPr>
                <a:spLocks noChangeArrowheads="1"/>
              </p:cNvSpPr>
              <p:nvPr/>
            </p:nvSpPr>
            <p:spPr bwMode="auto">
              <a:xfrm>
                <a:off x="603093"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200" b="1" dirty="0" smtClean="0"/>
                  <a:t>SVR</a:t>
                </a:r>
              </a:p>
              <a:p>
                <a:pPr algn="ctr"/>
                <a:r>
                  <a:rPr lang="en-US" sz="1200" b="1" dirty="0" smtClean="0"/>
                  <a:t>#1</a:t>
                </a:r>
                <a:endParaRPr lang="en-US" sz="1200" b="1" dirty="0">
                  <a:solidFill>
                    <a:schemeClr val="tx1"/>
                  </a:solidFill>
                </a:endParaRPr>
              </a:p>
            </p:txBody>
          </p:sp>
          <p:sp>
            <p:nvSpPr>
              <p:cNvPr id="116" name="Oval 73"/>
              <p:cNvSpPr>
                <a:spLocks noChangeArrowheads="1"/>
              </p:cNvSpPr>
              <p:nvPr/>
            </p:nvSpPr>
            <p:spPr bwMode="auto">
              <a:xfrm>
                <a:off x="1012668"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defRPr/>
                </a:pPr>
                <a:r>
                  <a:rPr lang="en-US" sz="1000" b="1" dirty="0" smtClean="0">
                    <a:latin typeface="Arial" pitchFamily="-106" charset="0"/>
                  </a:rPr>
                  <a:t>SVR</a:t>
                </a:r>
              </a:p>
              <a:p>
                <a:pPr algn="ctr">
                  <a:defRPr/>
                </a:pPr>
                <a:r>
                  <a:rPr lang="en-US" sz="1000" b="1" dirty="0" smtClean="0">
                    <a:latin typeface="Arial" pitchFamily="-106" charset="0"/>
                  </a:rPr>
                  <a:t>#2</a:t>
                </a:r>
                <a:endParaRPr lang="en-US" sz="1000" b="1" dirty="0">
                  <a:latin typeface="Arial" pitchFamily="-106" charset="0"/>
                </a:endParaRPr>
              </a:p>
            </p:txBody>
          </p:sp>
          <p:sp>
            <p:nvSpPr>
              <p:cNvPr id="121" name="Oval 74"/>
              <p:cNvSpPr>
                <a:spLocks noChangeArrowheads="1"/>
              </p:cNvSpPr>
              <p:nvPr/>
            </p:nvSpPr>
            <p:spPr bwMode="auto">
              <a:xfrm>
                <a:off x="2355693"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a:t>
                </a:r>
                <a:r>
                  <a:rPr lang="en-US" sz="1000" b="1" dirty="0"/>
                  <a:t>n</a:t>
                </a:r>
                <a:endParaRPr lang="en-US" sz="1000" b="1" dirty="0">
                  <a:solidFill>
                    <a:schemeClr val="tx1"/>
                  </a:solidFill>
                </a:endParaRPr>
              </a:p>
            </p:txBody>
          </p:sp>
          <p:sp>
            <p:nvSpPr>
              <p:cNvPr id="122" name="Oval 75"/>
              <p:cNvSpPr>
                <a:spLocks noChangeArrowheads="1"/>
              </p:cNvSpPr>
              <p:nvPr/>
            </p:nvSpPr>
            <p:spPr bwMode="auto">
              <a:xfrm>
                <a:off x="1860393"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defRPr/>
                </a:pPr>
                <a:r>
                  <a:rPr lang="en-US" sz="1000" b="1" dirty="0" smtClean="0">
                    <a:latin typeface="+mj-lt"/>
                    <a:ea typeface="+mn-ea"/>
                  </a:rPr>
                  <a:t>SVR</a:t>
                </a:r>
              </a:p>
              <a:p>
                <a:pPr algn="ctr">
                  <a:defRPr/>
                </a:pPr>
                <a:r>
                  <a:rPr lang="en-US" sz="1000" b="1" dirty="0" smtClean="0">
                    <a:latin typeface="+mj-lt"/>
                    <a:ea typeface="+mn-ea"/>
                  </a:rPr>
                  <a:t>#</a:t>
                </a:r>
                <a:r>
                  <a:rPr lang="en-US" sz="1000" b="1" dirty="0">
                    <a:latin typeface="+mj-lt"/>
                    <a:ea typeface="+mn-ea"/>
                  </a:rPr>
                  <a:t>4</a:t>
                </a:r>
              </a:p>
            </p:txBody>
          </p:sp>
          <p:sp>
            <p:nvSpPr>
              <p:cNvPr id="123" name="Oval 76"/>
              <p:cNvSpPr>
                <a:spLocks noChangeArrowheads="1"/>
              </p:cNvSpPr>
              <p:nvPr/>
            </p:nvSpPr>
            <p:spPr bwMode="auto">
              <a:xfrm>
                <a:off x="1441293" y="532211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a:t>
                </a:r>
                <a:r>
                  <a:rPr lang="en-US" sz="1000" b="1" dirty="0"/>
                  <a:t>3</a:t>
                </a:r>
                <a:endParaRPr lang="en-US" sz="1000" b="1" dirty="0">
                  <a:solidFill>
                    <a:schemeClr val="tx1"/>
                  </a:solidFill>
                </a:endParaRPr>
              </a:p>
            </p:txBody>
          </p:sp>
        </p:grpSp>
        <p:cxnSp>
          <p:nvCxnSpPr>
            <p:cNvPr id="126" name="Straight Connector 125"/>
            <p:cNvCxnSpPr/>
            <p:nvPr/>
          </p:nvCxnSpPr>
          <p:spPr>
            <a:xfrm>
              <a:off x="5977186" y="2434658"/>
              <a:ext cx="179212" cy="16778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7476237" y="2434658"/>
              <a:ext cx="1270961" cy="151319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020605" y="1091084"/>
            <a:ext cx="6431193" cy="2322507"/>
            <a:chOff x="1020605" y="1091084"/>
            <a:chExt cx="6431193" cy="2322507"/>
          </a:xfrm>
        </p:grpSpPr>
        <p:sp>
          <p:nvSpPr>
            <p:cNvPr id="84" name="Oval 83"/>
            <p:cNvSpPr/>
            <p:nvPr/>
          </p:nvSpPr>
          <p:spPr>
            <a:xfrm>
              <a:off x="1020605" y="2081940"/>
              <a:ext cx="1410142" cy="705435"/>
            </a:xfrm>
            <a:prstGeom prst="ellipse">
              <a:avLst/>
            </a:prstGeom>
            <a:solidFill>
              <a:srgbClr val="FF6600"/>
            </a:solidFill>
          </p:spPr>
          <p:style>
            <a:lnRef idx="0">
              <a:schemeClr val="accent1"/>
            </a:lnRef>
            <a:fillRef idx="3">
              <a:schemeClr val="accent1"/>
            </a:fillRef>
            <a:effectRef idx="3">
              <a:schemeClr val="accent1"/>
            </a:effectRef>
            <a:fontRef idx="minor">
              <a:schemeClr val="lt1"/>
            </a:fontRef>
          </p:style>
          <p:txBody>
            <a:bodyPr lIns="0" rIns="0" rtlCol="0" anchor="ctr" anchorCtr="1"/>
            <a:lstStyle/>
            <a:p>
              <a:pPr algn="ctr"/>
              <a:r>
                <a:rPr lang="en-US" sz="1400" dirty="0" smtClean="0"/>
                <a:t>Authoritative</a:t>
              </a:r>
            </a:p>
          </p:txBody>
        </p:sp>
        <p:cxnSp>
          <p:nvCxnSpPr>
            <p:cNvPr id="31" name="Straight Connector 30"/>
            <p:cNvCxnSpPr>
              <a:endCxn id="84" idx="1"/>
            </p:cNvCxnSpPr>
            <p:nvPr/>
          </p:nvCxnSpPr>
          <p:spPr>
            <a:xfrm flipH="1">
              <a:off x="1227116" y="1302251"/>
              <a:ext cx="933639" cy="88299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3159336" y="1091084"/>
              <a:ext cx="4080332" cy="109416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6" name="Group 135"/>
            <p:cNvGrpSpPr/>
            <p:nvPr/>
          </p:nvGrpSpPr>
          <p:grpSpPr>
            <a:xfrm>
              <a:off x="2042241" y="2081940"/>
              <a:ext cx="2402638" cy="905325"/>
              <a:chOff x="2042241" y="2081940"/>
              <a:chExt cx="2402638" cy="905325"/>
            </a:xfrm>
          </p:grpSpPr>
          <p:sp>
            <p:nvSpPr>
              <p:cNvPr id="86" name="Oval 85"/>
              <p:cNvSpPr/>
              <p:nvPr/>
            </p:nvSpPr>
            <p:spPr>
              <a:xfrm>
                <a:off x="2951494" y="2081940"/>
                <a:ext cx="1493385" cy="705435"/>
              </a:xfrm>
              <a:prstGeom prst="ellipse">
                <a:avLst/>
              </a:prstGeom>
              <a:solidFill>
                <a:srgbClr val="FF6600"/>
              </a:solidFill>
            </p:spPr>
            <p:style>
              <a:lnRef idx="0">
                <a:schemeClr val="accent1"/>
              </a:lnRef>
              <a:fillRef idx="3">
                <a:schemeClr val="accent1"/>
              </a:fillRef>
              <a:effectRef idx="3">
                <a:schemeClr val="accent1"/>
              </a:effectRef>
              <a:fontRef idx="minor">
                <a:schemeClr val="lt1"/>
              </a:fontRef>
            </p:style>
            <p:txBody>
              <a:bodyPr lIns="0" rIns="0" rtlCol="0" anchor="ctr" anchorCtr="1"/>
              <a:lstStyle/>
              <a:p>
                <a:pPr algn="ctr"/>
                <a:r>
                  <a:rPr lang="en-US" sz="1400" dirty="0" smtClean="0"/>
                  <a:t>Additional</a:t>
                </a:r>
              </a:p>
              <a:p>
                <a:pPr algn="ctr"/>
                <a:r>
                  <a:rPr lang="en-US" sz="1400" dirty="0" smtClean="0"/>
                  <a:t>Resolution svc </a:t>
                </a:r>
              </a:p>
            </p:txBody>
          </p:sp>
          <p:sp>
            <p:nvSpPr>
              <p:cNvPr id="38" name="Curved Down Arrow 37"/>
              <p:cNvSpPr/>
              <p:nvPr/>
            </p:nvSpPr>
            <p:spPr>
              <a:xfrm flipH="1" flipV="1">
                <a:off x="2042241" y="2787374"/>
                <a:ext cx="1611898" cy="199891"/>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138"/>
            <p:cNvGrpSpPr/>
            <p:nvPr/>
          </p:nvGrpSpPr>
          <p:grpSpPr>
            <a:xfrm>
              <a:off x="1876406" y="1690951"/>
              <a:ext cx="4082007" cy="1096424"/>
              <a:chOff x="1876406" y="1690951"/>
              <a:chExt cx="4082007" cy="1096424"/>
            </a:xfrm>
          </p:grpSpPr>
          <p:sp>
            <p:nvSpPr>
              <p:cNvPr id="88" name="Oval 87"/>
              <p:cNvSpPr/>
              <p:nvPr/>
            </p:nvSpPr>
            <p:spPr>
              <a:xfrm>
                <a:off x="4465028" y="2081940"/>
                <a:ext cx="1493385" cy="705435"/>
              </a:xfrm>
              <a:prstGeom prst="ellipse">
                <a:avLst/>
              </a:prstGeom>
              <a:solidFill>
                <a:srgbClr val="FF6600"/>
              </a:solidFill>
            </p:spPr>
            <p:style>
              <a:lnRef idx="0">
                <a:schemeClr val="accent1"/>
              </a:lnRef>
              <a:fillRef idx="3">
                <a:schemeClr val="accent1"/>
              </a:fillRef>
              <a:effectRef idx="3">
                <a:schemeClr val="accent1"/>
              </a:effectRef>
              <a:fontRef idx="minor">
                <a:schemeClr val="lt1"/>
              </a:fontRef>
            </p:style>
            <p:txBody>
              <a:bodyPr lIns="0" rIns="0" rtlCol="0" anchor="ctr" anchorCtr="1"/>
              <a:lstStyle/>
              <a:p>
                <a:pPr algn="ctr"/>
                <a:r>
                  <a:rPr lang="en-US" sz="1400" dirty="0" smtClean="0"/>
                  <a:t>Additional</a:t>
                </a:r>
              </a:p>
              <a:p>
                <a:pPr algn="ctr"/>
                <a:r>
                  <a:rPr lang="en-US" sz="1400" dirty="0" smtClean="0"/>
                  <a:t>Resolution svc </a:t>
                </a:r>
              </a:p>
            </p:txBody>
          </p:sp>
          <p:sp>
            <p:nvSpPr>
              <p:cNvPr id="95" name="Curved Down Arrow 94"/>
              <p:cNvSpPr/>
              <p:nvPr/>
            </p:nvSpPr>
            <p:spPr>
              <a:xfrm flipH="1">
                <a:off x="1876406" y="1690951"/>
                <a:ext cx="3555465" cy="390989"/>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40" name="Group 139"/>
            <p:cNvGrpSpPr/>
            <p:nvPr/>
          </p:nvGrpSpPr>
          <p:grpSpPr>
            <a:xfrm>
              <a:off x="1628855" y="2081940"/>
              <a:ext cx="5822943" cy="1331651"/>
              <a:chOff x="1628855" y="2081940"/>
              <a:chExt cx="5822943" cy="1331651"/>
            </a:xfrm>
          </p:grpSpPr>
          <p:sp>
            <p:nvSpPr>
              <p:cNvPr id="96" name="Curved Down Arrow 95"/>
              <p:cNvSpPr/>
              <p:nvPr/>
            </p:nvSpPr>
            <p:spPr>
              <a:xfrm flipH="1" flipV="1">
                <a:off x="1628855" y="2787375"/>
                <a:ext cx="5081662" cy="626216"/>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0" name="Oval 89"/>
              <p:cNvSpPr/>
              <p:nvPr/>
            </p:nvSpPr>
            <p:spPr>
              <a:xfrm>
                <a:off x="5958413" y="2081940"/>
                <a:ext cx="1493385" cy="705435"/>
              </a:xfrm>
              <a:prstGeom prst="ellipse">
                <a:avLst/>
              </a:prstGeom>
              <a:solidFill>
                <a:srgbClr val="FF6600"/>
              </a:solidFill>
            </p:spPr>
            <p:style>
              <a:lnRef idx="0">
                <a:schemeClr val="accent1"/>
              </a:lnRef>
              <a:fillRef idx="3">
                <a:schemeClr val="accent1"/>
              </a:fillRef>
              <a:effectRef idx="3">
                <a:schemeClr val="accent1"/>
              </a:effectRef>
              <a:fontRef idx="minor">
                <a:schemeClr val="lt1"/>
              </a:fontRef>
            </p:style>
            <p:txBody>
              <a:bodyPr lIns="0" rIns="0" rtlCol="0" anchor="ctr" anchorCtr="1"/>
              <a:lstStyle/>
              <a:p>
                <a:pPr algn="ctr"/>
                <a:r>
                  <a:rPr lang="en-US" sz="1400" dirty="0" smtClean="0"/>
                  <a:t>Additional</a:t>
                </a:r>
              </a:p>
              <a:p>
                <a:pPr algn="ctr"/>
                <a:r>
                  <a:rPr lang="en-US" sz="1400" dirty="0" smtClean="0"/>
                  <a:t>Resolution svc </a:t>
                </a:r>
              </a:p>
            </p:txBody>
          </p:sp>
        </p:grpSp>
      </p:grpSp>
      <p:grpSp>
        <p:nvGrpSpPr>
          <p:cNvPr id="157" name="Group 156"/>
          <p:cNvGrpSpPr/>
          <p:nvPr/>
        </p:nvGrpSpPr>
        <p:grpSpPr>
          <a:xfrm>
            <a:off x="2204801" y="2892530"/>
            <a:ext cx="2986768" cy="2180152"/>
            <a:chOff x="2204801" y="2892530"/>
            <a:chExt cx="2986768" cy="2180152"/>
          </a:xfrm>
        </p:grpSpPr>
        <p:sp>
          <p:nvSpPr>
            <p:cNvPr id="91" name="Oval 90"/>
            <p:cNvSpPr/>
            <p:nvPr/>
          </p:nvSpPr>
          <p:spPr>
            <a:xfrm>
              <a:off x="2204801" y="4367247"/>
              <a:ext cx="1493385" cy="705435"/>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nchorCtr="1"/>
            <a:lstStyle/>
            <a:p>
              <a:pPr algn="ctr"/>
              <a:r>
                <a:rPr lang="en-US" sz="1400" dirty="0" smtClean="0"/>
                <a:t>Additional</a:t>
              </a:r>
            </a:p>
            <a:p>
              <a:pPr algn="ctr"/>
              <a:r>
                <a:rPr lang="en-US" sz="1400" dirty="0" smtClean="0"/>
                <a:t>Resolution svc </a:t>
              </a:r>
            </a:p>
          </p:txBody>
        </p:sp>
        <p:sp>
          <p:nvSpPr>
            <p:cNvPr id="92" name="Oval 91"/>
            <p:cNvSpPr/>
            <p:nvPr/>
          </p:nvSpPr>
          <p:spPr>
            <a:xfrm>
              <a:off x="2951492" y="4367247"/>
              <a:ext cx="1493385" cy="705435"/>
            </a:xfrm>
            <a:prstGeom prst="ellipse">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lIns="0" rIns="0" rtlCol="0" anchor="ctr" anchorCtr="1"/>
            <a:lstStyle/>
            <a:p>
              <a:pPr algn="ctr"/>
              <a:r>
                <a:rPr lang="en-US" sz="1400" dirty="0" smtClean="0"/>
                <a:t>Additional</a:t>
              </a:r>
            </a:p>
            <a:p>
              <a:pPr algn="ctr"/>
              <a:r>
                <a:rPr lang="en-US" sz="1400" dirty="0" smtClean="0"/>
                <a:t>Resolution svc </a:t>
              </a:r>
            </a:p>
          </p:txBody>
        </p:sp>
        <p:sp>
          <p:nvSpPr>
            <p:cNvPr id="97" name="Oval 96"/>
            <p:cNvSpPr/>
            <p:nvPr/>
          </p:nvSpPr>
          <p:spPr>
            <a:xfrm>
              <a:off x="3698184" y="4367247"/>
              <a:ext cx="1493385" cy="705435"/>
            </a:xfrm>
            <a:prstGeom prst="ellipse">
              <a:avLst/>
            </a:prstGeom>
            <a:solidFill>
              <a:schemeClr val="accent1">
                <a:lumMod val="60000"/>
                <a:lumOff val="40000"/>
              </a:schemeClr>
            </a:solidFill>
          </p:spPr>
          <p:style>
            <a:lnRef idx="1">
              <a:schemeClr val="accent6"/>
            </a:lnRef>
            <a:fillRef idx="2">
              <a:schemeClr val="accent6"/>
            </a:fillRef>
            <a:effectRef idx="1">
              <a:schemeClr val="accent6"/>
            </a:effectRef>
            <a:fontRef idx="minor">
              <a:schemeClr val="dk1"/>
            </a:fontRef>
          </p:style>
          <p:txBody>
            <a:bodyPr lIns="0" rIns="0" rtlCol="0" anchor="ctr" anchorCtr="1"/>
            <a:lstStyle/>
            <a:p>
              <a:pPr algn="ctr"/>
              <a:r>
                <a:rPr lang="en-US" sz="1400" dirty="0" smtClean="0"/>
                <a:t>Additional</a:t>
              </a:r>
            </a:p>
            <a:p>
              <a:pPr algn="ctr"/>
              <a:r>
                <a:rPr lang="en-US" sz="1400" dirty="0" smtClean="0"/>
                <a:t>Resolution svc </a:t>
              </a:r>
            </a:p>
          </p:txBody>
        </p:sp>
        <p:cxnSp>
          <p:nvCxnSpPr>
            <p:cNvPr id="129" name="Straight Arrow Connector 128"/>
            <p:cNvCxnSpPr/>
            <p:nvPr/>
          </p:nvCxnSpPr>
          <p:spPr>
            <a:xfrm>
              <a:off x="3698184" y="2892530"/>
              <a:ext cx="2" cy="1419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3739324" y="2892530"/>
              <a:ext cx="569858" cy="1420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flipH="1">
              <a:off x="3159336" y="2892530"/>
              <a:ext cx="494803" cy="1419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3" name="Oval 82"/>
          <p:cNvSpPr/>
          <p:nvPr/>
        </p:nvSpPr>
        <p:spPr>
          <a:xfrm>
            <a:off x="2160755" y="985516"/>
            <a:ext cx="1225818" cy="705435"/>
          </a:xfrm>
          <a:prstGeom prst="ellipse">
            <a:avLst/>
          </a:prstGeom>
          <a:solidFill>
            <a:srgbClr val="FF6600"/>
          </a:solidFill>
        </p:spPr>
        <p:style>
          <a:lnRef idx="0">
            <a:schemeClr val="accent1"/>
          </a:lnRef>
          <a:fillRef idx="3">
            <a:schemeClr val="accent1"/>
          </a:fillRef>
          <a:effectRef idx="3">
            <a:schemeClr val="accent1"/>
          </a:effectRef>
          <a:fontRef idx="minor">
            <a:schemeClr val="lt1"/>
          </a:fontRef>
        </p:style>
        <p:txBody>
          <a:bodyPr lIns="0" rIns="0" rtlCol="0" anchor="ctr" anchorCtr="1"/>
          <a:lstStyle/>
          <a:p>
            <a:pPr algn="ctr"/>
            <a:r>
              <a:rPr lang="en-US" sz="1400" dirty="0" smtClean="0"/>
              <a:t>MPA GHR</a:t>
            </a:r>
          </a:p>
          <a:p>
            <a:pPr algn="ctr"/>
            <a:r>
              <a:rPr lang="en-US" sz="1400" dirty="0" smtClean="0"/>
              <a:t>Service</a:t>
            </a:r>
          </a:p>
        </p:txBody>
      </p:sp>
      <p:grpSp>
        <p:nvGrpSpPr>
          <p:cNvPr id="159" name="Group 158"/>
          <p:cNvGrpSpPr/>
          <p:nvPr/>
        </p:nvGrpSpPr>
        <p:grpSpPr>
          <a:xfrm>
            <a:off x="3654139" y="4652622"/>
            <a:ext cx="2590800" cy="1915913"/>
            <a:chOff x="3654139" y="4652622"/>
            <a:chExt cx="2590800" cy="1915913"/>
          </a:xfrm>
        </p:grpSpPr>
        <p:cxnSp>
          <p:nvCxnSpPr>
            <p:cNvPr id="152" name="Straight Connector 151"/>
            <p:cNvCxnSpPr/>
            <p:nvPr/>
          </p:nvCxnSpPr>
          <p:spPr>
            <a:xfrm flipH="1">
              <a:off x="3654139" y="4652622"/>
              <a:ext cx="53408" cy="13911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5188230" y="4652622"/>
              <a:ext cx="1056709" cy="12265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3654139" y="5456119"/>
              <a:ext cx="2590800" cy="1112416"/>
              <a:chOff x="3654139" y="5456119"/>
              <a:chExt cx="2590800" cy="1112416"/>
            </a:xfrm>
          </p:grpSpPr>
          <p:sp>
            <p:nvSpPr>
              <p:cNvPr id="145" name="Oval 70"/>
              <p:cNvSpPr>
                <a:spLocks noChangeArrowheads="1"/>
              </p:cNvSpPr>
              <p:nvPr/>
            </p:nvSpPr>
            <p:spPr bwMode="auto">
              <a:xfrm>
                <a:off x="3654139" y="5456119"/>
                <a:ext cx="2590800" cy="1112416"/>
              </a:xfrm>
              <a:prstGeom prst="ellipse">
                <a:avLst/>
              </a:prstGeom>
              <a:solidFill>
                <a:schemeClr val="accent1">
                  <a:lumMod val="60000"/>
                  <a:lumOff val="40000"/>
                </a:schemeClr>
              </a:solidFill>
              <a:ln>
                <a:headEnd/>
                <a:tailEnd/>
              </a:ln>
            </p:spPr>
            <p:style>
              <a:lnRef idx="0">
                <a:schemeClr val="accent6"/>
              </a:lnRef>
              <a:fillRef idx="3">
                <a:schemeClr val="accent6"/>
              </a:fillRef>
              <a:effectRef idx="3">
                <a:schemeClr val="accent6"/>
              </a:effectRef>
              <a:fontRef idx="minor">
                <a:schemeClr val="lt1"/>
              </a:fontRef>
            </p:style>
            <p:txBody>
              <a:bodyPr wrap="none" tIns="0" bIns="0" anchor="ctr"/>
              <a:lstStyle/>
              <a:p>
                <a:endParaRPr lang="en-US" dirty="0"/>
              </a:p>
            </p:txBody>
          </p:sp>
          <p:sp>
            <p:nvSpPr>
              <p:cNvPr id="146" name="Oval 72"/>
              <p:cNvSpPr>
                <a:spLocks noChangeArrowheads="1"/>
              </p:cNvSpPr>
              <p:nvPr/>
            </p:nvSpPr>
            <p:spPr bwMode="auto">
              <a:xfrm>
                <a:off x="3827691" y="573078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200" b="1" dirty="0" smtClean="0"/>
                  <a:t>SVR</a:t>
                </a:r>
              </a:p>
              <a:p>
                <a:pPr algn="ctr"/>
                <a:r>
                  <a:rPr lang="en-US" sz="1200" b="1" dirty="0" smtClean="0"/>
                  <a:t>#1</a:t>
                </a:r>
                <a:endParaRPr lang="en-US" sz="1200" b="1" dirty="0">
                  <a:solidFill>
                    <a:schemeClr val="tx1"/>
                  </a:solidFill>
                </a:endParaRPr>
              </a:p>
            </p:txBody>
          </p:sp>
          <p:sp>
            <p:nvSpPr>
              <p:cNvPr id="147" name="Oval 73"/>
              <p:cNvSpPr>
                <a:spLocks noChangeArrowheads="1"/>
              </p:cNvSpPr>
              <p:nvPr/>
            </p:nvSpPr>
            <p:spPr bwMode="auto">
              <a:xfrm>
                <a:off x="4237266" y="573078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defRPr/>
                </a:pPr>
                <a:r>
                  <a:rPr lang="en-US" sz="1000" b="1" dirty="0" smtClean="0">
                    <a:latin typeface="Arial" pitchFamily="-106" charset="0"/>
                  </a:rPr>
                  <a:t>SVR</a:t>
                </a:r>
              </a:p>
              <a:p>
                <a:pPr algn="ctr">
                  <a:defRPr/>
                </a:pPr>
                <a:r>
                  <a:rPr lang="en-US" sz="1000" b="1" dirty="0" smtClean="0">
                    <a:latin typeface="Arial" pitchFamily="-106" charset="0"/>
                  </a:rPr>
                  <a:t>#2</a:t>
                </a:r>
                <a:endParaRPr lang="en-US" sz="1000" b="1" dirty="0">
                  <a:latin typeface="Arial" pitchFamily="-106" charset="0"/>
                </a:endParaRPr>
              </a:p>
            </p:txBody>
          </p:sp>
          <p:sp>
            <p:nvSpPr>
              <p:cNvPr id="148" name="Oval 74"/>
              <p:cNvSpPr>
                <a:spLocks noChangeArrowheads="1"/>
              </p:cNvSpPr>
              <p:nvPr/>
            </p:nvSpPr>
            <p:spPr bwMode="auto">
              <a:xfrm>
                <a:off x="5580291" y="573078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a:t>
                </a:r>
                <a:r>
                  <a:rPr lang="en-US" sz="1000" b="1" dirty="0"/>
                  <a:t>n</a:t>
                </a:r>
                <a:endParaRPr lang="en-US" sz="1000" b="1" dirty="0">
                  <a:solidFill>
                    <a:schemeClr val="tx1"/>
                  </a:solidFill>
                </a:endParaRPr>
              </a:p>
            </p:txBody>
          </p:sp>
          <p:sp>
            <p:nvSpPr>
              <p:cNvPr id="149" name="Oval 75"/>
              <p:cNvSpPr>
                <a:spLocks noChangeArrowheads="1"/>
              </p:cNvSpPr>
              <p:nvPr/>
            </p:nvSpPr>
            <p:spPr bwMode="auto">
              <a:xfrm>
                <a:off x="5084991" y="573078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defRPr/>
                </a:pPr>
                <a:r>
                  <a:rPr lang="en-US" sz="1000" b="1" dirty="0" smtClean="0">
                    <a:latin typeface="+mj-lt"/>
                    <a:ea typeface="+mn-ea"/>
                  </a:rPr>
                  <a:t>SVR</a:t>
                </a:r>
              </a:p>
              <a:p>
                <a:pPr algn="ctr">
                  <a:defRPr/>
                </a:pPr>
                <a:r>
                  <a:rPr lang="en-US" sz="1000" b="1" dirty="0" smtClean="0">
                    <a:latin typeface="+mj-lt"/>
                    <a:ea typeface="+mn-ea"/>
                  </a:rPr>
                  <a:t>#</a:t>
                </a:r>
                <a:r>
                  <a:rPr lang="en-US" sz="1000" b="1" dirty="0">
                    <a:latin typeface="+mj-lt"/>
                    <a:ea typeface="+mn-ea"/>
                  </a:rPr>
                  <a:t>4</a:t>
                </a:r>
              </a:p>
            </p:txBody>
          </p:sp>
          <p:sp>
            <p:nvSpPr>
              <p:cNvPr id="150" name="Oval 76"/>
              <p:cNvSpPr>
                <a:spLocks noChangeArrowheads="1"/>
              </p:cNvSpPr>
              <p:nvPr/>
            </p:nvSpPr>
            <p:spPr bwMode="auto">
              <a:xfrm>
                <a:off x="4665891" y="5730783"/>
                <a:ext cx="381000" cy="533400"/>
              </a:xfrm>
              <a:prstGeom prst="ellipse">
                <a:avLst/>
              </a:prstGeom>
              <a:solidFill>
                <a:schemeClr val="bg1">
                  <a:lumMod val="75000"/>
                </a:schemeClr>
              </a:solidFill>
              <a:ln w="12700">
                <a:noFill/>
                <a:round/>
                <a:headEnd/>
                <a:tailEnd/>
              </a:ln>
              <a:effectLst>
                <a:innerShdw blurRad="63500" dist="50800" dir="13500000">
                  <a:srgbClr val="000000">
                    <a:alpha val="50000"/>
                  </a:srgbClr>
                </a:innerShdw>
              </a:effectLst>
            </p:spPr>
            <p:txBody>
              <a:bodyPr wrap="none" tIns="0" bIns="0" anchor="ctr"/>
              <a:lstStyle/>
              <a:p>
                <a:pPr algn="ctr"/>
                <a:r>
                  <a:rPr lang="en-US" sz="1000" b="1" dirty="0" smtClean="0"/>
                  <a:t>SVR</a:t>
                </a:r>
              </a:p>
              <a:p>
                <a:pPr algn="ctr"/>
                <a:r>
                  <a:rPr lang="en-US" sz="1000" b="1" dirty="0" smtClean="0"/>
                  <a:t>#</a:t>
                </a:r>
                <a:r>
                  <a:rPr lang="en-US" sz="1000" b="1" dirty="0"/>
                  <a:t>3</a:t>
                </a:r>
                <a:endParaRPr lang="en-US" sz="1000" b="1" dirty="0">
                  <a:solidFill>
                    <a:schemeClr val="tx1"/>
                  </a:solidFill>
                </a:endParaRPr>
              </a:p>
            </p:txBody>
          </p:sp>
        </p:grpSp>
      </p:grpSp>
    </p:spTree>
    <p:extLst>
      <p:ext uri="{BB962C8B-B14F-4D97-AF65-F5344CB8AC3E}">
        <p14:creationId xmlns:p14="http://schemas.microsoft.com/office/powerpoint/2010/main" val="2642511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TextBox 7"/>
          <p:cNvSpPr txBox="1">
            <a:spLocks noChangeArrowheads="1"/>
          </p:cNvSpPr>
          <p:nvPr/>
        </p:nvSpPr>
        <p:spPr bwMode="auto">
          <a:xfrm>
            <a:off x="3288776" y="2795355"/>
            <a:ext cx="2065389" cy="584776"/>
          </a:xfrm>
          <a:prstGeom prst="rect">
            <a:avLst/>
          </a:prstGeom>
          <a:solidFill>
            <a:schemeClr val="bg1"/>
          </a:solidFill>
          <a:ln w="9525">
            <a:noFill/>
            <a:miter lim="800000"/>
            <a:headEnd/>
            <a:tailEnd/>
          </a:ln>
        </p:spPr>
        <p:txBody>
          <a:bodyPr wrap="none">
            <a:spAutoFit/>
          </a:bodyPr>
          <a:lstStyle/>
          <a:p>
            <a:pPr algn="ctr"/>
            <a:r>
              <a:rPr lang="en-US" sz="3200" b="1" dirty="0" smtClean="0">
                <a:solidFill>
                  <a:schemeClr val="accent1"/>
                </a:solidFill>
                <a:latin typeface="Calibri" pitchFamily="34" charset="0"/>
              </a:rPr>
              <a:t>Thank you.</a:t>
            </a:r>
            <a:endParaRPr lang="en-US" sz="3200" b="1" dirty="0">
              <a:solidFill>
                <a:schemeClr val="accent1"/>
              </a:solidFill>
              <a:latin typeface="Calibri" pitchFamily="34" charset="0"/>
            </a:endParaRPr>
          </a:p>
        </p:txBody>
      </p:sp>
    </p:spTree>
    <p:extLst>
      <p:ext uri="{BB962C8B-B14F-4D97-AF65-F5344CB8AC3E}">
        <p14:creationId xmlns:p14="http://schemas.microsoft.com/office/powerpoint/2010/main" val="15860743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a:solidFill>
                  <a:srgbClr val="4F81BD"/>
                </a:solidFill>
              </a:rPr>
              <a:t>T</a:t>
            </a:r>
            <a:r>
              <a:rPr lang="en-US" sz="3200" b="1" dirty="0" smtClean="0">
                <a:solidFill>
                  <a:srgbClr val="4F81BD"/>
                </a:solidFill>
              </a:rPr>
              <a:t>he DONA Foundation</a:t>
            </a:r>
            <a:endParaRPr lang="en-US" sz="3200" dirty="0"/>
          </a:p>
        </p:txBody>
      </p:sp>
      <p:sp>
        <p:nvSpPr>
          <p:cNvPr id="3" name="Content Placeholder 2"/>
          <p:cNvSpPr>
            <a:spLocks noGrp="1"/>
          </p:cNvSpPr>
          <p:nvPr>
            <p:ph idx="1"/>
          </p:nvPr>
        </p:nvSpPr>
        <p:spPr>
          <a:xfrm>
            <a:off x="457199" y="1031960"/>
            <a:ext cx="8467096" cy="5094203"/>
          </a:xfrm>
        </p:spPr>
        <p:txBody>
          <a:bodyPr>
            <a:normAutofit fontScale="85000" lnSpcReduction="20000"/>
          </a:bodyPr>
          <a:lstStyle/>
          <a:p>
            <a:pPr marL="0" indent="0">
              <a:buNone/>
            </a:pPr>
            <a:r>
              <a:rPr lang="en-US" sz="2600" dirty="0" smtClean="0"/>
              <a:t>The DONA Foundation is based </a:t>
            </a:r>
            <a:r>
              <a:rPr lang="en-US" sz="2600" dirty="0"/>
              <a:t>in Geneva </a:t>
            </a:r>
            <a:r>
              <a:rPr lang="en-US" sz="2600" dirty="0" smtClean="0"/>
              <a:t>Switzerland for neutrality reasons. From its statutes it has two clear and distinct purposes:</a:t>
            </a:r>
          </a:p>
          <a:p>
            <a:pPr marL="0" indent="0">
              <a:buNone/>
            </a:pPr>
            <a:endParaRPr lang="en-US" sz="2600" dirty="0" smtClean="0"/>
          </a:p>
          <a:p>
            <a:pPr marL="457200" indent="-457200">
              <a:buFont typeface="+mj-lt"/>
              <a:buAutoNum type="arabicPeriod"/>
            </a:pPr>
            <a:r>
              <a:rPr lang="en-US" sz="2400" smtClean="0"/>
              <a:t>Promote the DOA </a:t>
            </a:r>
            <a:r>
              <a:rPr lang="en-US" sz="2400" dirty="0" smtClean="0"/>
              <a:t>Adoption: Provide </a:t>
            </a:r>
            <a:r>
              <a:rPr lang="en-US" sz="2400" dirty="0" smtClean="0"/>
              <a:t>coordination, software, and other strategic services for the technical development, evolution, application, and other uses in the public interest around the world of the Digital Object Architecture (DOA) and related X.1255 standard with a mission to promote interoperability across heterogeneous information systems across many different countries, domains, and industries.</a:t>
            </a:r>
          </a:p>
          <a:p>
            <a:pPr marL="0" indent="0">
              <a:buNone/>
            </a:pPr>
            <a:endParaRPr lang="en-US" sz="2400" dirty="0" smtClean="0"/>
          </a:p>
          <a:p>
            <a:pPr marL="857250" lvl="1" indent="-457200"/>
            <a:r>
              <a:rPr lang="en-US" sz="2400" dirty="0" smtClean="0"/>
              <a:t>Publish and evolve </a:t>
            </a:r>
            <a:r>
              <a:rPr lang="en-US" sz="2400" dirty="0" smtClean="0"/>
              <a:t>DOIP and Handle </a:t>
            </a:r>
            <a:r>
              <a:rPr lang="en-US" sz="2400" dirty="0" smtClean="0"/>
              <a:t>System </a:t>
            </a:r>
            <a:r>
              <a:rPr lang="en-US" sz="2400" dirty="0" smtClean="0"/>
              <a:t>standards</a:t>
            </a:r>
            <a:r>
              <a:rPr lang="en-US" sz="2400" dirty="0" smtClean="0"/>
              <a:t>.</a:t>
            </a:r>
          </a:p>
          <a:p>
            <a:pPr marL="857250" lvl="1" indent="-457200"/>
            <a:r>
              <a:rPr lang="en-US" sz="2400" dirty="0" smtClean="0"/>
              <a:t>Provide documentation, </a:t>
            </a:r>
            <a:r>
              <a:rPr lang="en-US" sz="2400" dirty="0" smtClean="0"/>
              <a:t>tutorials, reference implementations.</a:t>
            </a:r>
          </a:p>
          <a:p>
            <a:pPr marL="0" indent="0">
              <a:buNone/>
            </a:pPr>
            <a:endParaRPr lang="en-US" sz="2400" dirty="0" smtClean="0"/>
          </a:p>
          <a:p>
            <a:pPr marL="457200" indent="-457200">
              <a:buFont typeface="+mj-lt"/>
              <a:buAutoNum type="arabicPeriod"/>
            </a:pPr>
            <a:r>
              <a:rPr lang="en-US" sz="2400" dirty="0" smtClean="0"/>
              <a:t>Administer and maintain the stable operations of the Global Handle Registry (GHR), a key component of the DOA, and shall authorize and coordinate its administration with multiple multi</a:t>
            </a:r>
            <a:r>
              <a:rPr lang="en-US" sz="2400" dirty="0"/>
              <a:t> </a:t>
            </a:r>
            <a:r>
              <a:rPr lang="en-US" sz="2400" dirty="0" smtClean="0"/>
              <a:t>stakeholders across the world know as Multi-Primary Administrators (MPAs).</a:t>
            </a:r>
          </a:p>
        </p:txBody>
      </p:sp>
    </p:spTree>
    <p:extLst>
      <p:ext uri="{BB962C8B-B14F-4D97-AF65-F5344CB8AC3E}">
        <p14:creationId xmlns:p14="http://schemas.microsoft.com/office/powerpoint/2010/main" val="28296317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3200" b="1" dirty="0" smtClean="0">
                <a:solidFill>
                  <a:srgbClr val="4F81BD"/>
                </a:solidFill>
              </a:rPr>
              <a:t>Digital Object Architecture – An Introduction</a:t>
            </a:r>
            <a:endParaRPr lang="en-US" sz="3200" dirty="0"/>
          </a:p>
        </p:txBody>
      </p:sp>
      <p:sp>
        <p:nvSpPr>
          <p:cNvPr id="3" name="Content Placeholder 2"/>
          <p:cNvSpPr>
            <a:spLocks noGrp="1"/>
          </p:cNvSpPr>
          <p:nvPr>
            <p:ph idx="1"/>
          </p:nvPr>
        </p:nvSpPr>
        <p:spPr>
          <a:xfrm>
            <a:off x="457199" y="1420760"/>
            <a:ext cx="8467096" cy="5094203"/>
          </a:xfrm>
        </p:spPr>
        <p:txBody>
          <a:bodyPr>
            <a:normAutofit/>
          </a:bodyPr>
          <a:lstStyle/>
          <a:p>
            <a:r>
              <a:rPr lang="en-US" sz="2800" b="1" dirty="0" smtClean="0">
                <a:solidFill>
                  <a:schemeClr val="accent1"/>
                </a:solidFill>
              </a:rPr>
              <a:t>DONA Foundation</a:t>
            </a:r>
          </a:p>
          <a:p>
            <a:endParaRPr lang="en-US" sz="2800" b="1" dirty="0" smtClean="0">
              <a:solidFill>
                <a:schemeClr val="accent1"/>
              </a:solidFill>
            </a:endParaRPr>
          </a:p>
          <a:p>
            <a:r>
              <a:rPr lang="en-US" sz="2800" b="1" dirty="0" smtClean="0">
                <a:solidFill>
                  <a:schemeClr val="accent6"/>
                </a:solidFill>
              </a:rPr>
              <a:t>Digital Object Architecture Overview</a:t>
            </a:r>
          </a:p>
          <a:p>
            <a:endParaRPr lang="en-US" sz="2800" b="1" dirty="0" smtClean="0">
              <a:solidFill>
                <a:schemeClr val="accent1"/>
              </a:solidFill>
            </a:endParaRPr>
          </a:p>
          <a:p>
            <a:r>
              <a:rPr lang="en-US" sz="2800" b="1" dirty="0" smtClean="0">
                <a:solidFill>
                  <a:schemeClr val="accent1"/>
                </a:solidFill>
              </a:rPr>
              <a:t>Handle System</a:t>
            </a:r>
          </a:p>
          <a:p>
            <a:pPr marL="0" indent="0">
              <a:buNone/>
            </a:pPr>
            <a:endParaRPr lang="en-US" sz="2800" b="1" dirty="0" smtClean="0">
              <a:solidFill>
                <a:schemeClr val="accent1"/>
              </a:solidFill>
            </a:endParaRPr>
          </a:p>
          <a:p>
            <a:r>
              <a:rPr lang="en-US" sz="2800" b="1" dirty="0" smtClean="0">
                <a:solidFill>
                  <a:schemeClr val="accent1"/>
                </a:solidFill>
              </a:rPr>
              <a:t>DOIP</a:t>
            </a:r>
          </a:p>
          <a:p>
            <a:endParaRPr lang="en-US" sz="2800" b="1" dirty="0" smtClean="0">
              <a:solidFill>
                <a:schemeClr val="accent1"/>
              </a:solidFill>
            </a:endParaRPr>
          </a:p>
          <a:p>
            <a:r>
              <a:rPr lang="en-US" sz="2800" b="1" dirty="0" smtClean="0">
                <a:solidFill>
                  <a:schemeClr val="accent1"/>
                </a:solidFill>
              </a:rPr>
              <a:t>Global Handle Registry</a:t>
            </a:r>
          </a:p>
          <a:p>
            <a:endParaRPr lang="en-US" sz="2800" b="1" dirty="0">
              <a:solidFill>
                <a:schemeClr val="accent1"/>
              </a:solidFill>
            </a:endParaRPr>
          </a:p>
          <a:p>
            <a:pPr marL="0" indent="0">
              <a:buNone/>
            </a:pPr>
            <a:endParaRPr lang="en-US" sz="2800" b="1" dirty="0" smtClean="0">
              <a:solidFill>
                <a:schemeClr val="accent1"/>
              </a:solidFill>
            </a:endParaRPr>
          </a:p>
          <a:p>
            <a:endParaRPr lang="en-US" sz="2800" b="1" dirty="0">
              <a:solidFill>
                <a:schemeClr val="accent1"/>
              </a:solidFill>
            </a:endParaRPr>
          </a:p>
          <a:p>
            <a:endParaRPr lang="en-US" sz="2400" dirty="0" smtClean="0"/>
          </a:p>
        </p:txBody>
      </p:sp>
    </p:spTree>
    <p:extLst>
      <p:ext uri="{BB962C8B-B14F-4D97-AF65-F5344CB8AC3E}">
        <p14:creationId xmlns:p14="http://schemas.microsoft.com/office/powerpoint/2010/main" val="37651058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2800" b="1" dirty="0" smtClean="0">
                <a:solidFill>
                  <a:srgbClr val="4F81BD"/>
                </a:solidFill>
              </a:rPr>
              <a:t>Motivations for the Digital Object Architecture</a:t>
            </a:r>
            <a:endParaRPr lang="en-US" sz="2800" dirty="0"/>
          </a:p>
        </p:txBody>
      </p:sp>
      <p:sp>
        <p:nvSpPr>
          <p:cNvPr id="3" name="Content Placeholder 2"/>
          <p:cNvSpPr>
            <a:spLocks noGrp="1"/>
          </p:cNvSpPr>
          <p:nvPr>
            <p:ph idx="1"/>
          </p:nvPr>
        </p:nvSpPr>
        <p:spPr>
          <a:xfrm>
            <a:off x="457200" y="1156818"/>
            <a:ext cx="8262356" cy="4779818"/>
          </a:xfrm>
        </p:spPr>
        <p:txBody>
          <a:bodyPr>
            <a:normAutofit/>
          </a:bodyPr>
          <a:lstStyle/>
          <a:p>
            <a:pPr>
              <a:buClr>
                <a:schemeClr val="tx2">
                  <a:lumMod val="40000"/>
                  <a:lumOff val="60000"/>
                </a:schemeClr>
              </a:buClr>
            </a:pPr>
            <a:r>
              <a:rPr lang="en-US" sz="2400" dirty="0" smtClean="0"/>
              <a:t>Need to </a:t>
            </a:r>
            <a:r>
              <a:rPr lang="en-US" sz="2400" dirty="0"/>
              <a:t>f</a:t>
            </a:r>
            <a:r>
              <a:rPr lang="en-US" sz="2400" dirty="0" smtClean="0"/>
              <a:t>acilitate the secure discovery, access, exchange, and reuse of information represented in digital form across a wide range of types and sources of data.</a:t>
            </a:r>
            <a:endParaRPr lang="en-US" sz="2400" dirty="0"/>
          </a:p>
          <a:p>
            <a:pPr>
              <a:buClr>
                <a:schemeClr val="tx2">
                  <a:lumMod val="40000"/>
                  <a:lumOff val="60000"/>
                </a:schemeClr>
              </a:buClr>
            </a:pPr>
            <a:r>
              <a:rPr lang="en-US" sz="2400" dirty="0" smtClean="0"/>
              <a:t>Make data / services a </a:t>
            </a:r>
            <a:r>
              <a:rPr lang="en-US" sz="2400" dirty="0"/>
              <a:t>“First Class Citizen” i</a:t>
            </a:r>
            <a:r>
              <a:rPr lang="en-US" sz="2400" dirty="0" smtClean="0"/>
              <a:t>n </a:t>
            </a:r>
            <a:r>
              <a:rPr lang="en-US" sz="2400" dirty="0"/>
              <a:t>the Internet.</a:t>
            </a:r>
          </a:p>
          <a:p>
            <a:pPr lvl="1">
              <a:buClr>
                <a:schemeClr val="tx2">
                  <a:lumMod val="40000"/>
                  <a:lumOff val="60000"/>
                </a:schemeClr>
              </a:buClr>
              <a:buFont typeface="Arial"/>
              <a:buChar char="•"/>
            </a:pPr>
            <a:r>
              <a:rPr lang="en-US" sz="2000" dirty="0" smtClean="0"/>
              <a:t>Identifiable and locatable over time.</a:t>
            </a:r>
          </a:p>
          <a:p>
            <a:pPr lvl="1">
              <a:buClr>
                <a:schemeClr val="tx2">
                  <a:lumMod val="40000"/>
                  <a:lumOff val="60000"/>
                </a:schemeClr>
              </a:buClr>
              <a:buFont typeface="Arial"/>
              <a:buChar char="•"/>
            </a:pPr>
            <a:r>
              <a:rPr lang="en-US" sz="2000" dirty="0"/>
              <a:t>A</a:t>
            </a:r>
            <a:r>
              <a:rPr lang="en-US" sz="2000" dirty="0" smtClean="0"/>
              <a:t>ccessible in a consistent manner.</a:t>
            </a:r>
          </a:p>
          <a:p>
            <a:pPr lvl="1">
              <a:buClr>
                <a:schemeClr val="tx2">
                  <a:lumMod val="40000"/>
                  <a:lumOff val="60000"/>
                </a:schemeClr>
              </a:buClr>
              <a:buFont typeface="Arial"/>
              <a:buChar char="•"/>
            </a:pPr>
            <a:r>
              <a:rPr lang="en-US" sz="2000" dirty="0" smtClean="0"/>
              <a:t>Understandable to be accessed and reused.</a:t>
            </a:r>
          </a:p>
          <a:p>
            <a:pPr lvl="1">
              <a:buClr>
                <a:schemeClr val="tx2">
                  <a:lumMod val="40000"/>
                  <a:lumOff val="60000"/>
                </a:schemeClr>
              </a:buClr>
              <a:buFont typeface="Arial"/>
              <a:buChar char="•"/>
            </a:pPr>
            <a:r>
              <a:rPr lang="en-US" sz="2000" dirty="0" smtClean="0"/>
              <a:t>Attributable, protected, secure, and </a:t>
            </a:r>
            <a:r>
              <a:rPr lang="en-US" sz="2000" dirty="0"/>
              <a:t>trusted. </a:t>
            </a:r>
            <a:endParaRPr lang="en-US" sz="2000" dirty="0" smtClean="0"/>
          </a:p>
          <a:p>
            <a:pPr lvl="1">
              <a:buClr>
                <a:schemeClr val="tx2">
                  <a:lumMod val="40000"/>
                  <a:lumOff val="60000"/>
                </a:schemeClr>
              </a:buClr>
              <a:buFont typeface="Arial"/>
              <a:buChar char="•"/>
            </a:pPr>
            <a:r>
              <a:rPr lang="en-US" sz="2000" dirty="0" smtClean="0"/>
              <a:t>Manageable from the simplest to the most complex.</a:t>
            </a:r>
            <a:endParaRPr lang="en-US" sz="2000" dirty="0"/>
          </a:p>
          <a:p>
            <a:pPr lvl="1">
              <a:buClr>
                <a:schemeClr val="tx2">
                  <a:lumMod val="40000"/>
                  <a:lumOff val="60000"/>
                </a:schemeClr>
              </a:buClr>
              <a:buFont typeface="Arial"/>
              <a:buChar char="•"/>
            </a:pPr>
            <a:r>
              <a:rPr lang="en-US" sz="2000" dirty="0" smtClean="0"/>
              <a:t>Able to persist over long periods of time if needed.</a:t>
            </a:r>
          </a:p>
          <a:p>
            <a:pPr lvl="1">
              <a:buClr>
                <a:schemeClr val="tx2">
                  <a:lumMod val="40000"/>
                  <a:lumOff val="60000"/>
                </a:schemeClr>
              </a:buClr>
              <a:buFont typeface="Arial"/>
              <a:buChar char="•"/>
            </a:pPr>
            <a:r>
              <a:rPr lang="en-US" sz="2000" dirty="0" smtClean="0"/>
              <a:t>Manageable according to local policies</a:t>
            </a:r>
            <a:r>
              <a:rPr lang="en-US" sz="2000" dirty="0"/>
              <a:t> </a:t>
            </a:r>
            <a:r>
              <a:rPr lang="en-US" sz="2000" dirty="0" smtClean="0"/>
              <a:t>and laws.</a:t>
            </a:r>
          </a:p>
          <a:p>
            <a:pPr>
              <a:buClr>
                <a:schemeClr val="tx2">
                  <a:lumMod val="40000"/>
                  <a:lumOff val="60000"/>
                </a:schemeClr>
              </a:buClr>
            </a:pPr>
            <a:r>
              <a:rPr lang="en-US" sz="2400" dirty="0" smtClean="0"/>
              <a:t>Need to scale in the Trillions of items</a:t>
            </a:r>
          </a:p>
          <a:p>
            <a:pPr marL="0" indent="0">
              <a:buClr>
                <a:schemeClr val="tx2">
                  <a:lumMod val="40000"/>
                  <a:lumOff val="60000"/>
                </a:schemeClr>
              </a:buClr>
              <a:buNone/>
            </a:pPr>
            <a:endParaRPr lang="en-US" sz="2400" dirty="0" smtClean="0"/>
          </a:p>
          <a:p>
            <a:pPr>
              <a:buClr>
                <a:schemeClr val="tx2">
                  <a:lumMod val="40000"/>
                  <a:lumOff val="60000"/>
                </a:schemeClr>
              </a:buClr>
            </a:pPr>
            <a:endParaRPr lang="en-US" sz="2400" dirty="0" smtClean="0"/>
          </a:p>
          <a:p>
            <a:pPr lvl="1">
              <a:buClr>
                <a:schemeClr val="tx2">
                  <a:lumMod val="40000"/>
                  <a:lumOff val="60000"/>
                </a:schemeClr>
              </a:buClr>
              <a:buFont typeface="Arial"/>
              <a:buChar char="•"/>
            </a:pPr>
            <a:endParaRPr lang="en-US" sz="2000" dirty="0" smtClean="0"/>
          </a:p>
          <a:p>
            <a:pPr marL="0" indent="0">
              <a:buNone/>
            </a:pPr>
            <a:endParaRPr lang="en-US" sz="1600" dirty="0" smtClean="0"/>
          </a:p>
          <a:p>
            <a:endParaRPr lang="en-US" sz="2400" dirty="0" smtClean="0"/>
          </a:p>
          <a:p>
            <a:pPr marL="0" indent="0">
              <a:buNone/>
            </a:pPr>
            <a:endParaRPr lang="en-US" sz="2000" dirty="0" smtClean="0"/>
          </a:p>
          <a:p>
            <a:pPr marL="457200" lvl="1" indent="0">
              <a:buNone/>
            </a:pPr>
            <a:endParaRPr lang="en-US" sz="2000" dirty="0" smtClean="0"/>
          </a:p>
        </p:txBody>
      </p:sp>
    </p:spTree>
    <p:extLst>
      <p:ext uri="{BB962C8B-B14F-4D97-AF65-F5344CB8AC3E}">
        <p14:creationId xmlns:p14="http://schemas.microsoft.com/office/powerpoint/2010/main" val="37369013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2800" b="1" dirty="0" smtClean="0">
                <a:solidFill>
                  <a:srgbClr val="4F81BD"/>
                </a:solidFill>
              </a:rPr>
              <a:t>Digital Object Architecture Overview</a:t>
            </a:r>
            <a:endParaRPr lang="en-US" sz="2800" dirty="0"/>
          </a:p>
        </p:txBody>
      </p:sp>
      <p:sp>
        <p:nvSpPr>
          <p:cNvPr id="3" name="Content Placeholder 2"/>
          <p:cNvSpPr>
            <a:spLocks noGrp="1"/>
          </p:cNvSpPr>
          <p:nvPr>
            <p:ph idx="1"/>
          </p:nvPr>
        </p:nvSpPr>
        <p:spPr>
          <a:xfrm>
            <a:off x="424444" y="1048494"/>
            <a:ext cx="8262356" cy="4982225"/>
          </a:xfrm>
        </p:spPr>
        <p:txBody>
          <a:bodyPr>
            <a:normAutofit/>
          </a:bodyPr>
          <a:lstStyle/>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The DOA is a logical </a:t>
            </a:r>
            <a:r>
              <a:rPr lang="en-US" sz="2000" dirty="0">
                <a:cs typeface="Arial" charset="0"/>
              </a:rPr>
              <a:t>e</a:t>
            </a:r>
            <a:r>
              <a:rPr lang="en-US" sz="2000" dirty="0" smtClean="0">
                <a:cs typeface="Arial" charset="0"/>
              </a:rPr>
              <a:t>xtension of the Internet.  </a:t>
            </a: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Based on the same architectural ideas embedded in the Internet’s architecture and which have sustained its evolution, the three most important of which are:</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Open Architecture.  Two defined protocols: Handle Protocol, DOIP</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Independence from the underlying technologies.</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Minimized complexity for users.</a:t>
            </a: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Provides a framework for managing digital information and services of all kinds whether </a:t>
            </a:r>
            <a:r>
              <a:rPr lang="en-US" sz="2000" dirty="0">
                <a:cs typeface="Arial" charset="0"/>
              </a:rPr>
              <a:t>in the Internet or </a:t>
            </a:r>
            <a:r>
              <a:rPr lang="en-US" sz="2000" dirty="0" smtClean="0">
                <a:cs typeface="Arial" charset="0"/>
              </a:rPr>
              <a:t>not</a:t>
            </a:r>
            <a:r>
              <a:rPr lang="en-US" sz="2000" dirty="0">
                <a:cs typeface="Arial" charset="0"/>
              </a:rPr>
              <a:t> </a:t>
            </a:r>
            <a:r>
              <a:rPr lang="en-US" sz="2000" dirty="0" smtClean="0">
                <a:cs typeface="Arial" charset="0"/>
              </a:rPr>
              <a:t>using the Digital </a:t>
            </a:r>
            <a:r>
              <a:rPr lang="en-US" sz="2000" dirty="0">
                <a:cs typeface="Arial" charset="0"/>
              </a:rPr>
              <a:t>O</a:t>
            </a:r>
            <a:r>
              <a:rPr lang="en-US" sz="2000" dirty="0" smtClean="0">
                <a:cs typeface="Arial" charset="0"/>
              </a:rPr>
              <a:t>bject (DO) as its basic structure.</a:t>
            </a:r>
            <a:endParaRPr lang="en-US" sz="2000" dirty="0"/>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Built-in Security.</a:t>
            </a: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Built-in extensible typing system for describing new types of resources such as data, operations, services, interfaces, and protocols to name a few.</a:t>
            </a:r>
            <a:endParaRPr lang="en-US" sz="2000" dirty="0">
              <a:cs typeface="Arial" charset="0"/>
            </a:endParaRP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000" dirty="0" smtClean="0">
                <a:cs typeface="Arial" charset="0"/>
              </a:rPr>
              <a:t>Distributed</a:t>
            </a:r>
            <a:r>
              <a:rPr lang="en-US" sz="2000" dirty="0">
                <a:cs typeface="Arial" charset="0"/>
              </a:rPr>
              <a:t>  </a:t>
            </a:r>
            <a:r>
              <a:rPr lang="en-US" sz="2000" dirty="0" smtClean="0">
                <a:cs typeface="Arial" charset="0"/>
              </a:rPr>
              <a:t>and </a:t>
            </a:r>
            <a:r>
              <a:rPr lang="en-US" sz="2000" dirty="0">
                <a:cs typeface="Arial" charset="0"/>
              </a:rPr>
              <a:t>h</a:t>
            </a:r>
            <a:r>
              <a:rPr lang="en-US" sz="2000" dirty="0" smtClean="0">
                <a:cs typeface="Arial" charset="0"/>
              </a:rPr>
              <a:t>ighly </a:t>
            </a:r>
            <a:r>
              <a:rPr lang="en-US" sz="2000" dirty="0">
                <a:cs typeface="Arial" charset="0"/>
              </a:rPr>
              <a:t>s</a:t>
            </a:r>
            <a:r>
              <a:rPr lang="en-US" sz="2000" dirty="0" smtClean="0">
                <a:cs typeface="Arial" charset="0"/>
              </a:rPr>
              <a:t>calable</a:t>
            </a:r>
            <a:endParaRPr lang="en-US" sz="2000" dirty="0">
              <a:cs typeface="Arial" charset="0"/>
            </a:endParaRPr>
          </a:p>
          <a:p>
            <a:endParaRPr lang="en-US" sz="2000" dirty="0" smtClean="0"/>
          </a:p>
          <a:p>
            <a:pPr marL="0" indent="0">
              <a:buNone/>
            </a:pPr>
            <a:endParaRPr lang="en-US" sz="2000" dirty="0" smtClean="0"/>
          </a:p>
          <a:p>
            <a:pPr marL="457200" lvl="1" indent="0">
              <a:buNone/>
            </a:pPr>
            <a:endParaRPr lang="en-US" sz="2000" dirty="0" smtClean="0"/>
          </a:p>
        </p:txBody>
      </p:sp>
    </p:spTree>
    <p:extLst>
      <p:ext uri="{BB962C8B-B14F-4D97-AF65-F5344CB8AC3E}">
        <p14:creationId xmlns:p14="http://schemas.microsoft.com/office/powerpoint/2010/main" val="42363878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p:cNvGrpSpPr/>
          <p:nvPr/>
        </p:nvGrpSpPr>
        <p:grpSpPr>
          <a:xfrm>
            <a:off x="6899974" y="1222560"/>
            <a:ext cx="1786825" cy="5002560"/>
            <a:chOff x="6899974" y="1222560"/>
            <a:chExt cx="1786825" cy="5002560"/>
          </a:xfrm>
        </p:grpSpPr>
        <p:sp>
          <p:nvSpPr>
            <p:cNvPr id="22" name="Rounded Rectangle 21"/>
            <p:cNvSpPr/>
            <p:nvPr/>
          </p:nvSpPr>
          <p:spPr>
            <a:xfrm>
              <a:off x="6899974" y="1222560"/>
              <a:ext cx="1786825" cy="500256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2" name="Group 211"/>
            <p:cNvGrpSpPr/>
            <p:nvPr/>
          </p:nvGrpSpPr>
          <p:grpSpPr>
            <a:xfrm>
              <a:off x="7377847" y="1287154"/>
              <a:ext cx="902945" cy="800236"/>
              <a:chOff x="7270065" y="1756629"/>
              <a:chExt cx="885818" cy="908511"/>
            </a:xfrm>
          </p:grpSpPr>
          <p:pic>
            <p:nvPicPr>
              <p:cNvPr id="144" name="Picture 143"/>
              <p:cNvPicPr/>
              <p:nvPr/>
            </p:nvPicPr>
            <p:blipFill>
              <a:blip r:embed="rId2" cstate="print">
                <a:lum/>
                <a:alphaModFix/>
              </a:blip>
              <a:srcRect/>
              <a:stretch>
                <a:fillRect/>
              </a:stretch>
            </p:blipFill>
            <p:spPr>
              <a:xfrm>
                <a:off x="7270065" y="1756629"/>
                <a:ext cx="581018" cy="603711"/>
              </a:xfrm>
              <a:prstGeom prst="rect">
                <a:avLst/>
              </a:prstGeom>
              <a:noFill/>
              <a:ln>
                <a:noFill/>
              </a:ln>
            </p:spPr>
          </p:pic>
          <p:pic>
            <p:nvPicPr>
              <p:cNvPr id="145" name="Picture 144"/>
              <p:cNvPicPr/>
              <p:nvPr/>
            </p:nvPicPr>
            <p:blipFill>
              <a:blip r:embed="rId2" cstate="print">
                <a:lum/>
                <a:alphaModFix/>
              </a:blip>
              <a:srcRect/>
              <a:stretch>
                <a:fillRect/>
              </a:stretch>
            </p:blipFill>
            <p:spPr>
              <a:xfrm>
                <a:off x="7422465" y="1909029"/>
                <a:ext cx="581018" cy="603711"/>
              </a:xfrm>
              <a:prstGeom prst="rect">
                <a:avLst/>
              </a:prstGeom>
              <a:noFill/>
              <a:ln>
                <a:noFill/>
              </a:ln>
            </p:spPr>
          </p:pic>
          <p:pic>
            <p:nvPicPr>
              <p:cNvPr id="146" name="Picture 145"/>
              <p:cNvPicPr/>
              <p:nvPr/>
            </p:nvPicPr>
            <p:blipFill>
              <a:blip r:embed="rId2" cstate="print">
                <a:lum/>
                <a:alphaModFix/>
              </a:blip>
              <a:srcRect/>
              <a:stretch>
                <a:fillRect/>
              </a:stretch>
            </p:blipFill>
            <p:spPr>
              <a:xfrm>
                <a:off x="7574865" y="2061429"/>
                <a:ext cx="581018" cy="603711"/>
              </a:xfrm>
              <a:prstGeom prst="rect">
                <a:avLst/>
              </a:prstGeom>
              <a:noFill/>
              <a:ln>
                <a:noFill/>
              </a:ln>
            </p:spPr>
          </p:pic>
        </p:grpSp>
        <p:grpSp>
          <p:nvGrpSpPr>
            <p:cNvPr id="213" name="Group 212"/>
            <p:cNvGrpSpPr/>
            <p:nvPr/>
          </p:nvGrpSpPr>
          <p:grpSpPr>
            <a:xfrm>
              <a:off x="7476213" y="2778921"/>
              <a:ext cx="744274" cy="800145"/>
              <a:chOff x="7203030" y="3006549"/>
              <a:chExt cx="1048469" cy="1090504"/>
            </a:xfrm>
          </p:grpSpPr>
          <p:pic>
            <p:nvPicPr>
              <p:cNvPr id="147" name="Picture 146"/>
              <p:cNvPicPr/>
              <p:nvPr/>
            </p:nvPicPr>
            <p:blipFill>
              <a:blip r:embed="rId3">
                <a:lum/>
                <a:alphaModFix/>
              </a:blip>
              <a:srcRect/>
              <a:stretch>
                <a:fillRect/>
              </a:stretch>
            </p:blipFill>
            <p:spPr>
              <a:xfrm>
                <a:off x="7203030" y="3006549"/>
                <a:ext cx="743669" cy="785704"/>
              </a:xfrm>
              <a:prstGeom prst="rect">
                <a:avLst/>
              </a:prstGeom>
              <a:noFill/>
              <a:ln>
                <a:noFill/>
              </a:ln>
            </p:spPr>
          </p:pic>
          <p:pic>
            <p:nvPicPr>
              <p:cNvPr id="148" name="Picture 147"/>
              <p:cNvPicPr/>
              <p:nvPr/>
            </p:nvPicPr>
            <p:blipFill>
              <a:blip r:embed="rId3">
                <a:lum/>
                <a:alphaModFix/>
              </a:blip>
              <a:srcRect/>
              <a:stretch>
                <a:fillRect/>
              </a:stretch>
            </p:blipFill>
            <p:spPr>
              <a:xfrm>
                <a:off x="7355430" y="3158949"/>
                <a:ext cx="743669" cy="785704"/>
              </a:xfrm>
              <a:prstGeom prst="rect">
                <a:avLst/>
              </a:prstGeom>
              <a:noFill/>
              <a:ln>
                <a:noFill/>
              </a:ln>
            </p:spPr>
          </p:pic>
          <p:pic>
            <p:nvPicPr>
              <p:cNvPr id="149" name="Picture 148"/>
              <p:cNvPicPr/>
              <p:nvPr/>
            </p:nvPicPr>
            <p:blipFill>
              <a:blip r:embed="rId3">
                <a:lum/>
                <a:alphaModFix/>
              </a:blip>
              <a:srcRect/>
              <a:stretch>
                <a:fillRect/>
              </a:stretch>
            </p:blipFill>
            <p:spPr>
              <a:xfrm>
                <a:off x="7507830" y="3311349"/>
                <a:ext cx="743669" cy="785704"/>
              </a:xfrm>
              <a:prstGeom prst="rect">
                <a:avLst/>
              </a:prstGeom>
              <a:noFill/>
              <a:ln>
                <a:noFill/>
              </a:ln>
            </p:spPr>
          </p:pic>
        </p:grpSp>
        <p:pic>
          <p:nvPicPr>
            <p:cNvPr id="171" name="Picture 170" descr="logistics-bann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9136" y="3835055"/>
              <a:ext cx="1502215" cy="326122"/>
            </a:xfrm>
            <a:prstGeom prst="rect">
              <a:avLst/>
            </a:prstGeom>
          </p:spPr>
        </p:pic>
        <p:cxnSp>
          <p:nvCxnSpPr>
            <p:cNvPr id="177" name="Straight Connector 176"/>
            <p:cNvCxnSpPr/>
            <p:nvPr/>
          </p:nvCxnSpPr>
          <p:spPr>
            <a:xfrm>
              <a:off x="7050874" y="5237894"/>
              <a:ext cx="1372794" cy="8166"/>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152" name="Picture 151"/>
            <p:cNvPicPr>
              <a:picLocks noChangeAspect="1"/>
            </p:cNvPicPr>
            <p:nvPr/>
          </p:nvPicPr>
          <p:blipFill>
            <a:blip r:embed="rId5"/>
            <a:stretch>
              <a:fillRect/>
            </a:stretch>
          </p:blipFill>
          <p:spPr>
            <a:xfrm>
              <a:off x="7064389" y="4206455"/>
              <a:ext cx="515196" cy="582171"/>
            </a:xfrm>
            <a:prstGeom prst="rect">
              <a:avLst/>
            </a:prstGeom>
          </p:spPr>
        </p:pic>
        <p:pic>
          <p:nvPicPr>
            <p:cNvPr id="127" name="Picture 126" descr="laptop.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645" y="2087025"/>
              <a:ext cx="864928" cy="648696"/>
            </a:xfrm>
            <a:prstGeom prst="rect">
              <a:avLst/>
            </a:prstGeom>
          </p:spPr>
        </p:pic>
        <p:pic>
          <p:nvPicPr>
            <p:cNvPr id="130" name="Picture 129" descr="th (1).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80571" y="4732026"/>
              <a:ext cx="578042" cy="535421"/>
            </a:xfrm>
            <a:prstGeom prst="rect">
              <a:avLst/>
            </a:prstGeom>
          </p:spPr>
        </p:pic>
        <p:pic>
          <p:nvPicPr>
            <p:cNvPr id="178" name="Picture 177" descr="th (2).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79585" y="4558240"/>
              <a:ext cx="495352" cy="495352"/>
            </a:xfrm>
            <a:prstGeom prst="rect">
              <a:avLst/>
            </a:prstGeom>
          </p:spPr>
        </p:pic>
      </p:grpSp>
      <p:grpSp>
        <p:nvGrpSpPr>
          <p:cNvPr id="196" name="Group 195"/>
          <p:cNvGrpSpPr/>
          <p:nvPr/>
        </p:nvGrpSpPr>
        <p:grpSpPr>
          <a:xfrm>
            <a:off x="3786739" y="1145355"/>
            <a:ext cx="4325564" cy="5101365"/>
            <a:chOff x="3786739" y="1145355"/>
            <a:chExt cx="4325564" cy="5101365"/>
          </a:xfrm>
        </p:grpSpPr>
        <p:grpSp>
          <p:nvGrpSpPr>
            <p:cNvPr id="125" name="Group 124"/>
            <p:cNvGrpSpPr/>
            <p:nvPr/>
          </p:nvGrpSpPr>
          <p:grpSpPr>
            <a:xfrm>
              <a:off x="3786739" y="1145355"/>
              <a:ext cx="2865252" cy="5101365"/>
              <a:chOff x="3956266" y="1154009"/>
              <a:chExt cx="2865252" cy="5101365"/>
            </a:xfrm>
          </p:grpSpPr>
          <p:sp>
            <p:nvSpPr>
              <p:cNvPr id="21" name="Rounded Rectangle 20"/>
              <p:cNvSpPr/>
              <p:nvPr/>
            </p:nvSpPr>
            <p:spPr>
              <a:xfrm>
                <a:off x="3956266" y="1154009"/>
                <a:ext cx="2865252" cy="5101365"/>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182392" y="1845378"/>
                <a:ext cx="1073733" cy="25992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DO Repository</a:t>
                </a:r>
                <a:endParaRPr lang="en-US" sz="1000" dirty="0">
                  <a:solidFill>
                    <a:srgbClr val="000000"/>
                  </a:solidFill>
                </a:endParaRPr>
              </a:p>
            </p:txBody>
          </p:sp>
          <p:sp>
            <p:nvSpPr>
              <p:cNvPr id="54" name="Rectangle 53"/>
              <p:cNvSpPr/>
              <p:nvPr/>
            </p:nvSpPr>
            <p:spPr>
              <a:xfrm>
                <a:off x="4593844" y="3737855"/>
                <a:ext cx="812128" cy="1944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DO Registry</a:t>
                </a:r>
              </a:p>
            </p:txBody>
          </p:sp>
          <p:sp>
            <p:nvSpPr>
              <p:cNvPr id="57" name="Rectangle 56"/>
              <p:cNvSpPr/>
              <p:nvPr/>
            </p:nvSpPr>
            <p:spPr>
              <a:xfrm>
                <a:off x="5219365" y="2959474"/>
                <a:ext cx="936549" cy="25992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DO Repository</a:t>
                </a:r>
                <a:endParaRPr lang="en-US" sz="1000" dirty="0">
                  <a:solidFill>
                    <a:srgbClr val="000000"/>
                  </a:solidFill>
                </a:endParaRPr>
              </a:p>
            </p:txBody>
          </p:sp>
          <p:sp>
            <p:nvSpPr>
              <p:cNvPr id="58" name="Rectangle 57"/>
              <p:cNvSpPr/>
              <p:nvPr/>
            </p:nvSpPr>
            <p:spPr>
              <a:xfrm>
                <a:off x="4459076" y="2225174"/>
                <a:ext cx="812128" cy="1944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DO Registry</a:t>
                </a:r>
              </a:p>
            </p:txBody>
          </p:sp>
          <p:sp>
            <p:nvSpPr>
              <p:cNvPr id="60" name="Rectangle 59"/>
              <p:cNvSpPr/>
              <p:nvPr/>
            </p:nvSpPr>
            <p:spPr>
              <a:xfrm>
                <a:off x="5171652" y="4022443"/>
                <a:ext cx="984262" cy="259920"/>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DOIP Service</a:t>
                </a:r>
                <a:endParaRPr lang="en-US" sz="1000" dirty="0">
                  <a:solidFill>
                    <a:srgbClr val="000000"/>
                  </a:solidFill>
                </a:endParaRPr>
              </a:p>
            </p:txBody>
          </p:sp>
          <p:sp>
            <p:nvSpPr>
              <p:cNvPr id="63" name="Rectangle 62"/>
              <p:cNvSpPr/>
              <p:nvPr/>
            </p:nvSpPr>
            <p:spPr>
              <a:xfrm>
                <a:off x="5176824" y="4814570"/>
                <a:ext cx="979090" cy="259920"/>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DOIP Service</a:t>
                </a:r>
                <a:endParaRPr lang="en-US" sz="1000" dirty="0">
                  <a:solidFill>
                    <a:srgbClr val="000000"/>
                  </a:solidFill>
                </a:endParaRPr>
              </a:p>
            </p:txBody>
          </p:sp>
          <p:sp>
            <p:nvSpPr>
              <p:cNvPr id="65" name="Rectangle 64"/>
              <p:cNvSpPr/>
              <p:nvPr/>
            </p:nvSpPr>
            <p:spPr>
              <a:xfrm>
                <a:off x="5182392" y="1488792"/>
                <a:ext cx="1245513" cy="19440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Local Handle Service</a:t>
                </a:r>
              </a:p>
            </p:txBody>
          </p:sp>
          <p:sp>
            <p:nvSpPr>
              <p:cNvPr id="67" name="TextBox 66"/>
              <p:cNvSpPr txBox="1"/>
              <p:nvPr/>
            </p:nvSpPr>
            <p:spPr>
              <a:xfrm>
                <a:off x="4059946" y="5246534"/>
                <a:ext cx="2687632" cy="738664"/>
              </a:xfrm>
              <a:prstGeom prst="rect">
                <a:avLst/>
              </a:prstGeom>
              <a:noFill/>
            </p:spPr>
            <p:txBody>
              <a:bodyPr wrap="square" lIns="0" rIns="0" rtlCol="0">
                <a:spAutoFit/>
              </a:bodyPr>
              <a:lstStyle/>
              <a:p>
                <a:pPr algn="ctr"/>
                <a:r>
                  <a:rPr lang="en-US" sz="1400" dirty="0" smtClean="0"/>
                  <a:t>Digital Object Based Services:</a:t>
                </a:r>
              </a:p>
              <a:p>
                <a:pPr algn="ctr"/>
                <a:r>
                  <a:rPr lang="en-US" sz="1400" dirty="0" smtClean="0"/>
                  <a:t>Securely identified abstracted systems, services, and data sources.</a:t>
                </a:r>
              </a:p>
            </p:txBody>
          </p:sp>
          <p:sp>
            <p:nvSpPr>
              <p:cNvPr id="68" name="Rectangle 67"/>
              <p:cNvSpPr/>
              <p:nvPr/>
            </p:nvSpPr>
            <p:spPr>
              <a:xfrm>
                <a:off x="5180638" y="4427362"/>
                <a:ext cx="975276" cy="259920"/>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DOIP Service</a:t>
                </a:r>
                <a:endParaRPr lang="en-US" sz="1000" dirty="0">
                  <a:solidFill>
                    <a:srgbClr val="000000"/>
                  </a:solidFill>
                </a:endParaRPr>
              </a:p>
            </p:txBody>
          </p:sp>
          <p:cxnSp>
            <p:nvCxnSpPr>
              <p:cNvPr id="103" name="Straight Arrow Connector 102"/>
              <p:cNvCxnSpPr>
                <a:endCxn id="58" idx="0"/>
              </p:cNvCxnSpPr>
              <p:nvPr/>
            </p:nvCxnSpPr>
            <p:spPr>
              <a:xfrm flipH="1">
                <a:off x="4865140" y="1585992"/>
                <a:ext cx="306512" cy="639182"/>
              </a:xfrm>
              <a:prstGeom prst="straightConnector1">
                <a:avLst/>
              </a:prstGeom>
              <a:ln w="15875">
                <a:solidFill>
                  <a:schemeClr val="accent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58" idx="0"/>
              </p:cNvCxnSpPr>
              <p:nvPr/>
            </p:nvCxnSpPr>
            <p:spPr>
              <a:xfrm flipV="1">
                <a:off x="4865140" y="2000557"/>
                <a:ext cx="306512" cy="224617"/>
              </a:xfrm>
              <a:prstGeom prst="straightConnector1">
                <a:avLst/>
              </a:prstGeom>
              <a:ln w="15875">
                <a:solidFill>
                  <a:schemeClr val="accent6"/>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8" idx="1"/>
                <a:endCxn id="58" idx="2"/>
              </p:cNvCxnSpPr>
              <p:nvPr/>
            </p:nvCxnSpPr>
            <p:spPr>
              <a:xfrm flipH="1" flipV="1">
                <a:off x="4865140" y="2419574"/>
                <a:ext cx="354225" cy="270801"/>
              </a:xfrm>
              <a:prstGeom prst="straightConnector1">
                <a:avLst/>
              </a:prstGeom>
              <a:ln w="15875">
                <a:solidFill>
                  <a:schemeClr val="accent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4865140" y="3952716"/>
                <a:ext cx="306512" cy="642218"/>
              </a:xfrm>
              <a:prstGeom prst="straightConnector1">
                <a:avLst/>
              </a:prstGeom>
              <a:ln w="15875">
                <a:solidFill>
                  <a:schemeClr val="accent6"/>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4050253" y="5226334"/>
                <a:ext cx="2687632" cy="0"/>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58" idx="2"/>
                <a:endCxn id="57" idx="1"/>
              </p:cNvCxnSpPr>
              <p:nvPr/>
            </p:nvCxnSpPr>
            <p:spPr>
              <a:xfrm>
                <a:off x="4865140" y="2419574"/>
                <a:ext cx="354225" cy="669860"/>
              </a:xfrm>
              <a:prstGeom prst="straightConnector1">
                <a:avLst/>
              </a:prstGeom>
              <a:ln w="15875">
                <a:solidFill>
                  <a:schemeClr val="accent6"/>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sp>
            <p:nvSpPr>
              <p:cNvPr id="118" name="Rectangle 117"/>
              <p:cNvSpPr/>
              <p:nvPr/>
            </p:nvSpPr>
            <p:spPr>
              <a:xfrm>
                <a:off x="5219365" y="2593175"/>
                <a:ext cx="1245513" cy="19440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Local Handle Service</a:t>
                </a:r>
              </a:p>
            </p:txBody>
          </p:sp>
          <p:sp>
            <p:nvSpPr>
              <p:cNvPr id="119" name="Rectangle 118"/>
              <p:cNvSpPr/>
              <p:nvPr/>
            </p:nvSpPr>
            <p:spPr>
              <a:xfrm>
                <a:off x="5219365" y="3393320"/>
                <a:ext cx="1245513" cy="19440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rPr>
                  <a:t>Local Handle Service</a:t>
                </a:r>
              </a:p>
            </p:txBody>
          </p:sp>
          <p:cxnSp>
            <p:nvCxnSpPr>
              <p:cNvPr id="163" name="Straight Arrow Connector 162"/>
              <p:cNvCxnSpPr>
                <a:endCxn id="60" idx="1"/>
              </p:cNvCxnSpPr>
              <p:nvPr/>
            </p:nvCxnSpPr>
            <p:spPr>
              <a:xfrm>
                <a:off x="5027382" y="3949436"/>
                <a:ext cx="144270" cy="202967"/>
              </a:xfrm>
              <a:prstGeom prst="straightConnector1">
                <a:avLst/>
              </a:prstGeom>
              <a:ln w="15875">
                <a:solidFill>
                  <a:schemeClr val="accent6"/>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4699975" y="3952716"/>
                <a:ext cx="454707" cy="1055675"/>
              </a:xfrm>
              <a:prstGeom prst="straightConnector1">
                <a:avLst/>
              </a:prstGeom>
              <a:ln w="15875">
                <a:solidFill>
                  <a:schemeClr val="accent6"/>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grpSp>
        <p:grpSp>
          <p:nvGrpSpPr>
            <p:cNvPr id="193" name="Group 192"/>
            <p:cNvGrpSpPr/>
            <p:nvPr/>
          </p:nvGrpSpPr>
          <p:grpSpPr>
            <a:xfrm>
              <a:off x="4743326" y="1577338"/>
              <a:ext cx="3368977" cy="3607633"/>
              <a:chOff x="4743326" y="1577338"/>
              <a:chExt cx="3368977" cy="3607633"/>
            </a:xfrm>
          </p:grpSpPr>
          <p:cxnSp>
            <p:nvCxnSpPr>
              <p:cNvPr id="214" name="Straight Connector 213"/>
              <p:cNvCxnSpPr>
                <a:stCxn id="65" idx="3"/>
              </p:cNvCxnSpPr>
              <p:nvPr/>
            </p:nvCxnSpPr>
            <p:spPr>
              <a:xfrm>
                <a:off x="6258378" y="1577338"/>
                <a:ext cx="1016216" cy="23297"/>
              </a:xfrm>
              <a:prstGeom prst="line">
                <a:avLst/>
              </a:prstGeom>
              <a:ln w="127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a:stCxn id="57" idx="3"/>
              </p:cNvCxnSpPr>
              <p:nvPr/>
            </p:nvCxnSpPr>
            <p:spPr>
              <a:xfrm>
                <a:off x="5986387" y="3080780"/>
                <a:ext cx="1377658" cy="0"/>
              </a:xfrm>
              <a:prstGeom prst="line">
                <a:avLst/>
              </a:prstGeom>
              <a:ln w="127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6256125" y="3544052"/>
                <a:ext cx="1429847" cy="291003"/>
              </a:xfrm>
              <a:prstGeom prst="line">
                <a:avLst/>
              </a:prstGeom>
              <a:ln w="127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a:stCxn id="60" idx="3"/>
              </p:cNvCxnSpPr>
              <p:nvPr/>
            </p:nvCxnSpPr>
            <p:spPr>
              <a:xfrm>
                <a:off x="5986387" y="4143749"/>
                <a:ext cx="1064487" cy="315122"/>
              </a:xfrm>
              <a:prstGeom prst="line">
                <a:avLst/>
              </a:prstGeom>
              <a:ln w="127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68" idx="3"/>
              </p:cNvCxnSpPr>
              <p:nvPr/>
            </p:nvCxnSpPr>
            <p:spPr>
              <a:xfrm>
                <a:off x="5986387" y="4548668"/>
                <a:ext cx="1377658" cy="331745"/>
              </a:xfrm>
              <a:prstGeom prst="line">
                <a:avLst/>
              </a:prstGeom>
              <a:ln w="127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000552" y="4946701"/>
                <a:ext cx="2111751" cy="238270"/>
              </a:xfrm>
              <a:prstGeom prst="line">
                <a:avLst/>
              </a:prstGeom>
              <a:ln w="127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6295351" y="2735721"/>
                <a:ext cx="1068694" cy="266844"/>
              </a:xfrm>
              <a:prstGeom prst="line">
                <a:avLst/>
              </a:prstGeom>
              <a:ln w="127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p:nvPr/>
            </p:nvCxnSpPr>
            <p:spPr>
              <a:xfrm flipV="1">
                <a:off x="4743326" y="3468465"/>
                <a:ext cx="306512" cy="224617"/>
              </a:xfrm>
              <a:prstGeom prst="straightConnector1">
                <a:avLst/>
              </a:prstGeom>
              <a:ln w="15875">
                <a:solidFill>
                  <a:schemeClr val="accent6"/>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143579" y="1966354"/>
                <a:ext cx="1389615" cy="362476"/>
              </a:xfrm>
              <a:prstGeom prst="line">
                <a:avLst/>
              </a:prstGeom>
              <a:ln w="127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grpSp>
      </p:grpSp>
      <p:sp>
        <p:nvSpPr>
          <p:cNvPr id="2" name="Title 1"/>
          <p:cNvSpPr>
            <a:spLocks noGrp="1"/>
          </p:cNvSpPr>
          <p:nvPr>
            <p:ph type="title"/>
          </p:nvPr>
        </p:nvSpPr>
        <p:spPr>
          <a:xfrm>
            <a:off x="457200" y="13818"/>
            <a:ext cx="8229600" cy="1143000"/>
          </a:xfrm>
        </p:spPr>
        <p:txBody>
          <a:bodyPr>
            <a:normAutofit/>
          </a:bodyPr>
          <a:lstStyle/>
          <a:p>
            <a:r>
              <a:rPr lang="en-US" sz="2800" b="1" dirty="0" smtClean="0">
                <a:solidFill>
                  <a:srgbClr val="4F81BD"/>
                </a:solidFill>
              </a:rPr>
              <a:t>DOA – Abstracting Data and Services</a:t>
            </a:r>
            <a:endParaRPr lang="en-US" sz="2800" dirty="0"/>
          </a:p>
        </p:txBody>
      </p:sp>
      <p:sp>
        <p:nvSpPr>
          <p:cNvPr id="20" name="Rounded Rectangle 19"/>
          <p:cNvSpPr/>
          <p:nvPr/>
        </p:nvSpPr>
        <p:spPr>
          <a:xfrm>
            <a:off x="439633" y="1135218"/>
            <a:ext cx="1537860" cy="5089902"/>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p:cNvPicPr/>
          <p:nvPr/>
        </p:nvPicPr>
        <p:blipFill>
          <a:blip r:embed="rId3">
            <a:lum/>
            <a:alphaModFix/>
          </a:blip>
          <a:srcRect/>
          <a:stretch>
            <a:fillRect/>
          </a:stretch>
        </p:blipFill>
        <p:spPr>
          <a:xfrm>
            <a:off x="657016" y="2482447"/>
            <a:ext cx="743669" cy="785704"/>
          </a:xfrm>
          <a:prstGeom prst="rect">
            <a:avLst/>
          </a:prstGeom>
          <a:noFill/>
          <a:ln>
            <a:noFill/>
          </a:ln>
        </p:spPr>
      </p:pic>
      <p:pic>
        <p:nvPicPr>
          <p:cNvPr id="26" name="Picture 25"/>
          <p:cNvPicPr/>
          <p:nvPr/>
        </p:nvPicPr>
        <p:blipFill>
          <a:blip r:embed="rId2" cstate="print">
            <a:lum/>
            <a:alphaModFix/>
          </a:blip>
          <a:srcRect/>
          <a:stretch>
            <a:fillRect/>
          </a:stretch>
        </p:blipFill>
        <p:spPr>
          <a:xfrm>
            <a:off x="734937" y="3357573"/>
            <a:ext cx="581018" cy="603711"/>
          </a:xfrm>
          <a:prstGeom prst="rect">
            <a:avLst/>
          </a:prstGeom>
          <a:noFill/>
          <a:ln>
            <a:noFill/>
          </a:ln>
        </p:spPr>
      </p:pic>
      <p:sp>
        <p:nvSpPr>
          <p:cNvPr id="9" name="TextBox 8"/>
          <p:cNvSpPr txBox="1"/>
          <p:nvPr/>
        </p:nvSpPr>
        <p:spPr>
          <a:xfrm>
            <a:off x="544299" y="5200460"/>
            <a:ext cx="1325798" cy="740634"/>
          </a:xfrm>
          <a:prstGeom prst="rect">
            <a:avLst/>
          </a:prstGeom>
          <a:noFill/>
        </p:spPr>
        <p:txBody>
          <a:bodyPr wrap="square" lIns="0" rIns="0" rtlCol="0">
            <a:spAutoFit/>
          </a:bodyPr>
          <a:lstStyle/>
          <a:p>
            <a:pPr algn="ctr"/>
            <a:r>
              <a:rPr lang="en-US" sz="1400" dirty="0" smtClean="0"/>
              <a:t>End users, clients, services, </a:t>
            </a:r>
            <a:r>
              <a:rPr lang="en-US" sz="1400" dirty="0" err="1" smtClean="0"/>
              <a:t>IoT</a:t>
            </a:r>
            <a:r>
              <a:rPr lang="en-US" sz="1400" dirty="0" smtClean="0"/>
              <a:t> devices, etc…</a:t>
            </a:r>
          </a:p>
        </p:txBody>
      </p:sp>
      <p:cxnSp>
        <p:nvCxnSpPr>
          <p:cNvPr id="172" name="Straight Connector 171"/>
          <p:cNvCxnSpPr/>
          <p:nvPr/>
        </p:nvCxnSpPr>
        <p:spPr>
          <a:xfrm>
            <a:off x="544299" y="5204874"/>
            <a:ext cx="1200625" cy="0"/>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32" name="Group 231"/>
          <p:cNvGrpSpPr/>
          <p:nvPr/>
        </p:nvGrpSpPr>
        <p:grpSpPr>
          <a:xfrm>
            <a:off x="2072817" y="1176659"/>
            <a:ext cx="1537862" cy="5070061"/>
            <a:chOff x="2072817" y="1176659"/>
            <a:chExt cx="1537862" cy="5070061"/>
          </a:xfrm>
        </p:grpSpPr>
        <p:sp>
          <p:nvSpPr>
            <p:cNvPr id="23" name="Rounded Rectangle 22"/>
            <p:cNvSpPr/>
            <p:nvPr/>
          </p:nvSpPr>
          <p:spPr>
            <a:xfrm>
              <a:off x="2072817" y="1176659"/>
              <a:ext cx="1537860" cy="5070061"/>
            </a:xfrm>
            <a:prstGeom prst="roundRect">
              <a:avLst/>
            </a:prstGeom>
            <a:solidFill>
              <a:schemeClr val="tx2">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285414" y="5191820"/>
              <a:ext cx="1325265" cy="307777"/>
            </a:xfrm>
            <a:prstGeom prst="rect">
              <a:avLst/>
            </a:prstGeom>
            <a:noFill/>
          </p:spPr>
          <p:txBody>
            <a:bodyPr wrap="square" lIns="0" rIns="0" rtlCol="0">
              <a:spAutoFit/>
            </a:bodyPr>
            <a:lstStyle/>
            <a:p>
              <a:r>
                <a:rPr lang="en-US" sz="1400" dirty="0" smtClean="0"/>
                <a:t>Digital Objects</a:t>
              </a:r>
            </a:p>
          </p:txBody>
        </p:sp>
        <p:cxnSp>
          <p:nvCxnSpPr>
            <p:cNvPr id="174" name="Straight Connector 173"/>
            <p:cNvCxnSpPr/>
            <p:nvPr/>
          </p:nvCxnSpPr>
          <p:spPr>
            <a:xfrm>
              <a:off x="2233574" y="5215607"/>
              <a:ext cx="1200625" cy="0"/>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6" name="TextBox 205"/>
          <p:cNvSpPr txBox="1"/>
          <p:nvPr/>
        </p:nvSpPr>
        <p:spPr>
          <a:xfrm>
            <a:off x="6951945" y="5248354"/>
            <a:ext cx="1734854" cy="954107"/>
          </a:xfrm>
          <a:prstGeom prst="rect">
            <a:avLst/>
          </a:prstGeom>
          <a:noFill/>
        </p:spPr>
        <p:txBody>
          <a:bodyPr wrap="square" lIns="0" rIns="0" rtlCol="0">
            <a:spAutoFit/>
          </a:bodyPr>
          <a:lstStyle/>
          <a:p>
            <a:pPr algn="ctr"/>
            <a:r>
              <a:rPr lang="en-US" sz="1400" dirty="0" smtClean="0"/>
              <a:t>Exiting or future systems, service  and data sources.</a:t>
            </a:r>
          </a:p>
          <a:p>
            <a:endParaRPr lang="en-US" sz="1400" dirty="0" smtClean="0"/>
          </a:p>
        </p:txBody>
      </p:sp>
      <p:pic>
        <p:nvPicPr>
          <p:cNvPr id="129" name="Picture 128" descr="th.jpe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38" y="4237688"/>
            <a:ext cx="636049" cy="459645"/>
          </a:xfrm>
          <a:prstGeom prst="rect">
            <a:avLst/>
          </a:prstGeom>
        </p:spPr>
      </p:pic>
      <p:grpSp>
        <p:nvGrpSpPr>
          <p:cNvPr id="224" name="Group 223"/>
          <p:cNvGrpSpPr/>
          <p:nvPr/>
        </p:nvGrpSpPr>
        <p:grpSpPr>
          <a:xfrm>
            <a:off x="1315955" y="2955140"/>
            <a:ext cx="3733883" cy="961927"/>
            <a:chOff x="1315955" y="2955140"/>
            <a:chExt cx="3733883" cy="961927"/>
          </a:xfrm>
        </p:grpSpPr>
        <p:grpSp>
          <p:nvGrpSpPr>
            <p:cNvPr id="77" name="Group 76"/>
            <p:cNvGrpSpPr/>
            <p:nvPr/>
          </p:nvGrpSpPr>
          <p:grpSpPr>
            <a:xfrm>
              <a:off x="2403030" y="3130827"/>
              <a:ext cx="876927" cy="786240"/>
              <a:chOff x="2403030" y="3804747"/>
              <a:chExt cx="876927" cy="786240"/>
            </a:xfrm>
          </p:grpSpPr>
          <p:grpSp>
            <p:nvGrpSpPr>
              <p:cNvPr id="40" name="Group 39"/>
              <p:cNvGrpSpPr/>
              <p:nvPr/>
            </p:nvGrpSpPr>
            <p:grpSpPr>
              <a:xfrm>
                <a:off x="2403030" y="3804747"/>
                <a:ext cx="876927" cy="786240"/>
                <a:chOff x="6461511" y="984960"/>
                <a:chExt cx="876927" cy="786240"/>
              </a:xfrm>
            </p:grpSpPr>
            <p:sp>
              <p:nvSpPr>
                <p:cNvPr id="38" name="Rounded Rectangle 37"/>
                <p:cNvSpPr/>
                <p:nvPr/>
              </p:nvSpPr>
              <p:spPr>
                <a:xfrm>
                  <a:off x="6461511" y="984960"/>
                  <a:ext cx="876927" cy="78624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0" bIns="0" rtlCol="0" anchor="t" anchorCtr="0"/>
                <a:lstStyle/>
                <a:p>
                  <a:r>
                    <a:rPr lang="en-US" sz="1000" dirty="0" smtClean="0">
                      <a:solidFill>
                        <a:srgbClr val="000000"/>
                      </a:solidFill>
                    </a:rPr>
                    <a:t>ID:11.1/….</a:t>
                  </a:r>
                  <a:endParaRPr lang="en-US" sz="1000" dirty="0">
                    <a:solidFill>
                      <a:srgbClr val="000000"/>
                    </a:solidFill>
                  </a:endParaRPr>
                </a:p>
              </p:txBody>
            </p:sp>
            <p:cxnSp>
              <p:nvCxnSpPr>
                <p:cNvPr id="39" name="Straight Connector 38"/>
                <p:cNvCxnSpPr/>
                <p:nvPr/>
              </p:nvCxnSpPr>
              <p:spPr>
                <a:xfrm>
                  <a:off x="6461511" y="1209600"/>
                  <a:ext cx="876927"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pic>
            <p:nvPicPr>
              <p:cNvPr id="46" name="Picture 45"/>
              <p:cNvPicPr>
                <a:picLocks noChangeAspect="1"/>
              </p:cNvPicPr>
              <p:nvPr/>
            </p:nvPicPr>
            <p:blipFill>
              <a:blip r:embed="rId10"/>
              <a:stretch>
                <a:fillRect/>
              </a:stretch>
            </p:blipFill>
            <p:spPr>
              <a:xfrm>
                <a:off x="2473680" y="4062753"/>
                <a:ext cx="493674" cy="493674"/>
              </a:xfrm>
              <a:prstGeom prst="rect">
                <a:avLst/>
              </a:prstGeom>
            </p:spPr>
          </p:pic>
        </p:grpSp>
        <p:grpSp>
          <p:nvGrpSpPr>
            <p:cNvPr id="201" name="Group 200"/>
            <p:cNvGrpSpPr/>
            <p:nvPr/>
          </p:nvGrpSpPr>
          <p:grpSpPr>
            <a:xfrm>
              <a:off x="1315955" y="2955140"/>
              <a:ext cx="3733883" cy="657232"/>
              <a:chOff x="1315955" y="2955140"/>
              <a:chExt cx="3733883" cy="657232"/>
            </a:xfrm>
          </p:grpSpPr>
          <p:cxnSp>
            <p:nvCxnSpPr>
              <p:cNvPr id="153" name="Straight Connector 152"/>
              <p:cNvCxnSpPr>
                <a:endCxn id="38" idx="1"/>
              </p:cNvCxnSpPr>
              <p:nvPr/>
            </p:nvCxnSpPr>
            <p:spPr>
              <a:xfrm flipV="1">
                <a:off x="1315955" y="3523947"/>
                <a:ext cx="1087075" cy="8842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a:endCxn id="38" idx="1"/>
              </p:cNvCxnSpPr>
              <p:nvPr/>
            </p:nvCxnSpPr>
            <p:spPr>
              <a:xfrm>
                <a:off x="1322925" y="2955140"/>
                <a:ext cx="1080105" cy="568807"/>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a:endCxn id="119" idx="1"/>
              </p:cNvCxnSpPr>
              <p:nvPr/>
            </p:nvCxnSpPr>
            <p:spPr>
              <a:xfrm flipV="1">
                <a:off x="3294866" y="3481866"/>
                <a:ext cx="1754972" cy="97202"/>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pic>
        <p:nvPicPr>
          <p:cNvPr id="192" name="Picture 191" descr="laptop.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23478" y="1591473"/>
            <a:ext cx="864928" cy="648696"/>
          </a:xfrm>
          <a:prstGeom prst="rect">
            <a:avLst/>
          </a:prstGeom>
        </p:spPr>
      </p:pic>
      <p:grpSp>
        <p:nvGrpSpPr>
          <p:cNvPr id="200" name="Group 199"/>
          <p:cNvGrpSpPr/>
          <p:nvPr/>
        </p:nvGrpSpPr>
        <p:grpSpPr>
          <a:xfrm>
            <a:off x="1531096" y="3857008"/>
            <a:ext cx="3480015" cy="1089693"/>
            <a:chOff x="1531096" y="3857008"/>
            <a:chExt cx="3480015" cy="1089693"/>
          </a:xfrm>
        </p:grpSpPr>
        <p:grpSp>
          <p:nvGrpSpPr>
            <p:cNvPr id="101" name="Group 100"/>
            <p:cNvGrpSpPr/>
            <p:nvPr/>
          </p:nvGrpSpPr>
          <p:grpSpPr>
            <a:xfrm>
              <a:off x="2403030" y="4102827"/>
              <a:ext cx="876927" cy="786240"/>
              <a:chOff x="7177648" y="763698"/>
              <a:chExt cx="876927" cy="786240"/>
            </a:xfrm>
          </p:grpSpPr>
          <p:grpSp>
            <p:nvGrpSpPr>
              <p:cNvPr id="69" name="Group 68"/>
              <p:cNvGrpSpPr/>
              <p:nvPr/>
            </p:nvGrpSpPr>
            <p:grpSpPr>
              <a:xfrm>
                <a:off x="7177648" y="763698"/>
                <a:ext cx="876927" cy="786240"/>
                <a:chOff x="6461511" y="984960"/>
                <a:chExt cx="876927" cy="786240"/>
              </a:xfrm>
            </p:grpSpPr>
            <p:sp>
              <p:nvSpPr>
                <p:cNvPr id="70" name="Rounded Rectangle 69"/>
                <p:cNvSpPr/>
                <p:nvPr/>
              </p:nvSpPr>
              <p:spPr>
                <a:xfrm>
                  <a:off x="6461511" y="984960"/>
                  <a:ext cx="876927" cy="78624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0" bIns="0" rtlCol="0" anchor="t" anchorCtr="0"/>
                <a:lstStyle/>
                <a:p>
                  <a:r>
                    <a:rPr lang="en-US" sz="1000" dirty="0" smtClean="0">
                      <a:solidFill>
                        <a:srgbClr val="000000"/>
                      </a:solidFill>
                    </a:rPr>
                    <a:t>ID:11.1/….</a:t>
                  </a:r>
                  <a:endParaRPr lang="en-US" sz="1000" dirty="0">
                    <a:solidFill>
                      <a:srgbClr val="000000"/>
                    </a:solidFill>
                  </a:endParaRPr>
                </a:p>
              </p:txBody>
            </p:sp>
            <p:cxnSp>
              <p:nvCxnSpPr>
                <p:cNvPr id="71" name="Straight Connector 70"/>
                <p:cNvCxnSpPr/>
                <p:nvPr/>
              </p:nvCxnSpPr>
              <p:spPr>
                <a:xfrm>
                  <a:off x="6461511" y="1209600"/>
                  <a:ext cx="876927"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7517224" y="1156818"/>
                <a:ext cx="267779" cy="334974"/>
                <a:chOff x="2403030" y="2878341"/>
                <a:chExt cx="876927" cy="786240"/>
              </a:xfrm>
            </p:grpSpPr>
            <p:grpSp>
              <p:nvGrpSpPr>
                <p:cNvPr id="87" name="Group 86"/>
                <p:cNvGrpSpPr/>
                <p:nvPr/>
              </p:nvGrpSpPr>
              <p:grpSpPr>
                <a:xfrm>
                  <a:off x="2403030" y="2878341"/>
                  <a:ext cx="876927" cy="786240"/>
                  <a:chOff x="6488384" y="846720"/>
                  <a:chExt cx="1028119" cy="786240"/>
                </a:xfrm>
              </p:grpSpPr>
              <p:sp>
                <p:nvSpPr>
                  <p:cNvPr id="89" name="Rounded Rectangle 88"/>
                  <p:cNvSpPr/>
                  <p:nvPr/>
                </p:nvSpPr>
                <p:spPr>
                  <a:xfrm>
                    <a:off x="6488384" y="846720"/>
                    <a:ext cx="1028119" cy="78624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0" bIns="0" rtlCol="0" anchor="t" anchorCtr="0"/>
                  <a:lstStyle/>
                  <a:p>
                    <a:endParaRPr lang="en-US" sz="1000" dirty="0">
                      <a:solidFill>
                        <a:srgbClr val="000000"/>
                      </a:solidFill>
                    </a:endParaRPr>
                  </a:p>
                </p:txBody>
              </p:sp>
              <p:cxnSp>
                <p:nvCxnSpPr>
                  <p:cNvPr id="90" name="Straight Connector 89"/>
                  <p:cNvCxnSpPr/>
                  <p:nvPr/>
                </p:nvCxnSpPr>
                <p:spPr>
                  <a:xfrm>
                    <a:off x="6488384" y="1071360"/>
                    <a:ext cx="1028119"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pic>
              <p:nvPicPr>
                <p:cNvPr id="88" name="Picture 87"/>
                <p:cNvPicPr>
                  <a:picLocks noChangeAspect="1"/>
                </p:cNvPicPr>
                <p:nvPr/>
              </p:nvPicPr>
              <p:blipFill>
                <a:blip r:embed="rId11"/>
                <a:stretch>
                  <a:fillRect/>
                </a:stretch>
              </p:blipFill>
              <p:spPr>
                <a:xfrm>
                  <a:off x="2488669" y="3110679"/>
                  <a:ext cx="486485" cy="437977"/>
                </a:xfrm>
                <a:prstGeom prst="rect">
                  <a:avLst/>
                </a:prstGeom>
              </p:spPr>
            </p:pic>
          </p:grpSp>
          <p:grpSp>
            <p:nvGrpSpPr>
              <p:cNvPr id="91" name="Group 90"/>
              <p:cNvGrpSpPr/>
              <p:nvPr/>
            </p:nvGrpSpPr>
            <p:grpSpPr>
              <a:xfrm>
                <a:off x="7326126" y="1076594"/>
                <a:ext cx="296956" cy="350229"/>
                <a:chOff x="2403030" y="3804747"/>
                <a:chExt cx="876927" cy="786240"/>
              </a:xfrm>
            </p:grpSpPr>
            <p:grpSp>
              <p:nvGrpSpPr>
                <p:cNvPr id="92" name="Group 91"/>
                <p:cNvGrpSpPr/>
                <p:nvPr/>
              </p:nvGrpSpPr>
              <p:grpSpPr>
                <a:xfrm>
                  <a:off x="2403030" y="3804747"/>
                  <a:ext cx="876927" cy="786240"/>
                  <a:chOff x="6461511" y="984960"/>
                  <a:chExt cx="876927" cy="786240"/>
                </a:xfrm>
              </p:grpSpPr>
              <p:sp>
                <p:nvSpPr>
                  <p:cNvPr id="94" name="Rounded Rectangle 93"/>
                  <p:cNvSpPr/>
                  <p:nvPr/>
                </p:nvSpPr>
                <p:spPr>
                  <a:xfrm>
                    <a:off x="6461511" y="984960"/>
                    <a:ext cx="876927" cy="78624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0" bIns="0" rtlCol="0" anchor="t" anchorCtr="0"/>
                  <a:lstStyle/>
                  <a:p>
                    <a:endParaRPr lang="en-US" sz="1000" dirty="0">
                      <a:solidFill>
                        <a:srgbClr val="000000"/>
                      </a:solidFill>
                    </a:endParaRPr>
                  </a:p>
                </p:txBody>
              </p:sp>
              <p:cxnSp>
                <p:nvCxnSpPr>
                  <p:cNvPr id="95" name="Straight Connector 94"/>
                  <p:cNvCxnSpPr/>
                  <p:nvPr/>
                </p:nvCxnSpPr>
                <p:spPr>
                  <a:xfrm>
                    <a:off x="6461511" y="1209600"/>
                    <a:ext cx="876927"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pic>
              <p:nvPicPr>
                <p:cNvPr id="93" name="Picture 92"/>
                <p:cNvPicPr>
                  <a:picLocks noChangeAspect="1"/>
                </p:cNvPicPr>
                <p:nvPr/>
              </p:nvPicPr>
              <p:blipFill>
                <a:blip r:embed="rId10"/>
                <a:stretch>
                  <a:fillRect/>
                </a:stretch>
              </p:blipFill>
              <p:spPr>
                <a:xfrm>
                  <a:off x="2473680" y="4062753"/>
                  <a:ext cx="493674" cy="493674"/>
                </a:xfrm>
                <a:prstGeom prst="rect">
                  <a:avLst/>
                </a:prstGeom>
              </p:spPr>
            </p:pic>
          </p:grpSp>
          <p:grpSp>
            <p:nvGrpSpPr>
              <p:cNvPr id="96" name="Group 95"/>
              <p:cNvGrpSpPr/>
              <p:nvPr/>
            </p:nvGrpSpPr>
            <p:grpSpPr>
              <a:xfrm>
                <a:off x="7691928" y="1024035"/>
                <a:ext cx="267779" cy="334974"/>
                <a:chOff x="2403030" y="2878341"/>
                <a:chExt cx="876927" cy="786240"/>
              </a:xfrm>
            </p:grpSpPr>
            <p:grpSp>
              <p:nvGrpSpPr>
                <p:cNvPr id="97" name="Group 96"/>
                <p:cNvGrpSpPr/>
                <p:nvPr/>
              </p:nvGrpSpPr>
              <p:grpSpPr>
                <a:xfrm>
                  <a:off x="2403030" y="2878341"/>
                  <a:ext cx="876927" cy="786240"/>
                  <a:chOff x="6488384" y="846720"/>
                  <a:chExt cx="1028119" cy="786240"/>
                </a:xfrm>
              </p:grpSpPr>
              <p:sp>
                <p:nvSpPr>
                  <p:cNvPr id="99" name="Rounded Rectangle 98"/>
                  <p:cNvSpPr/>
                  <p:nvPr/>
                </p:nvSpPr>
                <p:spPr>
                  <a:xfrm>
                    <a:off x="6488384" y="846720"/>
                    <a:ext cx="1028119" cy="78624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0" bIns="0" rtlCol="0" anchor="t" anchorCtr="0"/>
                  <a:lstStyle/>
                  <a:p>
                    <a:endParaRPr lang="en-US" sz="1000" dirty="0">
                      <a:solidFill>
                        <a:srgbClr val="000000"/>
                      </a:solidFill>
                    </a:endParaRPr>
                  </a:p>
                </p:txBody>
              </p:sp>
              <p:cxnSp>
                <p:nvCxnSpPr>
                  <p:cNvPr id="100" name="Straight Connector 99"/>
                  <p:cNvCxnSpPr/>
                  <p:nvPr/>
                </p:nvCxnSpPr>
                <p:spPr>
                  <a:xfrm>
                    <a:off x="6488384" y="1071360"/>
                    <a:ext cx="1028119"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pic>
              <p:nvPicPr>
                <p:cNvPr id="98" name="Picture 97"/>
                <p:cNvPicPr>
                  <a:picLocks noChangeAspect="1"/>
                </p:cNvPicPr>
                <p:nvPr/>
              </p:nvPicPr>
              <p:blipFill>
                <a:blip r:embed="rId11"/>
                <a:stretch>
                  <a:fillRect/>
                </a:stretch>
              </p:blipFill>
              <p:spPr>
                <a:xfrm>
                  <a:off x="2488669" y="3110679"/>
                  <a:ext cx="486485" cy="437977"/>
                </a:xfrm>
                <a:prstGeom prst="rect">
                  <a:avLst/>
                </a:prstGeom>
              </p:spPr>
            </p:pic>
          </p:grpSp>
        </p:grpSp>
        <p:cxnSp>
          <p:nvCxnSpPr>
            <p:cNvPr id="162" name="Straight Connector 161"/>
            <p:cNvCxnSpPr>
              <a:endCxn id="70" idx="1"/>
            </p:cNvCxnSpPr>
            <p:nvPr/>
          </p:nvCxnSpPr>
          <p:spPr>
            <a:xfrm>
              <a:off x="1531096" y="4482583"/>
              <a:ext cx="871934" cy="13364"/>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flipV="1">
              <a:off x="3257893" y="4143749"/>
              <a:ext cx="1727262" cy="372040"/>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a:endCxn id="68" idx="1"/>
            </p:cNvCxnSpPr>
            <p:nvPr/>
          </p:nvCxnSpPr>
          <p:spPr>
            <a:xfrm>
              <a:off x="3294866" y="4530286"/>
              <a:ext cx="1716245" cy="18382"/>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a:stCxn id="70" idx="3"/>
            </p:cNvCxnSpPr>
            <p:nvPr/>
          </p:nvCxnSpPr>
          <p:spPr>
            <a:xfrm>
              <a:off x="3279957" y="4495947"/>
              <a:ext cx="1727262" cy="450754"/>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a:stCxn id="70" idx="3"/>
            </p:cNvCxnSpPr>
            <p:nvPr/>
          </p:nvCxnSpPr>
          <p:spPr>
            <a:xfrm flipV="1">
              <a:off x="3279957" y="3857008"/>
              <a:ext cx="1135873" cy="638939"/>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204" name="Picture 203"/>
          <p:cNvPicPr>
            <a:picLocks noChangeAspect="1"/>
          </p:cNvPicPr>
          <p:nvPr/>
        </p:nvPicPr>
        <p:blipFill>
          <a:blip r:embed="rId12"/>
          <a:stretch>
            <a:fillRect/>
          </a:stretch>
        </p:blipFill>
        <p:spPr>
          <a:xfrm>
            <a:off x="8125446" y="2216520"/>
            <a:ext cx="331257" cy="469975"/>
          </a:xfrm>
          <a:prstGeom prst="rect">
            <a:avLst/>
          </a:prstGeom>
          <a:ln>
            <a:solidFill>
              <a:schemeClr val="tx1"/>
            </a:solidFill>
          </a:ln>
        </p:spPr>
      </p:pic>
      <p:pic>
        <p:nvPicPr>
          <p:cNvPr id="207" name="Picture 206"/>
          <p:cNvPicPr>
            <a:picLocks noChangeAspect="1"/>
          </p:cNvPicPr>
          <p:nvPr/>
        </p:nvPicPr>
        <p:blipFill>
          <a:blip r:embed="rId12"/>
          <a:stretch>
            <a:fillRect/>
          </a:stretch>
        </p:blipFill>
        <p:spPr>
          <a:xfrm>
            <a:off x="1199839" y="1393226"/>
            <a:ext cx="331257" cy="469975"/>
          </a:xfrm>
          <a:prstGeom prst="rect">
            <a:avLst/>
          </a:prstGeom>
          <a:ln>
            <a:solidFill>
              <a:schemeClr val="tx1"/>
            </a:solidFill>
          </a:ln>
        </p:spPr>
      </p:pic>
      <p:grpSp>
        <p:nvGrpSpPr>
          <p:cNvPr id="231" name="Group 230"/>
          <p:cNvGrpSpPr/>
          <p:nvPr/>
        </p:nvGrpSpPr>
        <p:grpSpPr>
          <a:xfrm>
            <a:off x="1563778" y="1864362"/>
            <a:ext cx="2712854" cy="433878"/>
            <a:chOff x="1563778" y="1864362"/>
            <a:chExt cx="2712854" cy="433878"/>
          </a:xfrm>
        </p:grpSpPr>
        <p:sp>
          <p:nvSpPr>
            <p:cNvPr id="184" name="Oval 183"/>
            <p:cNvSpPr/>
            <p:nvPr/>
          </p:nvSpPr>
          <p:spPr>
            <a:xfrm>
              <a:off x="2046611" y="1864362"/>
              <a:ext cx="307099" cy="280800"/>
            </a:xfrm>
            <a:prstGeom prst="ellipse">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rgbClr val="000000"/>
                  </a:solidFill>
                </a:rPr>
                <a:t>1</a:t>
              </a:r>
            </a:p>
          </p:txBody>
        </p:sp>
        <p:sp>
          <p:nvSpPr>
            <p:cNvPr id="211" name="Freeform 210"/>
            <p:cNvSpPr/>
            <p:nvPr/>
          </p:nvSpPr>
          <p:spPr>
            <a:xfrm>
              <a:off x="1563778" y="2064960"/>
              <a:ext cx="2712854" cy="233280"/>
            </a:xfrm>
            <a:custGeom>
              <a:avLst/>
              <a:gdLst>
                <a:gd name="connsiteX0" fmla="*/ 0 w 2712854"/>
                <a:gd name="connsiteY0" fmla="*/ 0 h 233280"/>
                <a:gd name="connsiteX1" fmla="*/ 682534 w 2712854"/>
                <a:gd name="connsiteY1" fmla="*/ 146880 h 233280"/>
                <a:gd name="connsiteX2" fmla="*/ 2375907 w 2712854"/>
                <a:gd name="connsiteY2" fmla="*/ 129600 h 233280"/>
                <a:gd name="connsiteX3" fmla="*/ 2712854 w 2712854"/>
                <a:gd name="connsiteY3" fmla="*/ 233280 h 233280"/>
                <a:gd name="connsiteX4" fmla="*/ 2712854 w 2712854"/>
                <a:gd name="connsiteY4" fmla="*/ 233280 h 233280"/>
                <a:gd name="connsiteX5" fmla="*/ 2712854 w 2712854"/>
                <a:gd name="connsiteY5" fmla="*/ 233280 h 23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2854" h="233280">
                  <a:moveTo>
                    <a:pt x="0" y="0"/>
                  </a:moveTo>
                  <a:lnTo>
                    <a:pt x="682534" y="146880"/>
                  </a:lnTo>
                  <a:lnTo>
                    <a:pt x="2375907" y="129600"/>
                  </a:lnTo>
                  <a:lnTo>
                    <a:pt x="2712854" y="233280"/>
                  </a:lnTo>
                  <a:lnTo>
                    <a:pt x="2712854" y="233280"/>
                  </a:lnTo>
                  <a:lnTo>
                    <a:pt x="2712854" y="233280"/>
                  </a:lnTo>
                </a:path>
              </a:pathLst>
            </a:custGeom>
            <a:ln>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22" name="Group 221"/>
          <p:cNvGrpSpPr/>
          <p:nvPr/>
        </p:nvGrpSpPr>
        <p:grpSpPr>
          <a:xfrm>
            <a:off x="1460103" y="2142720"/>
            <a:ext cx="2807889" cy="882501"/>
            <a:chOff x="1460103" y="2142720"/>
            <a:chExt cx="2807889" cy="882501"/>
          </a:xfrm>
        </p:grpSpPr>
        <p:grpSp>
          <p:nvGrpSpPr>
            <p:cNvPr id="76" name="Group 75"/>
            <p:cNvGrpSpPr/>
            <p:nvPr/>
          </p:nvGrpSpPr>
          <p:grpSpPr>
            <a:xfrm>
              <a:off x="2403030" y="2238981"/>
              <a:ext cx="876927" cy="786240"/>
              <a:chOff x="2403030" y="2878341"/>
              <a:chExt cx="876927" cy="786240"/>
            </a:xfrm>
          </p:grpSpPr>
          <p:grpSp>
            <p:nvGrpSpPr>
              <p:cNvPr id="18" name="Group 17"/>
              <p:cNvGrpSpPr/>
              <p:nvPr/>
            </p:nvGrpSpPr>
            <p:grpSpPr>
              <a:xfrm>
                <a:off x="2403030" y="2878341"/>
                <a:ext cx="876927" cy="786240"/>
                <a:chOff x="6488384" y="846720"/>
                <a:chExt cx="1028119" cy="786240"/>
              </a:xfrm>
            </p:grpSpPr>
            <p:sp>
              <p:nvSpPr>
                <p:cNvPr id="10" name="Rounded Rectangle 9"/>
                <p:cNvSpPr/>
                <p:nvPr/>
              </p:nvSpPr>
              <p:spPr>
                <a:xfrm>
                  <a:off x="6488384" y="846720"/>
                  <a:ext cx="1028119" cy="78624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0" bIns="0" rtlCol="0" anchor="t" anchorCtr="0"/>
                <a:lstStyle/>
                <a:p>
                  <a:r>
                    <a:rPr lang="en-US" sz="1000" dirty="0" smtClean="0">
                      <a:solidFill>
                        <a:srgbClr val="000000"/>
                      </a:solidFill>
                    </a:rPr>
                    <a:t>ID:44.1/….</a:t>
                  </a:r>
                  <a:endParaRPr lang="en-US" sz="1000" dirty="0">
                    <a:solidFill>
                      <a:srgbClr val="000000"/>
                    </a:solidFill>
                  </a:endParaRPr>
                </a:p>
              </p:txBody>
            </p:sp>
            <p:cxnSp>
              <p:nvCxnSpPr>
                <p:cNvPr id="12" name="Straight Connector 11"/>
                <p:cNvCxnSpPr/>
                <p:nvPr/>
              </p:nvCxnSpPr>
              <p:spPr>
                <a:xfrm>
                  <a:off x="6488384" y="1071360"/>
                  <a:ext cx="1028119"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pic>
            <p:nvPicPr>
              <p:cNvPr id="45" name="Picture 44"/>
              <p:cNvPicPr>
                <a:picLocks noChangeAspect="1"/>
              </p:cNvPicPr>
              <p:nvPr/>
            </p:nvPicPr>
            <p:blipFill>
              <a:blip r:embed="rId11"/>
              <a:stretch>
                <a:fillRect/>
              </a:stretch>
            </p:blipFill>
            <p:spPr>
              <a:xfrm>
                <a:off x="2488669" y="3110679"/>
                <a:ext cx="486485" cy="437977"/>
              </a:xfrm>
              <a:prstGeom prst="rect">
                <a:avLst/>
              </a:prstGeom>
            </p:spPr>
          </p:pic>
        </p:grpSp>
        <p:sp>
          <p:nvSpPr>
            <p:cNvPr id="208" name="Oval 207"/>
            <p:cNvSpPr/>
            <p:nvPr/>
          </p:nvSpPr>
          <p:spPr>
            <a:xfrm>
              <a:off x="2790137" y="2721765"/>
              <a:ext cx="307099" cy="280800"/>
            </a:xfrm>
            <a:prstGeom prst="ellipse">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solidFill>
                    <a:srgbClr val="000000"/>
                  </a:solidFill>
                </a:rPr>
                <a:t>2</a:t>
              </a:r>
              <a:endParaRPr lang="en-US" sz="1200" dirty="0">
                <a:solidFill>
                  <a:srgbClr val="000000"/>
                </a:solidFill>
              </a:endParaRPr>
            </a:p>
          </p:txBody>
        </p:sp>
        <p:grpSp>
          <p:nvGrpSpPr>
            <p:cNvPr id="219" name="Group 218"/>
            <p:cNvGrpSpPr/>
            <p:nvPr/>
          </p:nvGrpSpPr>
          <p:grpSpPr>
            <a:xfrm>
              <a:off x="1460103" y="2142720"/>
              <a:ext cx="2807889" cy="561600"/>
              <a:chOff x="1460103" y="2142720"/>
              <a:chExt cx="2807889" cy="561600"/>
            </a:xfrm>
          </p:grpSpPr>
          <p:sp>
            <p:nvSpPr>
              <p:cNvPr id="215" name="Freeform 214"/>
              <p:cNvSpPr/>
              <p:nvPr/>
            </p:nvSpPr>
            <p:spPr>
              <a:xfrm>
                <a:off x="3291710" y="2367360"/>
                <a:ext cx="976282" cy="311040"/>
              </a:xfrm>
              <a:custGeom>
                <a:avLst/>
                <a:gdLst>
                  <a:gd name="connsiteX0" fmla="*/ 976282 w 976282"/>
                  <a:gd name="connsiteY0" fmla="*/ 0 h 311040"/>
                  <a:gd name="connsiteX1" fmla="*/ 0 w 976282"/>
                  <a:gd name="connsiteY1" fmla="*/ 311040 h 311040"/>
                  <a:gd name="connsiteX2" fmla="*/ 0 w 976282"/>
                  <a:gd name="connsiteY2" fmla="*/ 311040 h 311040"/>
                </a:gdLst>
                <a:ahLst/>
                <a:cxnLst>
                  <a:cxn ang="0">
                    <a:pos x="connsiteX0" y="connsiteY0"/>
                  </a:cxn>
                  <a:cxn ang="0">
                    <a:pos x="connsiteX1" y="connsiteY1"/>
                  </a:cxn>
                  <a:cxn ang="0">
                    <a:pos x="connsiteX2" y="connsiteY2"/>
                  </a:cxn>
                </a:cxnLst>
                <a:rect l="l" t="t" r="r" b="b"/>
                <a:pathLst>
                  <a:path w="976282" h="311040">
                    <a:moveTo>
                      <a:pt x="976282" y="0"/>
                    </a:moveTo>
                    <a:lnTo>
                      <a:pt x="0" y="311040"/>
                    </a:lnTo>
                    <a:lnTo>
                      <a:pt x="0" y="311040"/>
                    </a:ln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7" name="Freeform 216"/>
              <p:cNvSpPr/>
              <p:nvPr/>
            </p:nvSpPr>
            <p:spPr>
              <a:xfrm>
                <a:off x="1460103" y="2142720"/>
                <a:ext cx="933083" cy="561600"/>
              </a:xfrm>
              <a:custGeom>
                <a:avLst/>
                <a:gdLst>
                  <a:gd name="connsiteX0" fmla="*/ 933083 w 933083"/>
                  <a:gd name="connsiteY0" fmla="*/ 561600 h 561600"/>
                  <a:gd name="connsiteX1" fmla="*/ 0 w 933083"/>
                  <a:gd name="connsiteY1" fmla="*/ 0 h 561600"/>
                </a:gdLst>
                <a:ahLst/>
                <a:cxnLst>
                  <a:cxn ang="0">
                    <a:pos x="connsiteX0" y="connsiteY0"/>
                  </a:cxn>
                  <a:cxn ang="0">
                    <a:pos x="connsiteX1" y="connsiteY1"/>
                  </a:cxn>
                </a:cxnLst>
                <a:rect l="l" t="t" r="r" b="b"/>
                <a:pathLst>
                  <a:path w="933083" h="561600">
                    <a:moveTo>
                      <a:pt x="933083" y="561600"/>
                    </a:moveTo>
                    <a:lnTo>
                      <a:pt x="0" y="0"/>
                    </a:lnTo>
                  </a:path>
                </a:pathLst>
              </a:custGeom>
              <a:ln>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230" name="Group 229"/>
          <p:cNvGrpSpPr/>
          <p:nvPr/>
        </p:nvGrpSpPr>
        <p:grpSpPr>
          <a:xfrm>
            <a:off x="1531096" y="1361352"/>
            <a:ext cx="3481769" cy="786240"/>
            <a:chOff x="1531096" y="1361352"/>
            <a:chExt cx="3481769" cy="786240"/>
          </a:xfrm>
        </p:grpSpPr>
        <p:cxnSp>
          <p:nvCxnSpPr>
            <p:cNvPr id="203" name="Straight Connector 202"/>
            <p:cNvCxnSpPr>
              <a:endCxn id="29" idx="1"/>
            </p:cNvCxnSpPr>
            <p:nvPr/>
          </p:nvCxnSpPr>
          <p:spPr>
            <a:xfrm flipV="1">
              <a:off x="1531096" y="1754472"/>
              <a:ext cx="878904" cy="168848"/>
            </a:xfrm>
            <a:prstGeom prst="line">
              <a:avLst/>
            </a:prstGeom>
            <a:ln w="22225" cmpd="sng">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29" idx="3"/>
              <a:endCxn id="65" idx="1"/>
            </p:cNvCxnSpPr>
            <p:nvPr/>
          </p:nvCxnSpPr>
          <p:spPr>
            <a:xfrm flipV="1">
              <a:off x="3286927" y="1577338"/>
              <a:ext cx="1725938" cy="177134"/>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29" name="Group 228"/>
            <p:cNvGrpSpPr/>
            <p:nvPr/>
          </p:nvGrpSpPr>
          <p:grpSpPr>
            <a:xfrm>
              <a:off x="2410000" y="1361352"/>
              <a:ext cx="876927" cy="786240"/>
              <a:chOff x="2410000" y="1361352"/>
              <a:chExt cx="876927" cy="786240"/>
            </a:xfrm>
          </p:grpSpPr>
          <p:grpSp>
            <p:nvGrpSpPr>
              <p:cNvPr id="75" name="Group 74"/>
              <p:cNvGrpSpPr/>
              <p:nvPr/>
            </p:nvGrpSpPr>
            <p:grpSpPr>
              <a:xfrm>
                <a:off x="2410000" y="1361352"/>
                <a:ext cx="876927" cy="786240"/>
                <a:chOff x="2403030" y="1920480"/>
                <a:chExt cx="876927" cy="786240"/>
              </a:xfrm>
            </p:grpSpPr>
            <p:grpSp>
              <p:nvGrpSpPr>
                <p:cNvPr id="28" name="Group 27"/>
                <p:cNvGrpSpPr/>
                <p:nvPr/>
              </p:nvGrpSpPr>
              <p:grpSpPr>
                <a:xfrm>
                  <a:off x="2403030" y="1920480"/>
                  <a:ext cx="876927" cy="786240"/>
                  <a:chOff x="6488384" y="846720"/>
                  <a:chExt cx="1028119" cy="786240"/>
                </a:xfrm>
              </p:grpSpPr>
              <p:sp>
                <p:nvSpPr>
                  <p:cNvPr id="29" name="Rounded Rectangle 28"/>
                  <p:cNvSpPr/>
                  <p:nvPr/>
                </p:nvSpPr>
                <p:spPr>
                  <a:xfrm>
                    <a:off x="6488384" y="846720"/>
                    <a:ext cx="1028119" cy="78624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0" bIns="0" rtlCol="0" anchor="t" anchorCtr="0"/>
                  <a:lstStyle/>
                  <a:p>
                    <a:r>
                      <a:rPr lang="en-US" sz="1000" dirty="0" smtClean="0">
                        <a:solidFill>
                          <a:srgbClr val="000000"/>
                        </a:solidFill>
                      </a:rPr>
                      <a:t>ID:55.1/….</a:t>
                    </a:r>
                    <a:endParaRPr lang="en-US" sz="1000" dirty="0">
                      <a:solidFill>
                        <a:srgbClr val="000000"/>
                      </a:solidFill>
                    </a:endParaRPr>
                  </a:p>
                </p:txBody>
              </p:sp>
              <p:cxnSp>
                <p:nvCxnSpPr>
                  <p:cNvPr id="30" name="Straight Connector 29"/>
                  <p:cNvCxnSpPr/>
                  <p:nvPr/>
                </p:nvCxnSpPr>
                <p:spPr>
                  <a:xfrm>
                    <a:off x="6488384" y="1071360"/>
                    <a:ext cx="1028119"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pic>
              <p:nvPicPr>
                <p:cNvPr id="41" name="Picture 40"/>
                <p:cNvPicPr>
                  <a:picLocks noChangeAspect="1"/>
                </p:cNvPicPr>
                <p:nvPr/>
              </p:nvPicPr>
              <p:blipFill>
                <a:blip r:embed="rId12"/>
                <a:stretch>
                  <a:fillRect/>
                </a:stretch>
              </p:blipFill>
              <p:spPr>
                <a:xfrm>
                  <a:off x="2473680" y="2185797"/>
                  <a:ext cx="331257" cy="469975"/>
                </a:xfrm>
                <a:prstGeom prst="rect">
                  <a:avLst/>
                </a:prstGeom>
                <a:ln>
                  <a:solidFill>
                    <a:schemeClr val="tx1"/>
                  </a:solidFill>
                </a:ln>
              </p:spPr>
            </p:pic>
            <p:grpSp>
              <p:nvGrpSpPr>
                <p:cNvPr id="42" name="Group 41"/>
                <p:cNvGrpSpPr/>
                <p:nvPr/>
              </p:nvGrpSpPr>
              <p:grpSpPr>
                <a:xfrm>
                  <a:off x="2975154" y="2246400"/>
                  <a:ext cx="206560" cy="236047"/>
                  <a:chOff x="2694644" y="1065512"/>
                  <a:chExt cx="1304268" cy="792387"/>
                </a:xfrm>
              </p:grpSpPr>
              <p:pic>
                <p:nvPicPr>
                  <p:cNvPr id="43" name="Picture 42"/>
                  <p:cNvPicPr>
                    <a:picLocks noChangeAspect="1"/>
                  </p:cNvPicPr>
                  <p:nvPr/>
                </p:nvPicPr>
                <p:blipFill>
                  <a:blip r:embed="rId13"/>
                  <a:stretch>
                    <a:fillRect/>
                  </a:stretch>
                </p:blipFill>
                <p:spPr>
                  <a:xfrm>
                    <a:off x="2694644" y="1287723"/>
                    <a:ext cx="860534" cy="570176"/>
                  </a:xfrm>
                  <a:prstGeom prst="rect">
                    <a:avLst/>
                  </a:prstGeom>
                </p:spPr>
              </p:pic>
              <p:pic>
                <p:nvPicPr>
                  <p:cNvPr id="44" name="Picture 43"/>
                  <p:cNvPicPr>
                    <a:picLocks noChangeAspect="1"/>
                  </p:cNvPicPr>
                  <p:nvPr/>
                </p:nvPicPr>
                <p:blipFill>
                  <a:blip r:embed="rId14"/>
                  <a:stretch>
                    <a:fillRect/>
                  </a:stretch>
                </p:blipFill>
                <p:spPr>
                  <a:xfrm>
                    <a:off x="3217728" y="1065512"/>
                    <a:ext cx="781184" cy="590575"/>
                  </a:xfrm>
                  <a:prstGeom prst="rect">
                    <a:avLst/>
                  </a:prstGeom>
                </p:spPr>
              </p:pic>
            </p:grpSp>
          </p:grpSp>
          <p:sp>
            <p:nvSpPr>
              <p:cNvPr id="225" name="Oval 224"/>
              <p:cNvSpPr/>
              <p:nvPr/>
            </p:nvSpPr>
            <p:spPr>
              <a:xfrm>
                <a:off x="2745783" y="1800283"/>
                <a:ext cx="307099" cy="280800"/>
              </a:xfrm>
              <a:prstGeom prst="ellipse">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solidFill>
                      <a:srgbClr val="000000"/>
                    </a:solidFill>
                  </a:rPr>
                  <a:t>3</a:t>
                </a:r>
                <a:endParaRPr lang="en-US" sz="1200" dirty="0">
                  <a:solidFill>
                    <a:srgbClr val="000000"/>
                  </a:solidFill>
                </a:endParaRPr>
              </a:p>
            </p:txBody>
          </p:sp>
        </p:grpSp>
      </p:grpSp>
    </p:spTree>
    <p:extLst>
      <p:ext uri="{BB962C8B-B14F-4D97-AF65-F5344CB8AC3E}">
        <p14:creationId xmlns:p14="http://schemas.microsoft.com/office/powerpoint/2010/main" val="3602687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8"/>
            <a:ext cx="8229600" cy="1143000"/>
          </a:xfrm>
        </p:spPr>
        <p:txBody>
          <a:bodyPr>
            <a:normAutofit/>
          </a:bodyPr>
          <a:lstStyle/>
          <a:p>
            <a:r>
              <a:rPr lang="en-US" sz="2800" b="1" dirty="0" smtClean="0">
                <a:solidFill>
                  <a:srgbClr val="4F81BD"/>
                </a:solidFill>
              </a:rPr>
              <a:t>Digital Object Architecture – A Paradigm Change</a:t>
            </a:r>
            <a:endParaRPr lang="en-US" sz="2800" dirty="0"/>
          </a:p>
        </p:txBody>
      </p:sp>
      <p:sp>
        <p:nvSpPr>
          <p:cNvPr id="3" name="Content Placeholder 2"/>
          <p:cNvSpPr>
            <a:spLocks noGrp="1"/>
          </p:cNvSpPr>
          <p:nvPr>
            <p:ph idx="1"/>
          </p:nvPr>
        </p:nvSpPr>
        <p:spPr>
          <a:xfrm>
            <a:off x="424444" y="1048494"/>
            <a:ext cx="8262356" cy="4982225"/>
          </a:xfrm>
        </p:spPr>
        <p:txBody>
          <a:bodyPr>
            <a:normAutofit fontScale="92500"/>
          </a:bodyPr>
          <a:lstStyle/>
          <a:p>
            <a:pPr marL="457200" lvl="1" indent="-457200" eaLnBrk="0" hangingPunct="0">
              <a:spcBef>
                <a:spcPts val="200"/>
              </a:spcBef>
              <a:spcAft>
                <a:spcPts val="200"/>
              </a:spcAft>
              <a:buClr>
                <a:schemeClr val="tx2">
                  <a:lumMod val="60000"/>
                  <a:lumOff val="40000"/>
                </a:schemeClr>
              </a:buClr>
              <a:buSzPct val="110000"/>
              <a:buFont typeface="Arial"/>
              <a:buChar char="•"/>
            </a:pPr>
            <a:r>
              <a:rPr lang="en-US" sz="2600" dirty="0" smtClean="0">
                <a:cs typeface="Arial" charset="0"/>
              </a:rPr>
              <a:t>It is no longer about the service but about every individual pieces of data within that service.</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200" dirty="0" smtClean="0">
                <a:cs typeface="Arial" charset="0"/>
              </a:rPr>
              <a:t>Every email in an IMAP account could be globally shared with any specific person</a:t>
            </a:r>
            <a:r>
              <a:rPr lang="en-US" sz="2200" dirty="0">
                <a:cs typeface="Arial" charset="0"/>
              </a:rPr>
              <a:t> </a:t>
            </a:r>
            <a:r>
              <a:rPr lang="en-US" sz="2200" dirty="0" smtClean="0">
                <a:cs typeface="Arial" charset="0"/>
              </a:rPr>
              <a:t>independently of IMAP.  </a:t>
            </a: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600" dirty="0" smtClean="0">
                <a:cs typeface="Arial" charset="0"/>
              </a:rPr>
              <a:t>Sharing can become ubiquitous: any file, any program, any service, any item available in digital form can be shared and accessed from anywhere while the clients accessing the information can be authenticated and authorized.</a:t>
            </a: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600" dirty="0" smtClean="0">
                <a:cs typeface="Arial" charset="0"/>
              </a:rPr>
              <a:t>The ability to interact with data and services is no longer tied to different protocol interfaces but different operations that can be performed on a DO.  </a:t>
            </a:r>
          </a:p>
          <a:p>
            <a:pPr marL="742950" lvl="2"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r>
              <a:rPr lang="en-US" sz="2600" dirty="0" smtClean="0">
                <a:cs typeface="Arial" charset="0"/>
              </a:rPr>
              <a:t>This is an incremental improvement where type registries can provide part of the solutions.  </a:t>
            </a:r>
          </a:p>
          <a:p>
            <a:pPr marL="857250" lvl="3" indent="0" eaLnBrk="0" hangingPunct="0">
              <a:spcBef>
                <a:spcPts val="200"/>
              </a:spcBef>
              <a:spcAft>
                <a:spcPts val="200"/>
              </a:spcAft>
              <a:buClr>
                <a:schemeClr val="tx2">
                  <a:lumMod val="60000"/>
                  <a:lumOff val="40000"/>
                </a:schemeClr>
              </a:buClr>
              <a:buSzPct val="110000"/>
              <a:buNone/>
            </a:pPr>
            <a:endParaRPr lang="en-US" dirty="0" smtClean="0">
              <a:cs typeface="Arial" charset="0"/>
            </a:endParaRPr>
          </a:p>
          <a:p>
            <a:pPr marL="342900" lvl="1" indent="-342900" eaLnBrk="0" hangingPunct="0">
              <a:spcBef>
                <a:spcPts val="200"/>
              </a:spcBef>
              <a:spcAft>
                <a:spcPts val="200"/>
              </a:spcAft>
              <a:buClr>
                <a:schemeClr val="tx2">
                  <a:lumMod val="60000"/>
                  <a:lumOff val="40000"/>
                </a:schemeClr>
              </a:buClr>
              <a:buSzPct val="110000"/>
              <a:buFont typeface="Arial" panose="020B0604020202020204" pitchFamily="34" charset="0"/>
              <a:buChar char="•"/>
            </a:pPr>
            <a:endParaRPr lang="en-US" sz="2000" dirty="0">
              <a:cs typeface="Arial" charset="0"/>
            </a:endParaRPr>
          </a:p>
          <a:p>
            <a:endParaRPr lang="en-US" sz="2000" dirty="0" smtClean="0"/>
          </a:p>
          <a:p>
            <a:pPr marL="0" indent="0">
              <a:buNone/>
            </a:pPr>
            <a:endParaRPr lang="en-US" sz="2000" dirty="0" smtClean="0"/>
          </a:p>
          <a:p>
            <a:pPr marL="457200" lvl="1" indent="0">
              <a:buNone/>
            </a:pPr>
            <a:endParaRPr lang="en-US" sz="2000" dirty="0" smtClean="0"/>
          </a:p>
        </p:txBody>
      </p:sp>
    </p:spTree>
    <p:extLst>
      <p:ext uri="{BB962C8B-B14F-4D97-AF65-F5344CB8AC3E}">
        <p14:creationId xmlns:p14="http://schemas.microsoft.com/office/powerpoint/2010/main" val="29073955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10068899</TotalTime>
  <Words>3060</Words>
  <Application>Microsoft Macintosh PowerPoint</Application>
  <PresentationFormat>On-screen Show (4:3)</PresentationFormat>
  <Paragraphs>783</Paragraphs>
  <Slides>35</Slides>
  <Notes>21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Digital Object Architecture  An Introduction</vt:lpstr>
      <vt:lpstr>Digital Object Architecture – An Introduction</vt:lpstr>
      <vt:lpstr>Digital Object Architecture – An Introduction</vt:lpstr>
      <vt:lpstr>The DONA Foundation</vt:lpstr>
      <vt:lpstr>Digital Object Architecture – An Introduction</vt:lpstr>
      <vt:lpstr>Motivations for the Digital Object Architecture</vt:lpstr>
      <vt:lpstr>Digital Object Architecture Overview</vt:lpstr>
      <vt:lpstr>DOA – Abstracting Data and Services</vt:lpstr>
      <vt:lpstr>Digital Object Architecture – A Paradigm Change</vt:lpstr>
      <vt:lpstr>PowerPoint Presentation</vt:lpstr>
      <vt:lpstr>Digital Object Architecture: Two DO Protocols</vt:lpstr>
      <vt:lpstr>PowerPoint Presentation</vt:lpstr>
      <vt:lpstr> Two Synergistic and Complimentary Protocols</vt:lpstr>
      <vt:lpstr> Handle Protocol and DOIP Comparative Uses</vt:lpstr>
      <vt:lpstr>Digital Object Architecture – An Introduction</vt:lpstr>
      <vt:lpstr>PowerPoint Presentation</vt:lpstr>
      <vt:lpstr>What is a Handle?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 Object Architecture – An Introduction</vt:lpstr>
      <vt:lpstr>PowerPoint Presentation</vt:lpstr>
      <vt:lpstr>DOIP Interaction with a Digital Object</vt:lpstr>
      <vt:lpstr>DOIP: Interacting with DOs using Operations</vt:lpstr>
      <vt:lpstr>DOIP Deployments </vt:lpstr>
      <vt:lpstr>Digital Object Architecture – An Introduction</vt:lpstr>
      <vt:lpstr>PowerPoint Presentation</vt:lpstr>
      <vt:lpstr>DONA GHR Service Deployment Overview</vt:lpstr>
      <vt:lpstr>PowerPoint Presentation</vt:lpstr>
      <vt:lpstr>PowerPoint Presentation</vt:lpstr>
      <vt:lpstr>PowerPoint Presentation</vt:lpstr>
    </vt:vector>
  </TitlesOfParts>
  <Company>CNRI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Creating Prefixes</dc:title>
  <dc:creator>Christophe  Blanchi</dc:creator>
  <cp:lastModifiedBy>Christophe  Blanchi</cp:lastModifiedBy>
  <cp:revision>641</cp:revision>
  <cp:lastPrinted>2016-07-27T22:12:29Z</cp:lastPrinted>
  <dcterms:created xsi:type="dcterms:W3CDTF">2015-05-22T09:17:15Z</dcterms:created>
  <dcterms:modified xsi:type="dcterms:W3CDTF">2019-11-04T03:04:42Z</dcterms:modified>
</cp:coreProperties>
</file>