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5" r:id="rId1"/>
  </p:sldMasterIdLst>
  <p:notesMasterIdLst>
    <p:notesMasterId r:id="rId22"/>
  </p:notesMasterIdLst>
  <p:sldIdLst>
    <p:sldId id="256" r:id="rId2"/>
    <p:sldId id="316" r:id="rId3"/>
    <p:sldId id="313" r:id="rId4"/>
    <p:sldId id="314" r:id="rId5"/>
    <p:sldId id="259" r:id="rId6"/>
    <p:sldId id="260" r:id="rId7"/>
    <p:sldId id="261" r:id="rId8"/>
    <p:sldId id="317" r:id="rId9"/>
    <p:sldId id="319" r:id="rId10"/>
    <p:sldId id="320" r:id="rId11"/>
    <p:sldId id="322" r:id="rId12"/>
    <p:sldId id="323" r:id="rId13"/>
    <p:sldId id="318" r:id="rId14"/>
    <p:sldId id="262" r:id="rId15"/>
    <p:sldId id="263" r:id="rId16"/>
    <p:sldId id="264" r:id="rId17"/>
    <p:sldId id="265" r:id="rId18"/>
    <p:sldId id="315" r:id="rId19"/>
    <p:sldId id="267" r:id="rId20"/>
    <p:sldId id="266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wan Goose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24"/>
    <p:restoredTop sz="94690"/>
  </p:normalViewPr>
  <p:slideViewPr>
    <p:cSldViewPr snapToGrid="0" snapToObjects="1">
      <p:cViewPr>
        <p:scale>
          <a:sx n="70" d="100"/>
          <a:sy n="70" d="100"/>
        </p:scale>
        <p:origin x="-322" y="2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9-25T12:41:24.725" idx="1">
    <p:pos x="2076" y="1637"/>
    <p:text>I've inserted the current VLO 'logo' (replacing the very old one)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9-25T12:43:01.478" idx="2">
    <p:pos x="4337" y="2750"/>
    <p:text>+ DO linked metadata?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9-25T12:47:48.295" idx="3">
    <p:pos x="2262" y="2264"/>
    <p:text>also (processing) tools / services?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7308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11adb0a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11adb0a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2363d45b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2363d45b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363d45b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363d45b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5fb4b78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f5fb4b78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363d45b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363d45b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363d45b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363d45b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363d45b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2363d45b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2363d45b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2363d45b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2363d45b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2363d45b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2363d45b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2363d45b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">
  <p:cSld name="Presenta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4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00200" y="3602038"/>
            <a:ext cx="68580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852" y="5431822"/>
            <a:ext cx="1202400" cy="12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1600200" y="4916773"/>
            <a:ext cx="6858000" cy="15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>
            <a:lvl1pPr lvl="0">
              <a:buNone/>
              <a:defRPr sz="1300">
                <a:solidFill>
                  <a:schemeClr val="lt2"/>
                </a:solidFill>
              </a:defRPr>
            </a:lvl1pPr>
            <a:lvl2pPr lvl="1">
              <a:buNone/>
              <a:defRPr sz="1300">
                <a:solidFill>
                  <a:schemeClr val="lt2"/>
                </a:solidFill>
              </a:defRPr>
            </a:lvl2pPr>
            <a:lvl3pPr lvl="2">
              <a:buNone/>
              <a:defRPr sz="1300">
                <a:solidFill>
                  <a:schemeClr val="lt2"/>
                </a:solidFill>
              </a:defRPr>
            </a:lvl3pPr>
            <a:lvl4pPr lvl="3">
              <a:buNone/>
              <a:defRPr sz="1300">
                <a:solidFill>
                  <a:schemeClr val="lt2"/>
                </a:solidFill>
              </a:defRPr>
            </a:lvl4pPr>
            <a:lvl5pPr lvl="4">
              <a:buNone/>
              <a:defRPr sz="1300">
                <a:solidFill>
                  <a:schemeClr val="lt2"/>
                </a:solidFill>
              </a:defRPr>
            </a:lvl5pPr>
            <a:lvl6pPr lvl="5">
              <a:buNone/>
              <a:defRPr sz="1300">
                <a:solidFill>
                  <a:schemeClr val="lt2"/>
                </a:solidFill>
              </a:defRPr>
            </a:lvl6pPr>
            <a:lvl7pPr lvl="6">
              <a:buNone/>
              <a:defRPr sz="1300">
                <a:solidFill>
                  <a:schemeClr val="lt2"/>
                </a:solidFill>
              </a:defRPr>
            </a:lvl7pPr>
            <a:lvl8pPr lvl="7">
              <a:buNone/>
              <a:defRPr sz="1300">
                <a:solidFill>
                  <a:schemeClr val="lt2"/>
                </a:solidFill>
              </a:defRPr>
            </a:lvl8pPr>
            <a:lvl9pPr lvl="8">
              <a:buNone/>
              <a:defRPr sz="13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bjec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None/>
              <a:defRPr sz="3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28650" y="1475999"/>
            <a:ext cx="7886700" cy="51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628650" y="6573187"/>
            <a:ext cx="5486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Text Box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28651" y="365123"/>
            <a:ext cx="7886700" cy="61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28650" y="6573187"/>
            <a:ext cx="5486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portait">
  <p:cSld name="Picture portai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None/>
              <a:defRPr sz="3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627350" y="1475999"/>
            <a:ext cx="3888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628650" y="6573187"/>
            <a:ext cx="5486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>
            <a:spLocks noGrp="1"/>
          </p:cNvSpPr>
          <p:nvPr>
            <p:ph type="pic" idx="2"/>
          </p:nvPr>
        </p:nvSpPr>
        <p:spPr>
          <a:xfrm>
            <a:off x="628650" y="1475999"/>
            <a:ext cx="3888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Landscape">
  <p:cSld name="Picture Landscap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None/>
              <a:defRPr sz="3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628650" y="6573187"/>
            <a:ext cx="5486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628650" y="1476000"/>
            <a:ext cx="7886700" cy="4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8001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55600" rtl="0">
              <a:spcBef>
                <a:spcPts val="500"/>
              </a:spcBef>
              <a:spcAft>
                <a:spcPts val="0"/>
              </a:spcAft>
              <a:buSzPts val="2000"/>
              <a:buChar char="-"/>
              <a:defRPr/>
            </a:lvl2pPr>
            <a:lvl3pPr marL="1371600" lvl="2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302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552000"/>
            <a:ext cx="9144000" cy="3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None/>
              <a:defRPr sz="3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28650" y="6573187"/>
            <a:ext cx="54864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630250"/>
            <a:ext cx="7886700" cy="48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urate.acdh.oeaw.ac.at/statist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lections.clarin.eu/app/details/102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58450" y="1135050"/>
            <a:ext cx="8772300" cy="23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/>
              <a:t>PIDs in Language-based research </a:t>
            </a:r>
            <a:endParaRPr sz="4400"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1600200" y="4916773"/>
            <a:ext cx="7330550" cy="15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Dieter Van Uytvanck</a:t>
            </a:r>
            <a:endParaRPr dirty="0"/>
          </a:p>
          <a:p>
            <a:pPr marL="0" lvl="0" indent="0" algn="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EU PID service workshop</a:t>
            </a:r>
            <a:endParaRPr dirty="0"/>
          </a:p>
          <a:p>
            <a:pPr marL="0" lvl="0" indent="0" algn="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4 November 2019</a:t>
            </a:r>
            <a:endParaRPr dirty="0"/>
          </a:p>
          <a:p>
            <a:pPr marL="0" lvl="0" indent="0" algn="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Amsterdam</a:t>
            </a:r>
            <a:endParaRPr dirty="0"/>
          </a:p>
          <a:p>
            <a:pPr marL="0" lvl="0" indent="0" algn="r" rtl="0">
              <a:spcBef>
                <a:spcPts val="900"/>
              </a:spcBef>
              <a:spcAft>
                <a:spcPts val="900"/>
              </a:spcAft>
              <a:buNone/>
            </a:pPr>
            <a:endParaRPr dirty="0"/>
          </a:p>
        </p:txBody>
      </p:sp>
      <p:sp>
        <p:nvSpPr>
          <p:cNvPr id="52" name="Google Shape;52;p9"/>
          <p:cNvSpPr txBox="1"/>
          <p:nvPr/>
        </p:nvSpPr>
        <p:spPr>
          <a:xfrm>
            <a:off x="1600200" y="3602038"/>
            <a:ext cx="68580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7426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F1979-F6AF-FF46-B74F-F1D170A74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Suggestion: </a:t>
            </a:r>
            <a:br>
              <a:rPr lang="en-US" dirty="0"/>
            </a:br>
            <a:r>
              <a:rPr lang="en-US" dirty="0"/>
              <a:t>link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F12CEB-58B3-7443-9568-4F56F676D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49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249" y="339381"/>
            <a:ext cx="7739502" cy="1079500"/>
          </a:xfrm>
        </p:spPr>
        <p:txBody>
          <a:bodyPr/>
          <a:lstStyle/>
          <a:p>
            <a:r>
              <a:rPr lang="da-DK" dirty="0" err="1"/>
              <a:t>Organisational</a:t>
            </a:r>
            <a:r>
              <a:rPr lang="da-DK" dirty="0"/>
              <a:t> </a:t>
            </a:r>
            <a:r>
              <a:rPr lang="da-DK" dirty="0" err="1"/>
              <a:t>setup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Trusting PIDs is good, but checking them is better</a:t>
            </a:r>
          </a:p>
          <a:p>
            <a:pPr lvl="1"/>
            <a:r>
              <a:rPr lang="en-US" dirty="0">
                <a:hlinkClick r:id="rId2"/>
              </a:rPr>
              <a:t>https://curate.acdh.oeaw.ac.at/statistics</a:t>
            </a:r>
            <a:endParaRPr lang="en-US" dirty="0"/>
          </a:p>
          <a:p>
            <a:pPr lvl="1"/>
            <a:r>
              <a:rPr lang="en-US" dirty="0"/>
              <a:t>Currently: 7 </a:t>
            </a:r>
            <a:r>
              <a:rPr lang="en-US" dirty="0" err="1"/>
              <a:t>mio</a:t>
            </a:r>
            <a:r>
              <a:rPr lang="en-US" dirty="0"/>
              <a:t> links for 1 </a:t>
            </a:r>
            <a:r>
              <a:rPr lang="en-US" dirty="0" err="1"/>
              <a:t>mio</a:t>
            </a:r>
            <a:r>
              <a:rPr lang="en-US" dirty="0"/>
              <a:t> metadata records</a:t>
            </a:r>
          </a:p>
          <a:p>
            <a:r>
              <a:rPr lang="en-US" dirty="0"/>
              <a:t>Checking links is resource-consuming activity, costs: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implementation effort</a:t>
            </a:r>
          </a:p>
          <a:p>
            <a:pPr lvl="1"/>
            <a:r>
              <a:rPr lang="en-US" dirty="0"/>
              <a:t>computation resources of the provider</a:t>
            </a:r>
          </a:p>
          <a:p>
            <a:r>
              <a:rPr lang="en-US" dirty="0"/>
              <a:t>Right now, many do this in isolation</a:t>
            </a:r>
          </a:p>
          <a:p>
            <a:pPr lvl="1"/>
            <a:r>
              <a:rPr lang="en-US" dirty="0"/>
              <a:t>CLARIN, EPIC, </a:t>
            </a:r>
            <a:r>
              <a:rPr lang="en-US" dirty="0" err="1"/>
              <a:t>DataCite</a:t>
            </a:r>
            <a:r>
              <a:rPr lang="en-US" dirty="0"/>
              <a:t>, Europeana, […]</a:t>
            </a:r>
          </a:p>
          <a:p>
            <a:r>
              <a:rPr lang="en-US" dirty="0"/>
              <a:t>Ideal case for pooling efforts</a:t>
            </a:r>
          </a:p>
          <a:p>
            <a:pPr lvl="1"/>
            <a:r>
              <a:rPr lang="en-US" dirty="0"/>
              <a:t>Have 1 central (or federated) checker with shared read-access via a simple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0CC-5218-4F02-99A8-E56EA2F34919}" type="slidenum">
              <a:rPr lang="bg-BG" smtClean="0"/>
              <a:pPr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949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0CC-5218-4F02-99A8-E56EA2F34919}" type="slidenum">
              <a:rPr lang="bg-BG" smtClean="0"/>
              <a:pPr/>
              <a:t>12</a:t>
            </a:fld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4B1D2E2-904D-D04C-8AED-67883A02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4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F1979-F6AF-FF46-B74F-F1D170A74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CLARIN &amp; </a:t>
            </a:r>
            <a:br>
              <a:rPr lang="en-US" dirty="0"/>
            </a:br>
            <a:r>
              <a:rPr lang="en-US" dirty="0"/>
              <a:t>the Digital Object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F12CEB-58B3-7443-9568-4F56F676D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992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Language Resource Switchboard</a:t>
            </a:r>
            <a:br>
              <a:rPr lang="en" dirty="0"/>
            </a:br>
            <a:r>
              <a:rPr lang="en" dirty="0" err="1"/>
              <a:t>switchboard.clarin.eu</a:t>
            </a:r>
            <a:r>
              <a:rPr lang="en" dirty="0"/>
              <a:t> and </a:t>
            </a:r>
            <a:r>
              <a:rPr lang="en" dirty="0" err="1"/>
              <a:t>clarin.eu</a:t>
            </a:r>
            <a:r>
              <a:rPr lang="en" dirty="0"/>
              <a:t>/</a:t>
            </a:r>
            <a:r>
              <a:rPr lang="en" dirty="0" err="1"/>
              <a:t>eosc</a:t>
            </a:r>
            <a:endParaRPr dirty="0"/>
          </a:p>
        </p:txBody>
      </p:sp>
      <p:sp>
        <p:nvSpPr>
          <p:cNvPr id="140" name="Google Shape;140;p15"/>
          <p:cNvSpPr/>
          <p:nvPr/>
        </p:nvSpPr>
        <p:spPr>
          <a:xfrm>
            <a:off x="7657039" y="2016228"/>
            <a:ext cx="858300" cy="858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Language Tools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628642" y="2016228"/>
            <a:ext cx="858300" cy="858300"/>
          </a:xfrm>
          <a:prstGeom prst="rect">
            <a:avLst/>
          </a:prstGeom>
          <a:solidFill>
            <a:srgbClr val="6E1A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Language Data	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7657039" y="3125128"/>
            <a:ext cx="858300" cy="858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Language Tools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7657039" y="4234028"/>
            <a:ext cx="858300" cy="858300"/>
          </a:xfrm>
          <a:prstGeom prst="rect">
            <a:avLst/>
          </a:prstGeom>
          <a:solidFill>
            <a:srgbClr val="FB0D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Language Tools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657039" y="5342928"/>
            <a:ext cx="858300" cy="858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Language Tools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628642" y="3125128"/>
            <a:ext cx="858300" cy="858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Language Data	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628642" y="4234028"/>
            <a:ext cx="858300" cy="858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Language Data	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628642" y="5342928"/>
            <a:ext cx="858300" cy="858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Language Data	</a:t>
            </a:r>
            <a:endParaRPr sz="1100">
              <a:solidFill>
                <a:srgbClr val="FFFFFF"/>
              </a:solidFill>
            </a:endParaRPr>
          </a:p>
        </p:txBody>
      </p:sp>
      <p:grpSp>
        <p:nvGrpSpPr>
          <p:cNvPr id="148" name="Google Shape;148;p15"/>
          <p:cNvGrpSpPr/>
          <p:nvPr/>
        </p:nvGrpSpPr>
        <p:grpSpPr>
          <a:xfrm>
            <a:off x="3450225" y="2983575"/>
            <a:ext cx="1844400" cy="1844400"/>
            <a:chOff x="3450225" y="2983575"/>
            <a:chExt cx="1844400" cy="1844400"/>
          </a:xfrm>
        </p:grpSpPr>
        <p:sp>
          <p:nvSpPr>
            <p:cNvPr id="149" name="Google Shape;149;p15"/>
            <p:cNvSpPr/>
            <p:nvPr/>
          </p:nvSpPr>
          <p:spPr>
            <a:xfrm>
              <a:off x="3450225" y="2983575"/>
              <a:ext cx="1844400" cy="18444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Language Resource Switchboard</a:t>
              </a:r>
              <a:endParaRPr/>
            </a:p>
          </p:txBody>
        </p:sp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/>
            </a:blip>
            <a:srcRect l="30413" t="11680" r="29938" b="13970"/>
            <a:stretch/>
          </p:blipFill>
          <p:spPr>
            <a:xfrm>
              <a:off x="3811950" y="3580275"/>
              <a:ext cx="1120949" cy="1050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1" name="Google Shape;151;p15"/>
          <p:cNvCxnSpPr>
            <a:stCxn id="141" idx="3"/>
          </p:cNvCxnSpPr>
          <p:nvPr/>
        </p:nvCxnSpPr>
        <p:spPr>
          <a:xfrm>
            <a:off x="1486942" y="2445378"/>
            <a:ext cx="1963200" cy="146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5"/>
          <p:cNvCxnSpPr/>
          <p:nvPr/>
        </p:nvCxnSpPr>
        <p:spPr>
          <a:xfrm>
            <a:off x="1487025" y="3554125"/>
            <a:ext cx="1963200" cy="35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5"/>
          <p:cNvCxnSpPr/>
          <p:nvPr/>
        </p:nvCxnSpPr>
        <p:spPr>
          <a:xfrm rot="10800000" flipH="1">
            <a:off x="1487025" y="3905725"/>
            <a:ext cx="1963200" cy="75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5"/>
          <p:cNvCxnSpPr>
            <a:stCxn id="147" idx="3"/>
            <a:endCxn id="149" idx="1"/>
          </p:cNvCxnSpPr>
          <p:nvPr/>
        </p:nvCxnSpPr>
        <p:spPr>
          <a:xfrm rot="10800000" flipH="1">
            <a:off x="1486942" y="3905778"/>
            <a:ext cx="1963200" cy="18663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5"/>
          <p:cNvCxnSpPr>
            <a:stCxn id="140" idx="1"/>
            <a:endCxn id="149" idx="3"/>
          </p:cNvCxnSpPr>
          <p:nvPr/>
        </p:nvCxnSpPr>
        <p:spPr>
          <a:xfrm flipH="1">
            <a:off x="5294539" y="2445378"/>
            <a:ext cx="2362500" cy="1460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6" name="Google Shape;156;p15"/>
          <p:cNvCxnSpPr>
            <a:stCxn id="142" idx="1"/>
            <a:endCxn id="149" idx="3"/>
          </p:cNvCxnSpPr>
          <p:nvPr/>
        </p:nvCxnSpPr>
        <p:spPr>
          <a:xfrm flipH="1">
            <a:off x="5294539" y="3554278"/>
            <a:ext cx="2362500" cy="351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7" name="Google Shape;157;p15"/>
          <p:cNvCxnSpPr>
            <a:stCxn id="143" idx="1"/>
            <a:endCxn id="149" idx="3"/>
          </p:cNvCxnSpPr>
          <p:nvPr/>
        </p:nvCxnSpPr>
        <p:spPr>
          <a:xfrm rot="10800000">
            <a:off x="5294539" y="3905678"/>
            <a:ext cx="2362500" cy="7575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8" name="Google Shape;158;p15"/>
          <p:cNvCxnSpPr>
            <a:stCxn id="144" idx="1"/>
            <a:endCxn id="149" idx="3"/>
          </p:cNvCxnSpPr>
          <p:nvPr/>
        </p:nvCxnSpPr>
        <p:spPr>
          <a:xfrm rot="10800000">
            <a:off x="5294539" y="3905778"/>
            <a:ext cx="2362500" cy="18663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9" name="Google Shape;159;p15"/>
          <p:cNvSpPr/>
          <p:nvPr/>
        </p:nvSpPr>
        <p:spPr>
          <a:xfrm>
            <a:off x="3361425" y="1758288"/>
            <a:ext cx="2022000" cy="808500"/>
          </a:xfrm>
          <a:prstGeom prst="wedgeRoundRectCallout">
            <a:avLst>
              <a:gd name="adj1" fmla="val 32442"/>
              <a:gd name="adj2" fmla="val 10098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Match based on </a:t>
            </a:r>
            <a:r>
              <a:rPr lang="en" b="1">
                <a:solidFill>
                  <a:srgbClr val="FFFFFF"/>
                </a:solidFill>
              </a:rPr>
              <a:t>language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 b="1">
                <a:solidFill>
                  <a:srgbClr val="FFFFFF"/>
                </a:solidFill>
              </a:rPr>
              <a:t>format</a:t>
            </a:r>
            <a:r>
              <a:rPr lang="en">
                <a:solidFill>
                  <a:srgbClr val="FFFFFF"/>
                </a:solidFill>
              </a:rPr>
              <a:t> &amp; </a:t>
            </a:r>
            <a:r>
              <a:rPr lang="en" b="1">
                <a:solidFill>
                  <a:srgbClr val="FFFFFF"/>
                </a:solidFill>
              </a:rPr>
              <a:t>task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0" name="Google Shape;160;p15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Language Resource Switchboard (</a:t>
            </a:r>
            <a:r>
              <a:rPr lang="en" dirty="0" err="1"/>
              <a:t>switchboard.clarin.eu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16"/>
          <p:cNvSpPr/>
          <p:nvPr/>
        </p:nvSpPr>
        <p:spPr>
          <a:xfrm>
            <a:off x="698342" y="2016228"/>
            <a:ext cx="858300" cy="858300"/>
          </a:xfrm>
          <a:prstGeom prst="rect">
            <a:avLst/>
          </a:prstGeom>
          <a:solidFill>
            <a:srgbClr val="6E1A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Language Data	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384489" y="2016228"/>
            <a:ext cx="858300" cy="858300"/>
          </a:xfrm>
          <a:prstGeom prst="rect">
            <a:avLst/>
          </a:prstGeom>
          <a:solidFill>
            <a:srgbClr val="FB0D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Language Tools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68" name="Google Shape;168;p16"/>
          <p:cNvCxnSpPr>
            <a:stCxn id="166" idx="3"/>
            <a:endCxn id="169" idx="1"/>
          </p:cNvCxnSpPr>
          <p:nvPr/>
        </p:nvCxnSpPr>
        <p:spPr>
          <a:xfrm>
            <a:off x="1556642" y="2445378"/>
            <a:ext cx="1893600" cy="492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6"/>
          <p:cNvCxnSpPr>
            <a:stCxn id="167" idx="1"/>
            <a:endCxn id="169" idx="3"/>
          </p:cNvCxnSpPr>
          <p:nvPr/>
        </p:nvCxnSpPr>
        <p:spPr>
          <a:xfrm flipH="1">
            <a:off x="5294689" y="2445378"/>
            <a:ext cx="2089800" cy="4929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1" name="Google Shape;171;p16"/>
          <p:cNvSpPr/>
          <p:nvPr/>
        </p:nvSpPr>
        <p:spPr>
          <a:xfrm>
            <a:off x="168962" y="4367075"/>
            <a:ext cx="2089800" cy="206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CLARIN &amp; EOSC-hub	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Via metadata</a:t>
            </a:r>
            <a:endParaRPr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Language Observatory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Collection Registry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406663" y="4367075"/>
            <a:ext cx="2089800" cy="206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EUDAT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Via metadata</a:t>
            </a:r>
            <a:endParaRPr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B2DROP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[cloud storage]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644363" y="4367075"/>
            <a:ext cx="2089800" cy="206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Parthenos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Via metadata</a:t>
            </a:r>
            <a:endParaRPr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D4Science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[Virtual Research Environment]</a:t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6885238" y="4367075"/>
            <a:ext cx="2089800" cy="2066400"/>
          </a:xfrm>
          <a:prstGeom prst="rect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DOA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Via </a:t>
            </a:r>
            <a:r>
              <a:rPr lang="en" b="1" dirty="0"/>
              <a:t>direct input of digital objects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Matching based on mime type and language information stored in handle</a:t>
            </a:r>
            <a:endParaRPr dirty="0"/>
          </a:p>
        </p:txBody>
      </p:sp>
      <p:cxnSp>
        <p:nvCxnSpPr>
          <p:cNvPr id="175" name="Google Shape;175;p16"/>
          <p:cNvCxnSpPr>
            <a:stCxn id="171" idx="0"/>
            <a:endCxn id="176" idx="1"/>
          </p:cNvCxnSpPr>
          <p:nvPr/>
        </p:nvCxnSpPr>
        <p:spPr>
          <a:xfrm rot="-5400000">
            <a:off x="1898462" y="2453675"/>
            <a:ext cx="1228800" cy="2598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6"/>
          <p:cNvCxnSpPr>
            <a:stCxn id="172" idx="0"/>
            <a:endCxn id="176" idx="1"/>
          </p:cNvCxnSpPr>
          <p:nvPr/>
        </p:nvCxnSpPr>
        <p:spPr>
          <a:xfrm rot="-5400000">
            <a:off x="3017313" y="3572525"/>
            <a:ext cx="1228800" cy="360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6"/>
          <p:cNvCxnSpPr>
            <a:stCxn id="173" idx="0"/>
            <a:endCxn id="176" idx="3"/>
          </p:cNvCxnSpPr>
          <p:nvPr/>
        </p:nvCxnSpPr>
        <p:spPr>
          <a:xfrm rot="5400000" flipH="1">
            <a:off x="4696713" y="3374525"/>
            <a:ext cx="1228800" cy="756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6"/>
          <p:cNvCxnSpPr>
            <a:stCxn id="174" idx="0"/>
            <a:endCxn id="176" idx="3"/>
          </p:cNvCxnSpPr>
          <p:nvPr/>
        </p:nvCxnSpPr>
        <p:spPr>
          <a:xfrm rot="5400000" flipH="1">
            <a:off x="5817088" y="2254025"/>
            <a:ext cx="1228800" cy="2997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80" name="Google Shape;180;p16"/>
          <p:cNvGrpSpPr/>
          <p:nvPr/>
        </p:nvGrpSpPr>
        <p:grpSpPr>
          <a:xfrm>
            <a:off x="3450150" y="2016225"/>
            <a:ext cx="1844400" cy="1844400"/>
            <a:chOff x="3450225" y="2983575"/>
            <a:chExt cx="1844400" cy="1844400"/>
          </a:xfrm>
        </p:grpSpPr>
        <p:sp>
          <p:nvSpPr>
            <p:cNvPr id="169" name="Google Shape;169;p16"/>
            <p:cNvSpPr/>
            <p:nvPr/>
          </p:nvSpPr>
          <p:spPr>
            <a:xfrm>
              <a:off x="3450225" y="2983575"/>
              <a:ext cx="1844400" cy="18444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Language Resource Switchboard</a:t>
              </a:r>
              <a:endParaRPr/>
            </a:p>
          </p:txBody>
        </p:sp>
        <p:pic>
          <p:nvPicPr>
            <p:cNvPr id="176" name="Google Shape;176;p16"/>
            <p:cNvPicPr preferRelativeResize="0"/>
            <p:nvPr/>
          </p:nvPicPr>
          <p:blipFill rotWithShape="1">
            <a:blip r:embed="rId3">
              <a:alphaModFix/>
            </a:blip>
            <a:srcRect l="30413" t="11680" r="29938" b="13970"/>
            <a:stretch/>
          </p:blipFill>
          <p:spPr>
            <a:xfrm>
              <a:off x="3811950" y="3580275"/>
              <a:ext cx="1120949" cy="1050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16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CLARIN Digital Object requirements </a:t>
            </a:r>
            <a:endParaRPr dirty="0"/>
          </a:p>
        </p:txBody>
      </p:sp>
      <p:sp>
        <p:nvSpPr>
          <p:cNvPr id="187" name="Google Shape;187;p17"/>
          <p:cNvSpPr/>
          <p:nvPr/>
        </p:nvSpPr>
        <p:spPr>
          <a:xfrm>
            <a:off x="1937204" y="3951878"/>
            <a:ext cx="858300" cy="858300"/>
          </a:xfrm>
          <a:prstGeom prst="rect">
            <a:avLst/>
          </a:prstGeom>
          <a:solidFill>
            <a:srgbClr val="6E1A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Language Data	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3039999" y="3951828"/>
            <a:ext cx="858300" cy="8583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Metadata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1815000" y="2145700"/>
            <a:ext cx="1102800" cy="887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Persistent Identifier</a:t>
            </a:r>
            <a:endParaRPr dirty="0"/>
          </a:p>
        </p:txBody>
      </p:sp>
      <p:sp>
        <p:nvSpPr>
          <p:cNvPr id="190" name="Google Shape;190;p17"/>
          <p:cNvSpPr/>
          <p:nvPr/>
        </p:nvSpPr>
        <p:spPr>
          <a:xfrm>
            <a:off x="2917800" y="2145700"/>
            <a:ext cx="1102800" cy="887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Identifier</a:t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4020600" y="2145700"/>
            <a:ext cx="1102800" cy="887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Mimetype</a:t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5123400" y="2145700"/>
            <a:ext cx="1102800" cy="887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6226200" y="2145700"/>
            <a:ext cx="1102800" cy="887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License?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1815000" y="2145700"/>
            <a:ext cx="5514000" cy="8874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4142799" y="3951878"/>
            <a:ext cx="858300" cy="858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text/plain</a:t>
            </a:r>
            <a:endParaRPr sz="1100"/>
          </a:p>
        </p:txBody>
      </p:sp>
      <p:sp>
        <p:nvSpPr>
          <p:cNvPr id="196" name="Google Shape;196;p17"/>
          <p:cNvSpPr/>
          <p:nvPr/>
        </p:nvSpPr>
        <p:spPr>
          <a:xfrm>
            <a:off x="5245599" y="3951878"/>
            <a:ext cx="858300" cy="858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ISO639-3: nld</a:t>
            </a:r>
            <a:endParaRPr sz="1100"/>
          </a:p>
        </p:txBody>
      </p:sp>
      <p:sp>
        <p:nvSpPr>
          <p:cNvPr id="197" name="Google Shape;197;p17"/>
          <p:cNvSpPr/>
          <p:nvPr/>
        </p:nvSpPr>
        <p:spPr>
          <a:xfrm>
            <a:off x="6348399" y="3951828"/>
            <a:ext cx="858300" cy="858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GPL v3</a:t>
            </a:r>
            <a:endParaRPr sz="1100"/>
          </a:p>
        </p:txBody>
      </p:sp>
      <p:cxnSp>
        <p:nvCxnSpPr>
          <p:cNvPr id="198" name="Google Shape;198;p17"/>
          <p:cNvCxnSpPr>
            <a:stCxn id="189" idx="2"/>
            <a:endCxn id="187" idx="0"/>
          </p:cNvCxnSpPr>
          <p:nvPr/>
        </p:nvCxnSpPr>
        <p:spPr>
          <a:xfrm>
            <a:off x="2366400" y="3033100"/>
            <a:ext cx="0" cy="91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17"/>
          <p:cNvCxnSpPr>
            <a:stCxn id="190" idx="2"/>
            <a:endCxn id="188" idx="0"/>
          </p:cNvCxnSpPr>
          <p:nvPr/>
        </p:nvCxnSpPr>
        <p:spPr>
          <a:xfrm>
            <a:off x="3469200" y="3033100"/>
            <a:ext cx="0" cy="91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17"/>
          <p:cNvCxnSpPr>
            <a:stCxn id="191" idx="2"/>
            <a:endCxn id="195" idx="0"/>
          </p:cNvCxnSpPr>
          <p:nvPr/>
        </p:nvCxnSpPr>
        <p:spPr>
          <a:xfrm>
            <a:off x="4572000" y="3033100"/>
            <a:ext cx="0" cy="91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17"/>
          <p:cNvCxnSpPr>
            <a:stCxn id="192" idx="2"/>
            <a:endCxn id="196" idx="0"/>
          </p:cNvCxnSpPr>
          <p:nvPr/>
        </p:nvCxnSpPr>
        <p:spPr>
          <a:xfrm>
            <a:off x="5674800" y="3033100"/>
            <a:ext cx="0" cy="91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17"/>
          <p:cNvCxnSpPr>
            <a:stCxn id="193" idx="2"/>
            <a:endCxn id="197" idx="0"/>
          </p:cNvCxnSpPr>
          <p:nvPr/>
        </p:nvCxnSpPr>
        <p:spPr>
          <a:xfrm>
            <a:off x="6777600" y="3033100"/>
            <a:ext cx="0" cy="91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17"/>
          <p:cNvCxnSpPr>
            <a:stCxn id="188" idx="2"/>
            <a:endCxn id="187" idx="2"/>
          </p:cNvCxnSpPr>
          <p:nvPr/>
        </p:nvCxnSpPr>
        <p:spPr>
          <a:xfrm rot="5400000">
            <a:off x="2917449" y="4259028"/>
            <a:ext cx="600" cy="1102800"/>
          </a:xfrm>
          <a:prstGeom prst="bentConnector3">
            <a:avLst>
              <a:gd name="adj1" fmla="val 3969583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17"/>
          <p:cNvCxnSpPr>
            <a:stCxn id="195" idx="2"/>
            <a:endCxn id="187" idx="2"/>
          </p:cNvCxnSpPr>
          <p:nvPr/>
        </p:nvCxnSpPr>
        <p:spPr>
          <a:xfrm rot="5400000">
            <a:off x="3468849" y="3707678"/>
            <a:ext cx="600" cy="22056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17"/>
          <p:cNvCxnSpPr>
            <a:stCxn id="196" idx="2"/>
            <a:endCxn id="187" idx="2"/>
          </p:cNvCxnSpPr>
          <p:nvPr/>
        </p:nvCxnSpPr>
        <p:spPr>
          <a:xfrm rot="5400000">
            <a:off x="4020249" y="3156278"/>
            <a:ext cx="600" cy="33084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17"/>
          <p:cNvCxnSpPr>
            <a:stCxn id="197" idx="2"/>
            <a:endCxn id="187" idx="2"/>
          </p:cNvCxnSpPr>
          <p:nvPr/>
        </p:nvCxnSpPr>
        <p:spPr>
          <a:xfrm rot="5400000">
            <a:off x="4571649" y="2604828"/>
            <a:ext cx="600" cy="4411200"/>
          </a:xfrm>
          <a:prstGeom prst="bentConnector3">
            <a:avLst>
              <a:gd name="adj1" fmla="val 3969583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17"/>
          <p:cNvSpPr txBox="1"/>
          <p:nvPr/>
        </p:nvSpPr>
        <p:spPr>
          <a:xfrm>
            <a:off x="2366400" y="5048300"/>
            <a:ext cx="44112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Describes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E5D120D-5812-9B40-ABAB-E76A9B72E49C}"/>
              </a:ext>
            </a:extLst>
          </p:cNvPr>
          <p:cNvSpPr/>
          <p:nvPr/>
        </p:nvSpPr>
        <p:spPr>
          <a:xfrm>
            <a:off x="2917800" y="2047871"/>
            <a:ext cx="4693609" cy="1078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92AEAE-B926-E04F-99F5-E8BD8EFBBA97}"/>
              </a:ext>
            </a:extLst>
          </p:cNvPr>
          <p:cNvSpPr txBox="1"/>
          <p:nvPr/>
        </p:nvSpPr>
        <p:spPr>
          <a:xfrm>
            <a:off x="4468968" y="1626436"/>
            <a:ext cx="314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Community profile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E98783CB-673B-4B41-A9C2-48F5D0DB6570}"/>
              </a:ext>
            </a:extLst>
          </p:cNvPr>
          <p:cNvSpPr/>
          <p:nvPr/>
        </p:nvSpPr>
        <p:spPr>
          <a:xfrm>
            <a:off x="1648496" y="2047870"/>
            <a:ext cx="1197052" cy="1077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B53AD64-E034-E941-8B15-A8BCD676820A}"/>
              </a:ext>
            </a:extLst>
          </p:cNvPr>
          <p:cNvSpPr txBox="1"/>
          <p:nvPr/>
        </p:nvSpPr>
        <p:spPr>
          <a:xfrm>
            <a:off x="206266" y="1594286"/>
            <a:ext cx="258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PID Kernel Information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18"/>
          <p:cNvCxnSpPr>
            <a:stCxn id="214" idx="0"/>
            <a:endCxn id="215" idx="2"/>
          </p:cNvCxnSpPr>
          <p:nvPr/>
        </p:nvCxnSpPr>
        <p:spPr>
          <a:xfrm rot="-5400000">
            <a:off x="2018325" y="2483738"/>
            <a:ext cx="1600200" cy="22470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18"/>
          <p:cNvSpPr/>
          <p:nvPr/>
        </p:nvSpPr>
        <p:spPr>
          <a:xfrm>
            <a:off x="3637800" y="2198825"/>
            <a:ext cx="6084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6" name="Google Shape;216;p18"/>
          <p:cNvCxnSpPr>
            <a:stCxn id="217" idx="0"/>
            <a:endCxn id="215" idx="2"/>
          </p:cNvCxnSpPr>
          <p:nvPr/>
        </p:nvCxnSpPr>
        <p:spPr>
          <a:xfrm rot="16200000" flipV="1">
            <a:off x="4144129" y="2605097"/>
            <a:ext cx="1563669" cy="1967925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8"/>
          <p:cNvCxnSpPr>
            <a:stCxn id="219" idx="0"/>
            <a:endCxn id="215" idx="2"/>
          </p:cNvCxnSpPr>
          <p:nvPr/>
        </p:nvCxnSpPr>
        <p:spPr>
          <a:xfrm rot="-5400000">
            <a:off x="3149275" y="3584125"/>
            <a:ext cx="1569600" cy="156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Collections (</a:t>
            </a:r>
            <a:r>
              <a:rPr lang="en" dirty="0" err="1"/>
              <a:t>collections.clarin.eu</a:t>
            </a:r>
            <a:r>
              <a:rPr lang="en" dirty="0"/>
              <a:t>) </a:t>
            </a:r>
            <a:endParaRPr dirty="0"/>
          </a:p>
        </p:txBody>
      </p:sp>
      <p:sp>
        <p:nvSpPr>
          <p:cNvPr id="221" name="Google Shape;221;p18"/>
          <p:cNvSpPr/>
          <p:nvPr/>
        </p:nvSpPr>
        <p:spPr>
          <a:xfrm>
            <a:off x="2923350" y="1323825"/>
            <a:ext cx="2037300" cy="200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6969550" y="1772300"/>
            <a:ext cx="1102800" cy="5286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6969550" y="2500620"/>
            <a:ext cx="1102800" cy="5286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  <p:cxnSp>
        <p:nvCxnSpPr>
          <p:cNvPr id="224" name="Google Shape;224;p18"/>
          <p:cNvCxnSpPr>
            <a:stCxn id="225" idx="3"/>
            <a:endCxn id="222" idx="1"/>
          </p:cNvCxnSpPr>
          <p:nvPr/>
        </p:nvCxnSpPr>
        <p:spPr>
          <a:xfrm rot="10800000" flipH="1">
            <a:off x="4960700" y="2036525"/>
            <a:ext cx="2008800" cy="3510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18"/>
          <p:cNvCxnSpPr>
            <a:stCxn id="227" idx="3"/>
            <a:endCxn id="223" idx="1"/>
          </p:cNvCxnSpPr>
          <p:nvPr/>
        </p:nvCxnSpPr>
        <p:spPr>
          <a:xfrm>
            <a:off x="4960700" y="2764925"/>
            <a:ext cx="20088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18"/>
          <p:cNvSpPr/>
          <p:nvPr/>
        </p:nvSpPr>
        <p:spPr>
          <a:xfrm>
            <a:off x="3893300" y="2198825"/>
            <a:ext cx="1067400" cy="377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2923350" y="2198825"/>
            <a:ext cx="969900" cy="3774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Metadata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3893300" y="2576225"/>
            <a:ext cx="1067400" cy="377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2923350" y="2576225"/>
            <a:ext cx="969900" cy="3774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Metadata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3893300" y="2953625"/>
            <a:ext cx="1067400" cy="377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2923350" y="2953625"/>
            <a:ext cx="969900" cy="3774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Metadata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2923350" y="1821425"/>
            <a:ext cx="2037300" cy="3774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Metadata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887775" y="4407338"/>
            <a:ext cx="1614300" cy="196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object via URL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metadata managed by collection owner</a:t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3119125" y="4376725"/>
            <a:ext cx="1614300" cy="196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object via PID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metadata managed by collection owner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5102775" y="4370894"/>
            <a:ext cx="1614300" cy="196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Referencing object via </a:t>
            </a:r>
            <a:r>
              <a:rPr lang="en" b="1" dirty="0"/>
              <a:t>Digital Object Identifier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 metadata collected via </a:t>
            </a:r>
            <a:r>
              <a:rPr lang="en" b="1" dirty="0"/>
              <a:t>DO protocol</a:t>
            </a:r>
            <a:endParaRPr b="1" dirty="0"/>
          </a:p>
        </p:txBody>
      </p:sp>
      <p:sp>
        <p:nvSpPr>
          <p:cNvPr id="233" name="Google Shape;233;p18"/>
          <p:cNvSpPr/>
          <p:nvPr/>
        </p:nvSpPr>
        <p:spPr>
          <a:xfrm>
            <a:off x="6969550" y="3228938"/>
            <a:ext cx="1102800" cy="5286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Object</a:t>
            </a:r>
            <a:endParaRPr dirty="0"/>
          </a:p>
        </p:txBody>
      </p:sp>
      <p:cxnSp>
        <p:nvCxnSpPr>
          <p:cNvPr id="234" name="Google Shape;234;p18"/>
          <p:cNvCxnSpPr>
            <a:stCxn id="230" idx="3"/>
            <a:endCxn id="233" idx="1"/>
          </p:cNvCxnSpPr>
          <p:nvPr/>
        </p:nvCxnSpPr>
        <p:spPr>
          <a:xfrm>
            <a:off x="4960700" y="3142325"/>
            <a:ext cx="2008800" cy="351000"/>
          </a:xfrm>
          <a:prstGeom prst="bentConnector3">
            <a:avLst>
              <a:gd name="adj1" fmla="val 50001"/>
            </a:avLst>
          </a:prstGeom>
          <a:noFill/>
          <a:ln w="571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35" name="Google Shape;235;p18"/>
          <p:cNvSpPr/>
          <p:nvPr/>
        </p:nvSpPr>
        <p:spPr>
          <a:xfrm>
            <a:off x="2923350" y="1821425"/>
            <a:ext cx="2037300" cy="3774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923350" y="2202425"/>
            <a:ext cx="2037300" cy="3774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923350" y="2583425"/>
            <a:ext cx="2037300" cy="3774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923350" y="2964425"/>
            <a:ext cx="2037300" cy="3774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1" name="Google Shape;233;p18">
            <a:extLst>
              <a:ext uri="{FF2B5EF4-FFF2-40B4-BE49-F238E27FC236}">
                <a16:creationId xmlns:a16="http://schemas.microsoft.com/office/drawing/2014/main" xmlns="" id="{50C18646-D9E8-E844-B5C6-294464064F04}"/>
              </a:ext>
            </a:extLst>
          </p:cNvPr>
          <p:cNvSpPr/>
          <p:nvPr/>
        </p:nvSpPr>
        <p:spPr>
          <a:xfrm>
            <a:off x="363050" y="1344413"/>
            <a:ext cx="1102800" cy="5286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Object</a:t>
            </a:r>
            <a:endParaRPr dirty="0"/>
          </a:p>
        </p:txBody>
      </p:sp>
      <p:cxnSp>
        <p:nvCxnSpPr>
          <p:cNvPr id="32" name="Google Shape;234;p18">
            <a:extLst>
              <a:ext uri="{FF2B5EF4-FFF2-40B4-BE49-F238E27FC236}">
                <a16:creationId xmlns:a16="http://schemas.microsoft.com/office/drawing/2014/main" xmlns="" id="{0FBF57E5-6625-2347-8A5A-50A5C7837563}"/>
              </a:ext>
            </a:extLst>
          </p:cNvPr>
          <p:cNvCxnSpPr>
            <a:cxnSpLocks/>
          </p:cNvCxnSpPr>
          <p:nvPr/>
        </p:nvCxnSpPr>
        <p:spPr>
          <a:xfrm>
            <a:off x="1497675" y="1599082"/>
            <a:ext cx="1425625" cy="1543"/>
          </a:xfrm>
          <a:prstGeom prst="bentConnector3">
            <a:avLst>
              <a:gd name="adj1" fmla="val 50000"/>
            </a:avLst>
          </a:prstGeom>
          <a:noFill/>
          <a:ln w="571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35EA8-C815-BF4B-8FBC-526CEE2F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7611E4-792F-824B-99BD-5DEAB5E70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36361"/>
            <a:ext cx="7886700" cy="5112300"/>
          </a:xfrm>
        </p:spPr>
        <p:txBody>
          <a:bodyPr/>
          <a:lstStyle/>
          <a:p>
            <a:r>
              <a:rPr lang="en-US" dirty="0"/>
              <a:t>Select a DTR [</a:t>
            </a:r>
            <a:r>
              <a:rPr lang="en-US" b="1" dirty="0"/>
              <a:t>done</a:t>
            </a:r>
            <a:r>
              <a:rPr lang="en-US" dirty="0"/>
              <a:t>] &gt; the EPIC one</a:t>
            </a:r>
          </a:p>
          <a:p>
            <a:r>
              <a:rPr lang="en-US" dirty="0"/>
              <a:t>Register an account [</a:t>
            </a:r>
            <a:r>
              <a:rPr lang="en-US" b="1" dirty="0"/>
              <a:t>done</a:t>
            </a:r>
            <a:r>
              <a:rPr lang="en-US" dirty="0"/>
              <a:t>] </a:t>
            </a:r>
          </a:p>
          <a:p>
            <a:r>
              <a:rPr lang="en-US" dirty="0"/>
              <a:t>Create a prototype profile [waiting for documentation]</a:t>
            </a:r>
          </a:p>
          <a:p>
            <a:r>
              <a:rPr lang="en-US" dirty="0"/>
              <a:t>Register a few example handles and make them full-fledged Digital Objects</a:t>
            </a:r>
          </a:p>
          <a:p>
            <a:r>
              <a:rPr lang="en-US" dirty="0"/>
              <a:t>Adjust the Switchboard so that it </a:t>
            </a:r>
          </a:p>
          <a:p>
            <a:pPr lvl="1"/>
            <a:r>
              <a:rPr lang="en-US" dirty="0"/>
              <a:t>can recognize Digital Objects when a handle is provided as input [</a:t>
            </a:r>
            <a:r>
              <a:rPr lang="en-US" b="1" dirty="0"/>
              <a:t>done: handle support</a:t>
            </a:r>
            <a:r>
              <a:rPr lang="en-US" dirty="0"/>
              <a:t>] </a:t>
            </a:r>
          </a:p>
          <a:p>
            <a:pPr lvl="2"/>
            <a:r>
              <a:rPr lang="en-US" dirty="0">
                <a:hlinkClick r:id="rId2"/>
              </a:rPr>
              <a:t>https://collections.clarin.eu/app/details/1020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extract relevant metadata from the DO to feed it into the switchboard as parameter</a:t>
            </a:r>
          </a:p>
          <a:p>
            <a:r>
              <a:rPr lang="en-US" dirty="0"/>
              <a:t>Adjust the Virtual Collection Registry</a:t>
            </a:r>
          </a:p>
          <a:p>
            <a:r>
              <a:rPr lang="en-US" dirty="0"/>
              <a:t>(if project granted) further steps &gt; </a:t>
            </a:r>
            <a:r>
              <a:rPr lang="en-US" dirty="0" err="1"/>
              <a:t>DSpace</a:t>
            </a:r>
            <a:r>
              <a:rPr lang="en-US" dirty="0"/>
              <a:t> extension etc.	[</a:t>
            </a:r>
            <a:r>
              <a:rPr lang="en-US" b="1" dirty="0"/>
              <a:t>project on reserve list</a:t>
            </a:r>
            <a:r>
              <a:rPr lang="en-US" dirty="0"/>
              <a:t>]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624C5B-3FE4-5D44-A7CC-7833B35591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449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628650" y="1475999"/>
            <a:ext cx="7886700" cy="51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CLARIN use-cases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Language Resource Switchboard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Virtual Collection Registry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Important DO properties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Mime Type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Language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License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Reference to descriptive / user metadata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F1979-F6AF-FF46-B74F-F1D170A74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F12CEB-58B3-7443-9568-4F56F676D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968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Object Protocol</a:t>
            </a: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515029" y="4921995"/>
            <a:ext cx="3162654" cy="1395461"/>
            <a:chOff x="2388450" y="1924200"/>
            <a:chExt cx="4367100" cy="1926900"/>
          </a:xfrm>
        </p:grpSpPr>
        <p:sp>
          <p:nvSpPr>
            <p:cNvPr id="246" name="Google Shape;246;p19"/>
            <p:cNvSpPr/>
            <p:nvPr/>
          </p:nvSpPr>
          <p:spPr>
            <a:xfrm>
              <a:off x="2388450" y="1924200"/>
              <a:ext cx="4367100" cy="1926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584925" y="2295000"/>
              <a:ext cx="1185300" cy="1185300"/>
            </a:xfrm>
            <a:prstGeom prst="rect">
              <a:avLst/>
            </a:prstGeom>
            <a:solidFill>
              <a:srgbClr val="6E1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Language Data	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960625" y="2295000"/>
              <a:ext cx="1185300" cy="1185300"/>
            </a:xfrm>
            <a:prstGeom prst="rect">
              <a:avLst/>
            </a:prstGeom>
            <a:solidFill>
              <a:srgbClr val="1BCB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Metadata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361675" y="2295000"/>
              <a:ext cx="1185300" cy="1185300"/>
            </a:xfrm>
            <a:prstGeom prst="rect">
              <a:avLst/>
            </a:prstGeom>
            <a:solidFill>
              <a:srgbClr val="FB0D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Language Tools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250" name="Google Shape;250;p19"/>
          <p:cNvGrpSpPr/>
          <p:nvPr/>
        </p:nvGrpSpPr>
        <p:grpSpPr>
          <a:xfrm>
            <a:off x="515029" y="1734120"/>
            <a:ext cx="3162654" cy="1395461"/>
            <a:chOff x="2388450" y="1924200"/>
            <a:chExt cx="4367100" cy="1926900"/>
          </a:xfrm>
        </p:grpSpPr>
        <p:sp>
          <p:nvSpPr>
            <p:cNvPr id="251" name="Google Shape;251;p19"/>
            <p:cNvSpPr/>
            <p:nvPr/>
          </p:nvSpPr>
          <p:spPr>
            <a:xfrm>
              <a:off x="2388450" y="1924200"/>
              <a:ext cx="4367100" cy="1926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584925" y="2295000"/>
              <a:ext cx="1185300" cy="1185300"/>
            </a:xfrm>
            <a:prstGeom prst="rect">
              <a:avLst/>
            </a:prstGeom>
            <a:solidFill>
              <a:srgbClr val="6E1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Language Data	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3960625" y="2295000"/>
              <a:ext cx="1185300" cy="1185300"/>
            </a:xfrm>
            <a:prstGeom prst="rect">
              <a:avLst/>
            </a:prstGeom>
            <a:solidFill>
              <a:srgbClr val="1BCB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Metadata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5361675" y="2295000"/>
              <a:ext cx="1185300" cy="1185300"/>
            </a:xfrm>
            <a:prstGeom prst="rect">
              <a:avLst/>
            </a:prstGeom>
            <a:solidFill>
              <a:srgbClr val="FB0D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Language Tools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sp>
        <p:nvSpPr>
          <p:cNvPr id="255" name="Google Shape;255;p19"/>
          <p:cNvSpPr/>
          <p:nvPr/>
        </p:nvSpPr>
        <p:spPr>
          <a:xfrm>
            <a:off x="515050" y="2977175"/>
            <a:ext cx="3162600" cy="29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Interface</a:t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515050" y="4847550"/>
            <a:ext cx="3162600" cy="29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Interface</a:t>
            </a:r>
            <a:endParaRPr/>
          </a:p>
        </p:txBody>
      </p:sp>
      <p:grpSp>
        <p:nvGrpSpPr>
          <p:cNvPr id="257" name="Google Shape;257;p19"/>
          <p:cNvGrpSpPr/>
          <p:nvPr/>
        </p:nvGrpSpPr>
        <p:grpSpPr>
          <a:xfrm>
            <a:off x="6835775" y="1604100"/>
            <a:ext cx="1844400" cy="1844400"/>
            <a:chOff x="3450225" y="2983575"/>
            <a:chExt cx="1844400" cy="1844400"/>
          </a:xfrm>
        </p:grpSpPr>
        <p:sp>
          <p:nvSpPr>
            <p:cNvPr id="258" name="Google Shape;258;p19"/>
            <p:cNvSpPr/>
            <p:nvPr/>
          </p:nvSpPr>
          <p:spPr>
            <a:xfrm>
              <a:off x="3450225" y="2983575"/>
              <a:ext cx="1844400" cy="18444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Language Resource Switchboard</a:t>
              </a:r>
              <a:endParaRPr/>
            </a:p>
          </p:txBody>
        </p:sp>
        <p:pic>
          <p:nvPicPr>
            <p:cNvPr id="259" name="Google Shape;259;p19"/>
            <p:cNvPicPr preferRelativeResize="0"/>
            <p:nvPr/>
          </p:nvPicPr>
          <p:blipFill rotWithShape="1">
            <a:blip r:embed="rId3">
              <a:alphaModFix/>
            </a:blip>
            <a:srcRect l="30413" t="11680" r="29938" b="13970"/>
            <a:stretch/>
          </p:blipFill>
          <p:spPr>
            <a:xfrm>
              <a:off x="3811950" y="3580275"/>
              <a:ext cx="1120949" cy="1050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19"/>
          <p:cNvSpPr/>
          <p:nvPr/>
        </p:nvSpPr>
        <p:spPr>
          <a:xfrm>
            <a:off x="6835775" y="3833325"/>
            <a:ext cx="1844400" cy="831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Collection Registry</a:t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6835775" y="5419575"/>
            <a:ext cx="1844400" cy="831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services</a:t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5785975" y="3878425"/>
            <a:ext cx="27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" name="Google Shape;263;p19"/>
          <p:cNvCxnSpPr>
            <a:stCxn id="255" idx="2"/>
            <a:endCxn id="262" idx="1"/>
          </p:cNvCxnSpPr>
          <p:nvPr/>
        </p:nvCxnSpPr>
        <p:spPr>
          <a:xfrm rot="-5400000" flipH="1">
            <a:off x="3515050" y="1851575"/>
            <a:ext cx="852300" cy="36897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9"/>
          <p:cNvCxnSpPr>
            <a:stCxn id="256" idx="0"/>
            <a:endCxn id="262" idx="1"/>
          </p:cNvCxnSpPr>
          <p:nvPr/>
        </p:nvCxnSpPr>
        <p:spPr>
          <a:xfrm rot="-5400000">
            <a:off x="3578650" y="2640150"/>
            <a:ext cx="725100" cy="368970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9"/>
          <p:cNvCxnSpPr>
            <a:stCxn id="262" idx="3"/>
            <a:endCxn id="258" idx="1"/>
          </p:cNvCxnSpPr>
          <p:nvPr/>
        </p:nvCxnSpPr>
        <p:spPr>
          <a:xfrm rot="10800000" flipH="1">
            <a:off x="5788675" y="2526175"/>
            <a:ext cx="1047000" cy="1596300"/>
          </a:xfrm>
          <a:prstGeom prst="curved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19"/>
          <p:cNvCxnSpPr>
            <a:stCxn id="262" idx="3"/>
            <a:endCxn id="261" idx="1"/>
          </p:cNvCxnSpPr>
          <p:nvPr/>
        </p:nvCxnSpPr>
        <p:spPr>
          <a:xfrm>
            <a:off x="5788675" y="4122475"/>
            <a:ext cx="1047000" cy="1713000"/>
          </a:xfrm>
          <a:prstGeom prst="curved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19"/>
          <p:cNvCxnSpPr>
            <a:stCxn id="262" idx="3"/>
            <a:endCxn id="260" idx="1"/>
          </p:cNvCxnSpPr>
          <p:nvPr/>
        </p:nvCxnSpPr>
        <p:spPr>
          <a:xfrm>
            <a:off x="5788675" y="4122475"/>
            <a:ext cx="1047000" cy="126600"/>
          </a:xfrm>
          <a:prstGeom prst="curved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p19"/>
          <p:cNvSpPr txBox="1"/>
          <p:nvPr/>
        </p:nvSpPr>
        <p:spPr>
          <a:xfrm>
            <a:off x="3592100" y="3595000"/>
            <a:ext cx="2395800" cy="15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interface to object: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 Metadata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Bitstream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Descriptive metadata</a:t>
            </a:r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249" y="339381"/>
            <a:ext cx="7739502" cy="1079500"/>
          </a:xfrm>
        </p:spPr>
        <p:txBody>
          <a:bodyPr/>
          <a:lstStyle/>
          <a:p>
            <a:r>
              <a:rPr lang="da-DK" dirty="0"/>
              <a:t>CLARIN?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</a:t>
            </a:r>
            <a:r>
              <a:rPr lang="en-GB" dirty="0"/>
              <a:t>ommon </a:t>
            </a:r>
            <a:r>
              <a:rPr lang="en-GB" b="1" dirty="0"/>
              <a:t>La</a:t>
            </a:r>
            <a:r>
              <a:rPr lang="en-GB" dirty="0"/>
              <a:t>nguage </a:t>
            </a:r>
            <a:r>
              <a:rPr lang="en-GB" b="1" dirty="0"/>
              <a:t>R</a:t>
            </a:r>
            <a:r>
              <a:rPr lang="en-GB" dirty="0"/>
              <a:t>esources and Technology </a:t>
            </a:r>
            <a:r>
              <a:rPr lang="en-GB" b="1" dirty="0"/>
              <a:t>In</a:t>
            </a:r>
            <a:r>
              <a:rPr lang="en-GB" dirty="0"/>
              <a:t>frastructure</a:t>
            </a:r>
          </a:p>
          <a:p>
            <a:r>
              <a:rPr lang="en-US" b="1" dirty="0"/>
              <a:t>ESFRI</a:t>
            </a:r>
            <a:r>
              <a:rPr lang="en-US" dirty="0"/>
              <a:t> ERIC status since 2012, Landmark since 2016</a:t>
            </a:r>
          </a:p>
          <a:p>
            <a:r>
              <a:rPr lang="en-US" dirty="0"/>
              <a:t>that provides easy and sustainable access for scholars in the </a:t>
            </a:r>
            <a:r>
              <a:rPr lang="en-US" b="1" dirty="0"/>
              <a:t>humanities and social sciences</a:t>
            </a:r>
            <a:r>
              <a:rPr lang="en-US" dirty="0"/>
              <a:t> and beyond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digital language data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 written, spoken, video or multimodal form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advanced tools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discover, explore, exploit, annotate, </a:t>
            </a:r>
            <a:r>
              <a:rPr lang="en-US" dirty="0" err="1"/>
              <a:t>analyse</a:t>
            </a:r>
            <a:r>
              <a:rPr lang="en-US" dirty="0"/>
              <a:t> or combine them, wherever they are located</a:t>
            </a:r>
          </a:p>
          <a:p>
            <a:r>
              <a:rPr lang="en-US" dirty="0"/>
              <a:t>through a </a:t>
            </a:r>
            <a:r>
              <a:rPr lang="en-US" b="1" dirty="0"/>
              <a:t>single sign-on </a:t>
            </a:r>
            <a:r>
              <a:rPr lang="en-US" dirty="0"/>
              <a:t>online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0CC-5218-4F02-99A8-E56EA2F34919}" type="slidenum">
              <a:rPr lang="bg-BG" smtClean="0"/>
              <a:pPr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794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CLARIN ERIC in members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centres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1" y="1253661"/>
            <a:ext cx="2463955" cy="511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A </a:t>
            </a:r>
            <a:r>
              <a:rPr lang="da-DK" dirty="0" err="1"/>
              <a:t>consortium</a:t>
            </a:r>
            <a:r>
              <a:rPr lang="da-DK" dirty="0"/>
              <a:t> of:</a:t>
            </a:r>
          </a:p>
          <a:p>
            <a:r>
              <a:rPr lang="da-DK" dirty="0"/>
              <a:t>20 members: AT, BG, CY, CZ, DE, DK, EE, FI, GR, HR, HU, IT, LT, LV, NL, NO, PL, PT, SE, SI</a:t>
            </a:r>
          </a:p>
          <a:p>
            <a:r>
              <a:rPr lang="da-DK" dirty="0"/>
              <a:t>4 </a:t>
            </a:r>
            <a:r>
              <a:rPr lang="da-DK" dirty="0" err="1"/>
              <a:t>observers</a:t>
            </a:r>
            <a:r>
              <a:rPr lang="da-DK" dirty="0"/>
              <a:t>: 	</a:t>
            </a:r>
            <a:br>
              <a:rPr lang="da-DK" dirty="0"/>
            </a:br>
            <a:r>
              <a:rPr lang="da-DK" dirty="0"/>
              <a:t>FR, UK, IS, SA</a:t>
            </a:r>
          </a:p>
          <a:p>
            <a:r>
              <a:rPr lang="da-DK" dirty="0"/>
              <a:t>&gt;50 centres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0CC-5218-4F02-99A8-E56EA2F34919}" type="slidenum">
              <a:rPr lang="bg-BG" smtClean="0"/>
              <a:pPr/>
              <a:t>4</a:t>
            </a:fld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19F8C7-11F7-0242-9AEF-B849F17C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27" y="832327"/>
            <a:ext cx="6617274" cy="53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6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architecture at a CLARIN centre</a:t>
            </a:r>
            <a:endParaRPr/>
          </a:p>
        </p:txBody>
      </p:sp>
      <p:grpSp>
        <p:nvGrpSpPr>
          <p:cNvPr id="74" name="Google Shape;74;p12"/>
          <p:cNvGrpSpPr/>
          <p:nvPr/>
        </p:nvGrpSpPr>
        <p:grpSpPr>
          <a:xfrm>
            <a:off x="2388450" y="1924200"/>
            <a:ext cx="4367100" cy="1926900"/>
            <a:chOff x="2388450" y="1924200"/>
            <a:chExt cx="4367100" cy="1926900"/>
          </a:xfrm>
        </p:grpSpPr>
        <p:sp>
          <p:nvSpPr>
            <p:cNvPr id="75" name="Google Shape;75;p12"/>
            <p:cNvSpPr/>
            <p:nvPr/>
          </p:nvSpPr>
          <p:spPr>
            <a:xfrm>
              <a:off x="2388450" y="1924200"/>
              <a:ext cx="4367100" cy="1926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Repository at a CLARIN centre</a:t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2584925" y="2295000"/>
              <a:ext cx="1185300" cy="1185300"/>
            </a:xfrm>
            <a:prstGeom prst="rect">
              <a:avLst/>
            </a:prstGeom>
            <a:solidFill>
              <a:srgbClr val="6E1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</a:rPr>
                <a:t>Language </a:t>
              </a:r>
              <a:r>
                <a:rPr lang="en" b="1" dirty="0">
                  <a:solidFill>
                    <a:srgbClr val="FFFFFF"/>
                  </a:solidFill>
                </a:rPr>
                <a:t>Data</a:t>
              </a:r>
              <a:r>
                <a:rPr lang="en" dirty="0">
                  <a:solidFill>
                    <a:srgbClr val="FFFFFF"/>
                  </a:solidFill>
                </a:rPr>
                <a:t>	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3960625" y="2295000"/>
              <a:ext cx="1185300" cy="1185300"/>
            </a:xfrm>
            <a:prstGeom prst="rect">
              <a:avLst/>
            </a:prstGeom>
            <a:solidFill>
              <a:srgbClr val="1BCB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Metadata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5361675" y="2295000"/>
              <a:ext cx="1185300" cy="1185300"/>
            </a:xfrm>
            <a:prstGeom prst="rect">
              <a:avLst/>
            </a:prstGeom>
            <a:solidFill>
              <a:srgbClr val="FB0D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Language </a:t>
              </a:r>
              <a:r>
                <a:rPr lang="en" b="1">
                  <a:solidFill>
                    <a:srgbClr val="FFFFFF"/>
                  </a:solidFill>
                </a:rPr>
                <a:t>Tools</a:t>
              </a:r>
              <a:endParaRPr b="1">
                <a:solidFill>
                  <a:srgbClr val="FFFFFF"/>
                </a:solidFill>
              </a:endParaRPr>
            </a:p>
          </p:txBody>
        </p:sp>
      </p:grpSp>
      <p:cxnSp>
        <p:nvCxnSpPr>
          <p:cNvPr id="79" name="Google Shape;79;p12"/>
          <p:cNvCxnSpPr>
            <a:stCxn id="77" idx="2"/>
            <a:endCxn id="76" idx="2"/>
          </p:cNvCxnSpPr>
          <p:nvPr/>
        </p:nvCxnSpPr>
        <p:spPr>
          <a:xfrm rot="5400000">
            <a:off x="3865075" y="2792700"/>
            <a:ext cx="600" cy="1375800"/>
          </a:xfrm>
          <a:prstGeom prst="curvedConnector3">
            <a:avLst>
              <a:gd name="adj1" fmla="val 11187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2"/>
          <p:cNvCxnSpPr>
            <a:stCxn id="77" idx="2"/>
            <a:endCxn id="78" idx="2"/>
          </p:cNvCxnSpPr>
          <p:nvPr/>
        </p:nvCxnSpPr>
        <p:spPr>
          <a:xfrm rot="-5400000" flipH="1">
            <a:off x="5253475" y="2780100"/>
            <a:ext cx="600" cy="1401000"/>
          </a:xfrm>
          <a:prstGeom prst="curvedConnector3">
            <a:avLst>
              <a:gd name="adj1" fmla="val 113991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2"/>
          <p:cNvSpPr/>
          <p:nvPr/>
        </p:nvSpPr>
        <p:spPr>
          <a:xfrm>
            <a:off x="404750" y="2344175"/>
            <a:ext cx="1553700" cy="2956200"/>
          </a:xfrm>
          <a:prstGeom prst="wedgeRoundRectCallout">
            <a:avLst>
              <a:gd name="adj1" fmla="val 101209"/>
              <a:gd name="adj2" fmla="val -21114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text or recording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Wordnet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7256350" y="2344175"/>
            <a:ext cx="1553700" cy="2956200"/>
          </a:xfrm>
          <a:prstGeom prst="wedgeRoundRectCallout">
            <a:avLst>
              <a:gd name="adj1" fmla="val -105494"/>
              <a:gd name="adj2" fmla="val -19521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 pipeline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Stand-alone application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CLARIN data architecture: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Identifiers (PIDs)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526"/>
            <a:ext cx="8839199" cy="432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discovery and processing</a:t>
            </a:r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>
            <a:off x="515029" y="5074395"/>
            <a:ext cx="3162654" cy="1395461"/>
            <a:chOff x="2388450" y="1924200"/>
            <a:chExt cx="4367100" cy="1926900"/>
          </a:xfrm>
        </p:grpSpPr>
        <p:sp>
          <p:nvSpPr>
            <p:cNvPr id="97" name="Google Shape;97;p14"/>
            <p:cNvSpPr/>
            <p:nvPr/>
          </p:nvSpPr>
          <p:spPr>
            <a:xfrm>
              <a:off x="2388450" y="1924200"/>
              <a:ext cx="4367100" cy="1926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584925" y="2295000"/>
              <a:ext cx="1185300" cy="1185300"/>
            </a:xfrm>
            <a:prstGeom prst="rect">
              <a:avLst/>
            </a:prstGeom>
            <a:solidFill>
              <a:srgbClr val="6E1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Language Data	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960625" y="2295000"/>
              <a:ext cx="1185300" cy="1185300"/>
            </a:xfrm>
            <a:prstGeom prst="rect">
              <a:avLst/>
            </a:prstGeom>
            <a:solidFill>
              <a:srgbClr val="1BCB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Metadata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61675" y="2295000"/>
              <a:ext cx="1185300" cy="1185300"/>
            </a:xfrm>
            <a:prstGeom prst="rect">
              <a:avLst/>
            </a:prstGeom>
            <a:solidFill>
              <a:srgbClr val="FB0D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Language Tools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5466329" y="5131720"/>
            <a:ext cx="3162654" cy="1395461"/>
            <a:chOff x="2388450" y="1924200"/>
            <a:chExt cx="4367100" cy="1926900"/>
          </a:xfrm>
        </p:grpSpPr>
        <p:sp>
          <p:nvSpPr>
            <p:cNvPr id="102" name="Google Shape;102;p14"/>
            <p:cNvSpPr/>
            <p:nvPr/>
          </p:nvSpPr>
          <p:spPr>
            <a:xfrm>
              <a:off x="2388450" y="1924200"/>
              <a:ext cx="4367100" cy="1926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584925" y="2295000"/>
              <a:ext cx="1185300" cy="1185300"/>
            </a:xfrm>
            <a:prstGeom prst="rect">
              <a:avLst/>
            </a:prstGeom>
            <a:solidFill>
              <a:srgbClr val="6E1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Language Data	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960625" y="2295000"/>
              <a:ext cx="1185300" cy="1185300"/>
            </a:xfrm>
            <a:prstGeom prst="rect">
              <a:avLst/>
            </a:prstGeom>
            <a:solidFill>
              <a:srgbClr val="1BCB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Metadata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61675" y="2295000"/>
              <a:ext cx="1185300" cy="1185300"/>
            </a:xfrm>
            <a:prstGeom prst="rect">
              <a:avLst/>
            </a:prstGeom>
            <a:solidFill>
              <a:srgbClr val="FB0D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Language Tools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515029" y="1315370"/>
            <a:ext cx="3162654" cy="1395461"/>
            <a:chOff x="2388450" y="1924200"/>
            <a:chExt cx="4367100" cy="1926900"/>
          </a:xfrm>
        </p:grpSpPr>
        <p:sp>
          <p:nvSpPr>
            <p:cNvPr id="107" name="Google Shape;107;p14"/>
            <p:cNvSpPr/>
            <p:nvPr/>
          </p:nvSpPr>
          <p:spPr>
            <a:xfrm>
              <a:off x="2388450" y="1924200"/>
              <a:ext cx="4367100" cy="1926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584925" y="2295000"/>
              <a:ext cx="1185300" cy="1185300"/>
            </a:xfrm>
            <a:prstGeom prst="rect">
              <a:avLst/>
            </a:prstGeom>
            <a:solidFill>
              <a:srgbClr val="6E1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Language Data	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960625" y="2295000"/>
              <a:ext cx="1185300" cy="1185300"/>
            </a:xfrm>
            <a:prstGeom prst="rect">
              <a:avLst/>
            </a:prstGeom>
            <a:solidFill>
              <a:srgbClr val="1BCB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Metadata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361675" y="2295000"/>
              <a:ext cx="1185300" cy="1185300"/>
            </a:xfrm>
            <a:prstGeom prst="rect">
              <a:avLst/>
            </a:prstGeom>
            <a:solidFill>
              <a:srgbClr val="FB0D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Language Tools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sp>
        <p:nvSpPr>
          <p:cNvPr id="111" name="Google Shape;111;p14"/>
          <p:cNvSpPr/>
          <p:nvPr/>
        </p:nvSpPr>
        <p:spPr>
          <a:xfrm>
            <a:off x="743625" y="3084713"/>
            <a:ext cx="1844400" cy="1844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Harvested Metadata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6555975" y="3142025"/>
            <a:ext cx="1844400" cy="1844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649800" y="3142025"/>
            <a:ext cx="1844400" cy="18444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Search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2313575" y="3744125"/>
            <a:ext cx="1592700" cy="64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Indexation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5" name="Google Shape;115;p14"/>
          <p:cNvGrpSpPr/>
          <p:nvPr/>
        </p:nvGrpSpPr>
        <p:grpSpPr>
          <a:xfrm>
            <a:off x="5466329" y="1372695"/>
            <a:ext cx="3162654" cy="1395461"/>
            <a:chOff x="2388450" y="1924200"/>
            <a:chExt cx="4367100" cy="1926900"/>
          </a:xfrm>
        </p:grpSpPr>
        <p:sp>
          <p:nvSpPr>
            <p:cNvPr id="116" name="Google Shape;116;p14"/>
            <p:cNvSpPr/>
            <p:nvPr/>
          </p:nvSpPr>
          <p:spPr>
            <a:xfrm>
              <a:off x="2388450" y="1924200"/>
              <a:ext cx="4367100" cy="1926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2584925" y="2295000"/>
              <a:ext cx="1185300" cy="1185300"/>
            </a:xfrm>
            <a:prstGeom prst="rect">
              <a:avLst/>
            </a:prstGeom>
            <a:solidFill>
              <a:srgbClr val="6E1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Language Data	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3960625" y="2295000"/>
              <a:ext cx="1185300" cy="1185300"/>
            </a:xfrm>
            <a:prstGeom prst="rect">
              <a:avLst/>
            </a:prstGeom>
            <a:solidFill>
              <a:srgbClr val="1BCB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Metadata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361675" y="2295000"/>
              <a:ext cx="1185300" cy="1185300"/>
            </a:xfrm>
            <a:prstGeom prst="rect">
              <a:avLst/>
            </a:prstGeom>
            <a:solidFill>
              <a:srgbClr val="FB0D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</a:rPr>
                <a:t>Language Tools</a:t>
              </a:r>
              <a:endParaRPr sz="1100">
                <a:solidFill>
                  <a:srgbClr val="FFFFFF"/>
                </a:solidFill>
              </a:endParaRPr>
            </a:p>
          </p:txBody>
        </p:sp>
      </p:grpSp>
      <p:sp>
        <p:nvSpPr>
          <p:cNvPr id="120" name="Google Shape;120;p14"/>
          <p:cNvSpPr/>
          <p:nvPr/>
        </p:nvSpPr>
        <p:spPr>
          <a:xfrm>
            <a:off x="5237725" y="3744125"/>
            <a:ext cx="1592700" cy="64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1118450" y="3629775"/>
            <a:ext cx="489900" cy="4899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1717475" y="3629775"/>
            <a:ext cx="489900" cy="4899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124275" y="4200525"/>
            <a:ext cx="489900" cy="4899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1723300" y="4200525"/>
            <a:ext cx="489900" cy="4899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4059675" y="3629775"/>
            <a:ext cx="489900" cy="4899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4658700" y="3629775"/>
            <a:ext cx="489900" cy="4899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4065500" y="4200525"/>
            <a:ext cx="489900" cy="4899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4664525" y="4200525"/>
            <a:ext cx="489900" cy="489900"/>
          </a:xfrm>
          <a:prstGeom prst="rect">
            <a:avLst/>
          </a:prstGeom>
          <a:solidFill>
            <a:srgbClr val="1BCB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7006725" y="3629775"/>
            <a:ext cx="489900" cy="489900"/>
          </a:xfrm>
          <a:prstGeom prst="rect">
            <a:avLst/>
          </a:prstGeom>
          <a:solidFill>
            <a:srgbClr val="FB0D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7012550" y="4200525"/>
            <a:ext cx="489900" cy="489900"/>
          </a:xfrm>
          <a:prstGeom prst="rect">
            <a:avLst/>
          </a:prstGeom>
          <a:solidFill>
            <a:srgbClr val="6E1A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864" y="4295440"/>
            <a:ext cx="992338" cy="99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 rotWithShape="1">
          <a:blip r:embed="rId4">
            <a:alphaModFix/>
          </a:blip>
          <a:srcRect l="30413" t="11680" r="29938" b="13970"/>
          <a:stretch/>
        </p:blipFill>
        <p:spPr>
          <a:xfrm>
            <a:off x="7587675" y="4157050"/>
            <a:ext cx="1120949" cy="10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5650" y="2599088"/>
            <a:ext cx="2552700" cy="466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6457950" y="6573187"/>
            <a:ext cx="2057400" cy="2697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3F1979-F6AF-FF46-B74F-F1D170A74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PIDs:</a:t>
            </a:r>
            <a:br>
              <a:rPr lang="en-US" dirty="0"/>
            </a:br>
            <a:r>
              <a:rPr lang="en-US" dirty="0" err="1"/>
              <a:t>Organisational</a:t>
            </a:r>
            <a:r>
              <a:rPr lang="en-US" dirty="0"/>
              <a:t>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F12CEB-58B3-7443-9568-4F56F676D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852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9249" y="339381"/>
            <a:ext cx="7739502" cy="1079500"/>
          </a:xfrm>
        </p:spPr>
        <p:txBody>
          <a:bodyPr/>
          <a:lstStyle/>
          <a:p>
            <a:r>
              <a:rPr lang="da-DK" dirty="0" err="1"/>
              <a:t>Organisational</a:t>
            </a:r>
            <a:r>
              <a:rPr lang="da-DK" dirty="0"/>
              <a:t> </a:t>
            </a:r>
            <a:r>
              <a:rPr lang="da-DK" dirty="0" err="1"/>
              <a:t>setup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Centres</a:t>
            </a:r>
            <a:r>
              <a:rPr lang="en-US" dirty="0"/>
              <a:t> are free to choose their PID providers, as long as they remain compatible with the technical requirements</a:t>
            </a:r>
          </a:p>
          <a:p>
            <a:r>
              <a:rPr lang="en-US" dirty="0"/>
              <a:t>In practice:</a:t>
            </a:r>
          </a:p>
          <a:p>
            <a:pPr lvl="1"/>
            <a:r>
              <a:rPr lang="en-US" dirty="0"/>
              <a:t>Most use Handles, either </a:t>
            </a:r>
            <a:r>
              <a:rPr lang="en-US" b="1" dirty="0"/>
              <a:t>(800k)</a:t>
            </a:r>
          </a:p>
          <a:p>
            <a:pPr lvl="2"/>
            <a:r>
              <a:rPr lang="en-US" dirty="0"/>
              <a:t>Directly via CNRI (own handle server, often </a:t>
            </a:r>
            <a:r>
              <a:rPr lang="en-US" dirty="0" err="1"/>
              <a:t>DSpace</a:t>
            </a:r>
            <a:r>
              <a:rPr lang="en-US" dirty="0"/>
              <a:t>-based)</a:t>
            </a:r>
          </a:p>
          <a:p>
            <a:pPr lvl="2"/>
            <a:r>
              <a:rPr lang="en-US" dirty="0"/>
              <a:t>Via EPIC, with API support</a:t>
            </a:r>
          </a:p>
          <a:p>
            <a:pPr lvl="1"/>
            <a:r>
              <a:rPr lang="en-US" dirty="0"/>
              <a:t>Some use DOIs </a:t>
            </a:r>
            <a:r>
              <a:rPr lang="en-US" b="1" dirty="0"/>
              <a:t>(8400)</a:t>
            </a:r>
          </a:p>
          <a:p>
            <a:pPr lvl="2"/>
            <a:r>
              <a:rPr lang="en-US" dirty="0"/>
              <a:t>Via own libraries/institutions</a:t>
            </a:r>
          </a:p>
          <a:p>
            <a:r>
              <a:rPr lang="en-US" dirty="0"/>
              <a:t>CLARIN ERIC is:</a:t>
            </a:r>
          </a:p>
          <a:p>
            <a:pPr lvl="1"/>
            <a:r>
              <a:rPr lang="en-US" dirty="0"/>
              <a:t>Non-allocating member of EPIC</a:t>
            </a:r>
          </a:p>
          <a:p>
            <a:pPr lvl="1"/>
            <a:r>
              <a:rPr lang="en-US" dirty="0"/>
              <a:t>Direct member of </a:t>
            </a:r>
            <a:r>
              <a:rPr lang="en-US" dirty="0" err="1"/>
              <a:t>DataCite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E0CC-5218-4F02-99A8-E56EA2F34919}" type="slidenum">
              <a:rPr lang="bg-BG" smtClean="0"/>
              <a:pPr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827311"/>
      </p:ext>
    </p:extLst>
  </p:cSld>
  <p:clrMapOvr>
    <a:masterClrMapping/>
  </p:clrMapOvr>
</p:sld>
</file>

<file path=ppt/theme/theme1.xml><?xml version="1.0" encoding="utf-8"?>
<a:theme xmlns:a="http://schemas.openxmlformats.org/drawingml/2006/main" name="Clarintheme">
  <a:themeElements>
    <a:clrScheme name="Clarin Colors 1">
      <a:dk1>
        <a:srgbClr val="000000"/>
      </a:dk1>
      <a:lt1>
        <a:srgbClr val="FFFFFF"/>
      </a:lt1>
      <a:dk2>
        <a:srgbClr val="07426E"/>
      </a:dk2>
      <a:lt2>
        <a:srgbClr val="0080AA"/>
      </a:lt2>
      <a:accent1>
        <a:srgbClr val="A2C037"/>
      </a:accent1>
      <a:accent2>
        <a:srgbClr val="3399BB"/>
      </a:accent2>
      <a:accent3>
        <a:srgbClr val="B5CD5F"/>
      </a:accent3>
      <a:accent4>
        <a:srgbClr val="66B3CC"/>
      </a:accent4>
      <a:accent5>
        <a:srgbClr val="C7D987"/>
      </a:accent5>
      <a:accent6>
        <a:srgbClr val="39688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3411</TotalTime>
  <Words>706</Words>
  <Application>Microsoft Office PowerPoint</Application>
  <PresentationFormat>On-screen Show (4:3)</PresentationFormat>
  <Paragraphs>227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Clarintheme</vt:lpstr>
      <vt:lpstr>PIDs in Language-based research </vt:lpstr>
      <vt:lpstr>Introduction</vt:lpstr>
      <vt:lpstr>CLARIN?</vt:lpstr>
      <vt:lpstr>CLARIN ERIC in members and centres</vt:lpstr>
      <vt:lpstr>Data architecture at a CLARIN centre</vt:lpstr>
      <vt:lpstr>The CLARIN data architecture: Persistent Identifiers (PIDs)</vt:lpstr>
      <vt:lpstr>Data discovery and processing</vt:lpstr>
      <vt:lpstr>PIDs: Organisational setup</vt:lpstr>
      <vt:lpstr>Organisational setup</vt:lpstr>
      <vt:lpstr>Suggestion:  link checking</vt:lpstr>
      <vt:lpstr>Organisational setup</vt:lpstr>
      <vt:lpstr>PowerPoint Presentation</vt:lpstr>
      <vt:lpstr>CLARIN &amp;  the Digital Object Architecture</vt:lpstr>
      <vt:lpstr>Language Resource Switchboard switchboard.clarin.eu and clarin.eu/eosc</vt:lpstr>
      <vt:lpstr>Language Resource Switchboard (switchboard.clarin.eu) </vt:lpstr>
      <vt:lpstr>CLARIN Digital Object requirements </vt:lpstr>
      <vt:lpstr>Virtual Collections (collections.clarin.eu) </vt:lpstr>
      <vt:lpstr>Next steps</vt:lpstr>
      <vt:lpstr>Summary</vt:lpstr>
      <vt:lpstr>Digital Object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Objects – towards implementation  the CLARIN use cases</dc:title>
  <dc:creator>Peter</dc:creator>
  <cp:lastModifiedBy>Peter</cp:lastModifiedBy>
  <cp:revision>41</cp:revision>
  <cp:lastPrinted>2019-04-05T14:14:53Z</cp:lastPrinted>
  <dcterms:modified xsi:type="dcterms:W3CDTF">2019-11-06T08:50:56Z</dcterms:modified>
</cp:coreProperties>
</file>