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77" r:id="rId2"/>
    <p:sldId id="256" r:id="rId3"/>
    <p:sldId id="336" r:id="rId4"/>
    <p:sldId id="271" r:id="rId5"/>
    <p:sldId id="272" r:id="rId6"/>
    <p:sldId id="273" r:id="rId7"/>
    <p:sldId id="279" r:id="rId8"/>
    <p:sldId id="278" r:id="rId9"/>
    <p:sldId id="275" r:id="rId10"/>
    <p:sldId id="266" r:id="rId11"/>
    <p:sldId id="331" r:id="rId12"/>
    <p:sldId id="269" r:id="rId13"/>
    <p:sldId id="330" r:id="rId14"/>
    <p:sldId id="333" r:id="rId15"/>
    <p:sldId id="332" r:id="rId16"/>
    <p:sldId id="334" r:id="rId17"/>
    <p:sldId id="335" r:id="rId18"/>
    <p:sldId id="339" r:id="rId19"/>
    <p:sldId id="337" r:id="rId20"/>
    <p:sldId id="340" r:id="rId21"/>
  </p:sldIdLst>
  <p:sldSz cx="9144000" cy="6858000" type="screen4x3"/>
  <p:notesSz cx="99060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0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07" y="-1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864" y="-41"/>
      </p:cViewPr>
      <p:guideLst>
        <p:guide orient="horz" pos="2140"/>
        <p:guide pos="312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A0D3-DCF7-4169-8FCB-D23367016AF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0024-4880-4419-A6E6-6EC7ED7594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3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4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3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7E36-8A6B-444B-978C-433113359632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1962219" cy="1287143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Agenda </a:t>
            </a:r>
            <a:br>
              <a:rPr lang="de-DE" sz="3600" dirty="0" smtClean="0"/>
            </a:br>
            <a:r>
              <a:rPr lang="de-DE" sz="3600" dirty="0" smtClean="0"/>
              <a:t>ok?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051720" y="174799"/>
            <a:ext cx="585955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13.00	Klaas 		Welcome</a:t>
            </a:r>
          </a:p>
          <a:p>
            <a:r>
              <a:rPr lang="de-DE" dirty="0" smtClean="0"/>
              <a:t>13.05	Peter		</a:t>
            </a:r>
            <a:r>
              <a:rPr lang="de-DE" dirty="0" err="1" smtClean="0"/>
              <a:t>Challenges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</a:t>
            </a:r>
          </a:p>
          <a:p>
            <a:r>
              <a:rPr lang="de-DE" dirty="0" smtClean="0"/>
              <a:t>Session 1 – Community Views</a:t>
            </a:r>
          </a:p>
          <a:p>
            <a:r>
              <a:rPr lang="de-DE" dirty="0" smtClean="0"/>
              <a:t>13.35	Dieter		CLARIN </a:t>
            </a:r>
            <a:r>
              <a:rPr lang="de-DE" dirty="0" err="1" smtClean="0"/>
              <a:t>view</a:t>
            </a:r>
            <a:r>
              <a:rPr lang="de-DE" dirty="0" smtClean="0"/>
              <a:t> on </a:t>
            </a:r>
            <a:r>
              <a:rPr lang="de-DE" dirty="0" err="1" smtClean="0"/>
              <a:t>PID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endParaRPr lang="de-DE" dirty="0" smtClean="0"/>
          </a:p>
          <a:p>
            <a:r>
              <a:rPr lang="de-DE" dirty="0" smtClean="0"/>
              <a:t>14.05	Tobias		ENES </a:t>
            </a:r>
            <a:r>
              <a:rPr lang="de-DE" dirty="0" err="1" smtClean="0"/>
              <a:t>view</a:t>
            </a:r>
            <a:r>
              <a:rPr lang="de-DE" dirty="0" smtClean="0"/>
              <a:t> on </a:t>
            </a:r>
            <a:r>
              <a:rPr lang="de-DE" dirty="0" err="1" smtClean="0"/>
              <a:t>PID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endParaRPr lang="de-DE" dirty="0" smtClean="0"/>
          </a:p>
          <a:p>
            <a:r>
              <a:rPr lang="de-DE" dirty="0" smtClean="0"/>
              <a:t>14.35	Alex		</a:t>
            </a:r>
            <a:r>
              <a:rPr lang="de-DE" dirty="0" err="1" smtClean="0"/>
              <a:t>DISSCO</a:t>
            </a:r>
            <a:r>
              <a:rPr lang="de-DE" dirty="0" smtClean="0"/>
              <a:t> </a:t>
            </a:r>
            <a:r>
              <a:rPr lang="de-DE" dirty="0" err="1" smtClean="0"/>
              <a:t>viw</a:t>
            </a:r>
            <a:r>
              <a:rPr lang="de-DE" dirty="0" smtClean="0"/>
              <a:t> on </a:t>
            </a:r>
            <a:r>
              <a:rPr lang="de-DE" dirty="0" err="1" smtClean="0"/>
              <a:t>PID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endParaRPr lang="de-DE" dirty="0" smtClean="0"/>
          </a:p>
          <a:p>
            <a:r>
              <a:rPr lang="de-DE" dirty="0" smtClean="0"/>
              <a:t>15.05	</a:t>
            </a:r>
            <a:r>
              <a:rPr lang="de-DE" dirty="0" err="1" smtClean="0"/>
              <a:t>coffea</a:t>
            </a:r>
            <a:r>
              <a:rPr lang="de-DE" dirty="0" smtClean="0"/>
              <a:t> break</a:t>
            </a:r>
          </a:p>
          <a:p>
            <a:r>
              <a:rPr lang="de-DE" dirty="0" smtClean="0"/>
              <a:t>Session 2 – Organisational Views</a:t>
            </a:r>
          </a:p>
          <a:p>
            <a:r>
              <a:rPr lang="de-DE" dirty="0" smtClean="0"/>
              <a:t>15.30	Milan		</a:t>
            </a:r>
            <a:r>
              <a:rPr lang="de-DE" dirty="0" err="1" smtClean="0"/>
              <a:t>Slowenian</a:t>
            </a:r>
            <a:r>
              <a:rPr lang="de-DE" dirty="0" smtClean="0"/>
              <a:t> National View</a:t>
            </a:r>
          </a:p>
          <a:p>
            <a:r>
              <a:rPr lang="de-DE" dirty="0" smtClean="0"/>
              <a:t>15.50	</a:t>
            </a:r>
            <a:r>
              <a:rPr lang="de-DE" dirty="0" err="1" smtClean="0"/>
              <a:t>Ognjen</a:t>
            </a:r>
            <a:r>
              <a:rPr lang="de-DE" dirty="0" smtClean="0"/>
              <a:t>		</a:t>
            </a:r>
            <a:r>
              <a:rPr lang="de-DE" dirty="0" err="1" smtClean="0"/>
              <a:t>Greece</a:t>
            </a:r>
            <a:r>
              <a:rPr lang="de-DE" dirty="0" smtClean="0"/>
              <a:t> National View</a:t>
            </a:r>
          </a:p>
          <a:p>
            <a:r>
              <a:rPr lang="de-DE" dirty="0" smtClean="0"/>
              <a:t>16.10	Christophe	</a:t>
            </a:r>
            <a:r>
              <a:rPr lang="de-DE" dirty="0" err="1" smtClean="0"/>
              <a:t>DONA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serve</a:t>
            </a:r>
            <a:r>
              <a:rPr lang="de-DE" dirty="0" smtClean="0"/>
              <a:t>?</a:t>
            </a:r>
          </a:p>
          <a:p>
            <a:r>
              <a:rPr lang="de-DE" dirty="0" smtClean="0"/>
              <a:t>16.30	Ulrich/Mark	Are European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r>
              <a:rPr lang="de-DE" dirty="0" smtClean="0"/>
              <a:t>?</a:t>
            </a:r>
          </a:p>
          <a:p>
            <a:r>
              <a:rPr lang="de-DE" dirty="0" smtClean="0"/>
              <a:t>17.00	</a:t>
            </a:r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&amp; </a:t>
            </a:r>
            <a:r>
              <a:rPr lang="de-DE" dirty="0" err="1" smtClean="0"/>
              <a:t>Declaration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9.00	Peter		Summary &amp; </a:t>
            </a:r>
            <a:r>
              <a:rPr lang="de-DE" dirty="0" err="1" smtClean="0"/>
              <a:t>Declaration</a:t>
            </a:r>
            <a:endParaRPr lang="de-DE" dirty="0" smtClean="0"/>
          </a:p>
          <a:p>
            <a:r>
              <a:rPr lang="de-DE" dirty="0" smtClean="0"/>
              <a:t>9.20	Klaas/Ulrich	</a:t>
            </a:r>
            <a:r>
              <a:rPr lang="de-DE" dirty="0" err="1" smtClean="0"/>
              <a:t>Landscape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endParaRPr lang="de-DE" dirty="0" smtClean="0"/>
          </a:p>
          <a:p>
            <a:r>
              <a:rPr lang="de-DE" dirty="0" smtClean="0"/>
              <a:t>10.15	Coffee Break</a:t>
            </a:r>
          </a:p>
          <a:p>
            <a:r>
              <a:rPr lang="de-DE" dirty="0" smtClean="0"/>
              <a:t>10.30	Karel </a:t>
            </a:r>
            <a:r>
              <a:rPr lang="de-DE" dirty="0" err="1" smtClean="0"/>
              <a:t>Luyben</a:t>
            </a:r>
            <a:r>
              <a:rPr lang="de-DE" dirty="0" smtClean="0"/>
              <a:t>	</a:t>
            </a:r>
            <a:r>
              <a:rPr lang="de-DE" dirty="0" err="1" smtClean="0"/>
              <a:t>EOSC</a:t>
            </a:r>
            <a:r>
              <a:rPr lang="de-DE" dirty="0" smtClean="0"/>
              <a:t> </a:t>
            </a:r>
            <a:r>
              <a:rPr lang="de-DE" dirty="0" err="1" smtClean="0"/>
              <a:t>PID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</a:p>
          <a:p>
            <a:r>
              <a:rPr lang="de-DE" dirty="0" smtClean="0"/>
              <a:t>11.00	Kostas </a:t>
            </a:r>
            <a:r>
              <a:rPr lang="de-DE" dirty="0" err="1" smtClean="0"/>
              <a:t>Glinos</a:t>
            </a:r>
            <a:r>
              <a:rPr lang="de-DE" dirty="0" smtClean="0"/>
              <a:t>	EC </a:t>
            </a:r>
            <a:r>
              <a:rPr lang="de-DE" dirty="0" err="1" smtClean="0"/>
              <a:t>PID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r>
              <a:rPr lang="de-DE" dirty="0" smtClean="0"/>
              <a:t>11.30	</a:t>
            </a:r>
            <a:r>
              <a:rPr lang="de-DE" dirty="0" err="1" smtClean="0"/>
              <a:t>Conclusions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EU </a:t>
            </a:r>
            <a:r>
              <a:rPr lang="de-DE" dirty="0" err="1" smtClean="0"/>
              <a:t>PID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endParaRPr lang="de-DE" dirty="0" smtClean="0"/>
          </a:p>
          <a:p>
            <a:r>
              <a:rPr lang="de-DE" dirty="0" smtClean="0"/>
              <a:t>12.30	Lunch</a:t>
            </a:r>
          </a:p>
          <a:p>
            <a:r>
              <a:rPr lang="de-DE" dirty="0" smtClean="0"/>
              <a:t>13.30	Internal Meeting</a:t>
            </a:r>
          </a:p>
          <a:p>
            <a:r>
              <a:rPr lang="de-DE" dirty="0" smtClean="0"/>
              <a:t>15.00	End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7557933" y="4149080"/>
            <a:ext cx="360040" cy="1575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938622" y="4615533"/>
            <a:ext cx="99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Policy</a:t>
            </a:r>
            <a:endParaRPr lang="de-DE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oriented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0" y="116632"/>
            <a:ext cx="7920881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RDA</a:t>
            </a:r>
            <a:r>
              <a:rPr lang="de-DE" sz="3600" dirty="0" smtClean="0"/>
              <a:t> </a:t>
            </a:r>
            <a:r>
              <a:rPr lang="de-DE" sz="3600" dirty="0" err="1"/>
              <a:t>DFT</a:t>
            </a:r>
            <a:r>
              <a:rPr lang="de-DE" sz="3600" dirty="0"/>
              <a:t> 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853825"/>
            <a:ext cx="4095455" cy="28803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1853825"/>
            <a:ext cx="3870430" cy="2880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725" y="946756"/>
            <a:ext cx="9079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Kahn &amp; </a:t>
            </a:r>
            <a:r>
              <a:rPr lang="de-DE" sz="2000" b="1" dirty="0" err="1"/>
              <a:t>Wilensky</a:t>
            </a:r>
            <a:r>
              <a:rPr lang="de-DE" sz="2000" dirty="0"/>
              <a:t>: </a:t>
            </a:r>
            <a:r>
              <a:rPr lang="en-GB" sz="2000" dirty="0"/>
              <a:t>DO is an instance of an abstract data type that has two </a:t>
            </a:r>
          </a:p>
          <a:p>
            <a:r>
              <a:rPr lang="en-GB" sz="2000" dirty="0"/>
              <a:t>components, data and key-metadata. The data is typed. The key-metadata includes </a:t>
            </a:r>
          </a:p>
          <a:p>
            <a:r>
              <a:rPr lang="en-GB" sz="2000" dirty="0"/>
              <a:t>a handle.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64" y="4869160"/>
            <a:ext cx="8804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DFT</a:t>
            </a:r>
            <a:r>
              <a:rPr lang="de-DE" sz="2000" dirty="0"/>
              <a:t>: a </a:t>
            </a:r>
            <a:r>
              <a:rPr lang="en-GB" sz="2000" dirty="0"/>
              <a:t>DO has a structured bit sequence stored in some repositories, is assigned a </a:t>
            </a:r>
          </a:p>
          <a:p>
            <a:r>
              <a:rPr lang="en-GB" sz="2000" dirty="0" err="1"/>
              <a:t>PID</a:t>
            </a:r>
            <a:r>
              <a:rPr lang="en-GB" sz="2000" dirty="0"/>
              <a:t> and is described by metadata. </a:t>
            </a:r>
            <a:r>
              <a:rPr lang="en-GB" sz="2000" dirty="0" err="1"/>
              <a:t>DOs</a:t>
            </a:r>
            <a:r>
              <a:rPr lang="en-GB" sz="2000" dirty="0"/>
              <a:t> can be aggregated to collections which are also DO. Metadata descriptions are </a:t>
            </a:r>
            <a:r>
              <a:rPr lang="en-GB" sz="2000" dirty="0" err="1"/>
              <a:t>DOs</a:t>
            </a:r>
            <a:r>
              <a:rPr lang="en-GB" sz="2000" dirty="0"/>
              <a:t>. 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DO‘s</a:t>
            </a:r>
            <a:r>
              <a:rPr lang="de-DE" sz="2000" dirty="0"/>
              <a:t> </a:t>
            </a:r>
            <a:r>
              <a:rPr lang="de-DE" sz="2000" dirty="0" err="1"/>
              <a:t>PID</a:t>
            </a:r>
            <a:r>
              <a:rPr lang="de-DE" sz="2000" dirty="0"/>
              <a:t> </a:t>
            </a:r>
            <a:r>
              <a:rPr lang="de-DE" sz="2000" dirty="0" err="1"/>
              <a:t>Record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resolved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essential </a:t>
            </a:r>
            <a:r>
              <a:rPr lang="de-DE" sz="2000" dirty="0" err="1"/>
              <a:t>attributes</a:t>
            </a:r>
            <a:r>
              <a:rPr lang="de-DE" sz="2000" dirty="0"/>
              <a:t> </a:t>
            </a:r>
            <a:r>
              <a:rPr lang="de-DE" sz="2000" dirty="0" err="1"/>
              <a:t>enabling</a:t>
            </a:r>
            <a:r>
              <a:rPr lang="de-DE" sz="2000" dirty="0"/>
              <a:t> human/</a:t>
            </a:r>
            <a:r>
              <a:rPr lang="de-DE" sz="2000" dirty="0" err="1"/>
              <a:t>machine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r>
              <a:rPr lang="de-DE" sz="2000" dirty="0"/>
              <a:t>. </a:t>
            </a:r>
            <a:endParaRPr lang="en-GB" sz="2000" dirty="0"/>
          </a:p>
        </p:txBody>
      </p:sp>
      <p:sp>
        <p:nvSpPr>
          <p:cNvPr id="5" name="Oval 4"/>
          <p:cNvSpPr/>
          <p:nvPr/>
        </p:nvSpPr>
        <p:spPr>
          <a:xfrm>
            <a:off x="5044552" y="2033845"/>
            <a:ext cx="319535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59217" y="1920605"/>
            <a:ext cx="799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</a:rPr>
              <a:t>RDA</a:t>
            </a:r>
            <a:endParaRPr lang="de-DE" b="1" dirty="0" smtClean="0">
              <a:solidFill>
                <a:srgbClr val="FF0000"/>
              </a:solidFill>
            </a:endParaRPr>
          </a:p>
          <a:p>
            <a:r>
              <a:rPr lang="de-DE" b="1" dirty="0" smtClean="0">
                <a:solidFill>
                  <a:srgbClr val="FF0000"/>
                </a:solidFill>
              </a:rPr>
              <a:t>Kernel</a:t>
            </a:r>
          </a:p>
          <a:p>
            <a:r>
              <a:rPr lang="de-DE" b="1" dirty="0" err="1" smtClean="0">
                <a:solidFill>
                  <a:srgbClr val="FF0000"/>
                </a:solidFill>
              </a:rPr>
              <a:t>DTR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The FAIR Rocket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Distributed Digital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(Kahn &amp; </a:t>
            </a:r>
            <a:r>
              <a:rPr lang="de-DE" b="1" dirty="0" err="1">
                <a:solidFill>
                  <a:schemeClr val="accent1"/>
                </a:solidFill>
              </a:rPr>
              <a:t>Wilensky</a:t>
            </a:r>
            <a:r>
              <a:rPr lang="de-DE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5006" y="1893366"/>
            <a:ext cx="125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Publishers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DOI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866" y="937464"/>
            <a:ext cx="138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„large“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repositories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12060" y="7737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10/12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261772" y="2183666"/>
            <a:ext cx="78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02/12</a:t>
            </a:r>
            <a:endParaRPr lang="en-GB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7296488" y="959703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</a:t>
            </a:r>
            <a:endParaRPr lang="en-GB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3131840" y="773705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14</a:t>
            </a:r>
            <a:endParaRPr lang="en-GB" sz="1600" b="1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7002270" y="1260630"/>
            <a:ext cx="767596" cy="426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1"/>
          </p:cNvCxnSpPr>
          <p:nvPr/>
        </p:nvCxnSpPr>
        <p:spPr>
          <a:xfrm>
            <a:off x="7002270" y="1760045"/>
            <a:ext cx="832736" cy="456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26132" y="738279"/>
            <a:ext cx="139591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RDA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DFT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Core Model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0"/>
            <a:endCxn id="44" idx="2"/>
          </p:cNvCxnSpPr>
          <p:nvPr/>
        </p:nvCxnSpPr>
        <p:spPr>
          <a:xfrm flipH="1" flipV="1">
            <a:off x="4324091" y="1384610"/>
            <a:ext cx="760203" cy="79905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13747" y="2965936"/>
            <a:ext cx="5247069" cy="2269003"/>
            <a:chOff x="1013747" y="2965936"/>
            <a:chExt cx="5247069" cy="2269003"/>
          </a:xfrm>
        </p:grpSpPr>
        <p:pic>
          <p:nvPicPr>
            <p:cNvPr id="5" name="Grafik 4" descr="Ein Bild, das Zeichnung, Drachen, Spiel enthält.&#10;&#10;Automatisch generierte Beschreibung">
              <a:extLst>
                <a:ext uri="{FF2B5EF4-FFF2-40B4-BE49-F238E27FC236}">
                  <a16:creationId xmlns:a16="http://schemas.microsoft.com/office/drawing/2014/main" xmlns="" id="{453B3919-933B-4C13-818D-3252F0334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3449">
              <a:off x="1013747" y="2965936"/>
              <a:ext cx="5247069" cy="2269003"/>
            </a:xfrm>
            <a:prstGeom prst="rect">
              <a:avLst/>
            </a:prstGeom>
          </p:spPr>
        </p:pic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xmlns="" id="{3E0A86E7-349C-425A-BB7C-101A3AE350B6}"/>
                </a:ext>
              </a:extLst>
            </p:cNvPr>
            <p:cNvSpPr/>
            <p:nvPr/>
          </p:nvSpPr>
          <p:spPr>
            <a:xfrm rot="19616102">
              <a:off x="3231240" y="3233094"/>
              <a:ext cx="192043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4400" b="1" dirty="0">
                  <a:solidFill>
                    <a:srgbClr val="FF0000"/>
                  </a:solidFill>
                </a:rPr>
                <a:t>FAIR </a:t>
              </a:r>
              <a:r>
                <a:rPr lang="de-DE" sz="4400" b="1" dirty="0" err="1">
                  <a:solidFill>
                    <a:srgbClr val="FF0000"/>
                  </a:solidFill>
                </a:rPr>
                <a:t>F1</a:t>
              </a:r>
              <a:endParaRPr lang="en-GB" sz="4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8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6867764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DOIP</a:t>
            </a:r>
            <a:r>
              <a:rPr lang="de-DE" sz="3600" dirty="0"/>
              <a:t> </a:t>
            </a:r>
            <a:r>
              <a:rPr lang="de-DE" sz="3600" dirty="0" err="1"/>
              <a:t>from</a:t>
            </a:r>
            <a:r>
              <a:rPr lang="de-DE" sz="3600" dirty="0"/>
              <a:t> DONA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1540" y="12237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6525" y="1131422"/>
            <a:ext cx="8775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improved</a:t>
            </a:r>
            <a:r>
              <a:rPr lang="de-DE" sz="2400" dirty="0"/>
              <a:t> </a:t>
            </a:r>
            <a:r>
              <a:rPr lang="de-DE" sz="2400" dirty="0" err="1"/>
              <a:t>specification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implementation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DO </a:t>
            </a:r>
            <a:r>
              <a:rPr lang="de-DE" sz="2400" dirty="0" err="1"/>
              <a:t>Architecture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DOIP</a:t>
            </a:r>
            <a:r>
              <a:rPr lang="de-DE" sz="2400" dirty="0"/>
              <a:t> </a:t>
            </a:r>
            <a:r>
              <a:rPr lang="de-DE" sz="2400" dirty="0" err="1"/>
              <a:t>V2.0</a:t>
            </a:r>
            <a:r>
              <a:rPr lang="de-DE" sz="2400" dirty="0"/>
              <a:t> </a:t>
            </a:r>
            <a:r>
              <a:rPr lang="de-DE" sz="2400" dirty="0" err="1"/>
              <a:t>specifying</a:t>
            </a:r>
            <a:r>
              <a:rPr lang="de-DE" sz="2400" dirty="0"/>
              <a:t> </a:t>
            </a:r>
            <a:r>
              <a:rPr lang="de-DE" sz="2400" dirty="0" err="1"/>
              <a:t>unified</a:t>
            </a:r>
            <a:r>
              <a:rPr lang="de-DE" sz="2400" dirty="0"/>
              <a:t> </a:t>
            </a:r>
            <a:r>
              <a:rPr lang="de-DE" sz="2400" dirty="0" err="1"/>
              <a:t>client</a:t>
            </a:r>
            <a:r>
              <a:rPr lang="de-DE" sz="2400" dirty="0"/>
              <a:t> – DO Server </a:t>
            </a:r>
            <a:r>
              <a:rPr lang="de-DE" sz="2400" dirty="0" err="1"/>
              <a:t>interaction</a:t>
            </a:r>
            <a:r>
              <a:rPr lang="de-DE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DOIP</a:t>
            </a:r>
            <a:r>
              <a:rPr lang="de-DE" sz="2400" dirty="0"/>
              <a:t> </a:t>
            </a:r>
            <a:r>
              <a:rPr lang="de-DE" sz="2400" dirty="0" err="1"/>
              <a:t>V2.0</a:t>
            </a:r>
            <a:r>
              <a:rPr lang="de-DE" sz="2400" dirty="0"/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CORDRA</a:t>
            </a:r>
            <a:r>
              <a:rPr lang="de-DE" sz="2400" dirty="0"/>
              <a:t> DO Server Reference </a:t>
            </a:r>
            <a:r>
              <a:rPr lang="de-DE" sz="2400" dirty="0" smtClean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FF0000"/>
                </a:solidFill>
              </a:rPr>
              <a:t>all </a:t>
            </a:r>
            <a:r>
              <a:rPr lang="de-DE" sz="2400" dirty="0" err="1" smtClean="0">
                <a:solidFill>
                  <a:srgbClr val="FF0000"/>
                </a:solidFill>
              </a:rPr>
              <a:t>is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PID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based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078850"/>
            <a:ext cx="4995556" cy="26586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4" y="2168860"/>
            <a:ext cx="2655295" cy="17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03/11/2019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/>
              <a:t>FAIR </a:t>
            </a:r>
            <a:r>
              <a:rPr lang="de-DE" sz="3600" dirty="0" err="1"/>
              <a:t>requires</a:t>
            </a:r>
            <a:r>
              <a:rPr lang="de-DE" sz="3600" dirty="0"/>
              <a:t> </a:t>
            </a:r>
            <a:r>
              <a:rPr lang="de-DE" sz="3600" dirty="0" err="1"/>
              <a:t>Semantic</a:t>
            </a:r>
            <a:r>
              <a:rPr lang="de-DE" sz="3600" dirty="0"/>
              <a:t> </a:t>
            </a:r>
            <a:r>
              <a:rPr lang="de-DE" sz="3600" dirty="0" err="1"/>
              <a:t>Explicitness</a:t>
            </a:r>
            <a:endParaRPr lang="en-GB" sz="3600" dirty="0"/>
          </a:p>
        </p:txBody>
      </p:sp>
      <p:pic>
        <p:nvPicPr>
          <p:cNvPr id="12" name="Picture 2" descr="D:\aapewi\aaa\c2camp\patterns\diagrams\DOIP_2018-11-26_3.png">
            <a:extLst>
              <a:ext uri="{FF2B5EF4-FFF2-40B4-BE49-F238E27FC236}">
                <a16:creationId xmlns:a16="http://schemas.microsoft.com/office/drawing/2014/main" xmlns="" id="{D907765C-0B28-4A18-8D01-70F35CB9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4" y="4470746"/>
            <a:ext cx="2687747" cy="185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42348C9E-B67E-4F7F-B8E7-2722559B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" y="1698999"/>
            <a:ext cx="8650014" cy="42500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51717C-9D9B-465E-886A-8619A3857266}"/>
              </a:ext>
            </a:extLst>
          </p:cNvPr>
          <p:cNvSpPr txBox="1"/>
          <p:nvPr/>
        </p:nvSpPr>
        <p:spPr>
          <a:xfrm>
            <a:off x="2610148" y="755060"/>
            <a:ext cx="4338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(in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Luiz Bonino</a:t>
            </a:r>
          </a:p>
          <a:p>
            <a:r>
              <a:rPr lang="de-DE" sz="2000" dirty="0"/>
              <a:t>and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borrowing</a:t>
            </a:r>
            <a:r>
              <a:rPr lang="de-DE" sz="2000" dirty="0"/>
              <a:t> </a:t>
            </a:r>
            <a:r>
              <a:rPr lang="de-DE" sz="2000" dirty="0" err="1"/>
              <a:t>mechanisms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LD</a:t>
            </a:r>
            <a:r>
              <a:rPr lang="de-DE" sz="2000" dirty="0"/>
              <a:t>)</a:t>
            </a:r>
            <a:endParaRPr lang="en-GB" sz="2000" dirty="0"/>
          </a:p>
        </p:txBody>
      </p:sp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36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03/11/2019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 smtClean="0"/>
              <a:t>What</a:t>
            </a:r>
            <a:r>
              <a:rPr lang="de-DE" sz="3600" dirty="0" smtClean="0"/>
              <a:t> </a:t>
            </a:r>
            <a:r>
              <a:rPr lang="de-DE" sz="3600" dirty="0" err="1" smtClean="0"/>
              <a:t>does</a:t>
            </a:r>
            <a:r>
              <a:rPr lang="de-DE" sz="3600" dirty="0" smtClean="0"/>
              <a:t> </a:t>
            </a:r>
            <a:r>
              <a:rPr lang="de-DE" sz="3600" dirty="0" err="1" smtClean="0"/>
              <a:t>it</a:t>
            </a:r>
            <a:r>
              <a:rPr lang="de-DE" sz="3600" dirty="0" smtClean="0"/>
              <a:t> </a:t>
            </a:r>
            <a:r>
              <a:rPr lang="de-DE" sz="3600" dirty="0" err="1" smtClean="0"/>
              <a:t>solve</a:t>
            </a:r>
            <a:r>
              <a:rPr lang="de-DE" sz="3600" dirty="0" smtClean="0"/>
              <a:t>?</a:t>
            </a:r>
            <a:endParaRPr lang="en-GB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51717C-9D9B-465E-886A-8619A3857266}"/>
              </a:ext>
            </a:extLst>
          </p:cNvPr>
          <p:cNvSpPr txBox="1"/>
          <p:nvPr/>
        </p:nvSpPr>
        <p:spPr>
          <a:xfrm>
            <a:off x="431539" y="5613995"/>
            <a:ext cx="846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FDOs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integrative </a:t>
            </a:r>
            <a:r>
              <a:rPr lang="de-DE" sz="2400" dirty="0" err="1" smtClean="0"/>
              <a:t>technology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federative</a:t>
            </a:r>
            <a:r>
              <a:rPr lang="de-DE" sz="2400" dirty="0" smtClean="0"/>
              <a:t> </a:t>
            </a:r>
            <a:r>
              <a:rPr lang="de-DE" sz="2400" dirty="0" err="1" smtClean="0"/>
              <a:t>infrastructures</a:t>
            </a:r>
            <a:r>
              <a:rPr lang="de-DE" sz="2400" dirty="0" smtClean="0"/>
              <a:t>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9DECB5-C1BA-4083-B009-2488095DA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223755"/>
            <a:ext cx="8115050" cy="418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89065" y="1313765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</a:rPr>
              <a:t>virtualisation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7275" y="98630"/>
            <a:ext cx="798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clouds</a:t>
            </a:r>
            <a:endParaRPr lang="de-DE" b="1" dirty="0" smtClean="0">
              <a:solidFill>
                <a:srgbClr val="FF0000"/>
              </a:solidFill>
            </a:endParaRP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files</a:t>
            </a:r>
            <a:endParaRPr lang="de-DE" b="1" dirty="0" smtClean="0">
              <a:solidFill>
                <a:srgbClr val="FF0000"/>
              </a:solidFill>
            </a:endParaRP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hdms</a:t>
            </a:r>
            <a:endParaRPr lang="de-DE" b="1" dirty="0" smtClean="0">
              <a:solidFill>
                <a:srgbClr val="FF0000"/>
              </a:solidFill>
            </a:endParaRP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dbs</a:t>
            </a:r>
            <a:endParaRPr lang="de-DE" b="1" dirty="0" smtClean="0">
              <a:solidFill>
                <a:srgbClr val="FF0000"/>
              </a:solidFill>
            </a:endParaRP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etc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327195" y="1498431"/>
            <a:ext cx="765085" cy="2515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062410" y="3969060"/>
            <a:ext cx="1254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mikro</a:t>
            </a:r>
            <a:endParaRPr lang="de-DE" b="1" dirty="0" smtClean="0">
              <a:solidFill>
                <a:srgbClr val="FF0000"/>
              </a:solidFill>
            </a:endParaRP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procedures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1763" y="1808820"/>
            <a:ext cx="130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err="1" smtClean="0">
                <a:solidFill>
                  <a:srgbClr val="FF0000"/>
                </a:solidFill>
              </a:rPr>
              <a:t>local</a:t>
            </a:r>
            <a:endParaRPr lang="de-DE" sz="1600" b="1" dirty="0" smtClean="0">
              <a:solidFill>
                <a:srgbClr val="FF0000"/>
              </a:solidFill>
            </a:endParaRPr>
          </a:p>
          <a:p>
            <a:pPr algn="ctr"/>
            <a:r>
              <a:rPr lang="de-DE" sz="1600" b="1" dirty="0" err="1" smtClean="0">
                <a:solidFill>
                  <a:srgbClr val="FF0000"/>
                </a:solidFill>
              </a:rPr>
              <a:t>virtualisation</a:t>
            </a:r>
            <a:endParaRPr lang="en-GB" sz="1600" b="1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841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03/11/2019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/>
              <a:t>State</a:t>
            </a:r>
            <a:endParaRPr lang="en-GB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251717C-9D9B-465E-886A-8619A3857266}"/>
              </a:ext>
            </a:extLst>
          </p:cNvPr>
          <p:cNvSpPr txBox="1"/>
          <p:nvPr/>
        </p:nvSpPr>
        <p:spPr>
          <a:xfrm>
            <a:off x="399044" y="700212"/>
            <a:ext cx="820102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EOSC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must 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FAIR is a must for </a:t>
            </a:r>
            <a:r>
              <a:rPr lang="en-GB" sz="2400" dirty="0" err="1"/>
              <a:t>EOSC</a:t>
            </a:r>
            <a:r>
              <a:rPr lang="en-GB" sz="2400" dirty="0"/>
              <a:t> - </a:t>
            </a:r>
            <a:r>
              <a:rPr lang="en-GB" sz="2400" dirty="0" err="1"/>
              <a:t>F1</a:t>
            </a:r>
            <a:r>
              <a:rPr lang="en-GB" sz="2400" dirty="0"/>
              <a:t>: every data/MD to have a </a:t>
            </a:r>
            <a:r>
              <a:rPr lang="en-GB" sz="2400" dirty="0" err="1"/>
              <a:t>PID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EC: </a:t>
            </a:r>
            <a:r>
              <a:rPr lang="de-DE" sz="2400" dirty="0" err="1" smtClean="0"/>
              <a:t>FDO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dirty="0" err="1"/>
              <a:t>federative</a:t>
            </a:r>
            <a:r>
              <a:rPr lang="de-DE" sz="2400" dirty="0"/>
              <a:t> </a:t>
            </a:r>
            <a:r>
              <a:rPr lang="de-DE" sz="2400" dirty="0" err="1" smtClean="0"/>
              <a:t>infrastructure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EOSC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Yet n</a:t>
            </a:r>
            <a:r>
              <a:rPr lang="en-GB" sz="2400" dirty="0" smtClean="0"/>
              <a:t>o </a:t>
            </a:r>
            <a:r>
              <a:rPr lang="en-GB" sz="2400" dirty="0"/>
              <a:t>functioning </a:t>
            </a:r>
            <a:r>
              <a:rPr lang="en-GB" sz="2400" dirty="0" err="1"/>
              <a:t>PID</a:t>
            </a:r>
            <a:r>
              <a:rPr lang="en-GB" sz="2400" dirty="0"/>
              <a:t> offer to implement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billions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PIDs</a:t>
            </a:r>
            <a:r>
              <a:rPr lang="de-DE" sz="2000" dirty="0" smtClean="0"/>
              <a:t> </a:t>
            </a:r>
            <a:r>
              <a:rPr lang="de-DE" sz="2000" dirty="0" err="1" smtClean="0"/>
              <a:t>necessary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Absurd </a:t>
            </a:r>
            <a:r>
              <a:rPr lang="en-GB" sz="2000" dirty="0"/>
              <a:t>cost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No service for all data </a:t>
            </a:r>
            <a:r>
              <a:rPr lang="en-GB" sz="2000" dirty="0" smtClean="0"/>
              <a:t>scientists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Publishers </a:t>
            </a:r>
            <a:r>
              <a:rPr lang="en-GB" sz="2400" dirty="0" smtClean="0"/>
              <a:t>interested </a:t>
            </a:r>
            <a:r>
              <a:rPr lang="en-GB" sz="2400" dirty="0"/>
              <a:t>in future businesses on our </a:t>
            </a:r>
            <a:r>
              <a:rPr lang="en-GB" sz="2400" dirty="0" smtClean="0"/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Publishers </a:t>
            </a:r>
            <a:r>
              <a:rPr lang="en-GB" sz="2000" dirty="0"/>
              <a:t>dominating the </a:t>
            </a:r>
            <a:r>
              <a:rPr lang="en-GB" sz="2000" dirty="0" err="1"/>
              <a:t>PID</a:t>
            </a:r>
            <a:r>
              <a:rPr lang="en-GB" sz="2000" dirty="0"/>
              <a:t> </a:t>
            </a:r>
            <a:r>
              <a:rPr lang="en-GB" sz="2000" dirty="0" smtClean="0"/>
              <a:t>discussions, creating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Crossref</a:t>
            </a:r>
            <a:r>
              <a:rPr lang="de-DE" sz="2000" dirty="0" smtClean="0"/>
              <a:t> </a:t>
            </a:r>
            <a:r>
              <a:rPr lang="de-DE" sz="2000" dirty="0" err="1" smtClean="0"/>
              <a:t>makes</a:t>
            </a:r>
            <a:r>
              <a:rPr lang="de-DE" sz="2000" dirty="0" smtClean="0"/>
              <a:t> real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layered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where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Datacite</a:t>
            </a:r>
            <a:r>
              <a:rPr lang="de-DE" sz="2000" dirty="0" smtClean="0"/>
              <a:t> </a:t>
            </a:r>
            <a:r>
              <a:rPr lang="de-DE" sz="2000" dirty="0" err="1" smtClean="0"/>
              <a:t>going</a:t>
            </a:r>
            <a:r>
              <a:rPr lang="de-DE" sz="2000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in a </a:t>
            </a:r>
            <a:r>
              <a:rPr lang="de-DE" sz="2000" dirty="0" err="1" smtClean="0"/>
              <a:t>competitive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r>
              <a:rPr lang="de-DE" sz="2000" dirty="0" smtClean="0"/>
              <a:t> </a:t>
            </a:r>
            <a:r>
              <a:rPr lang="de-DE" sz="2000" dirty="0" err="1" smtClean="0"/>
              <a:t>although</a:t>
            </a:r>
            <a:r>
              <a:rPr lang="de-DE" sz="2000" dirty="0" smtClean="0"/>
              <a:t> </a:t>
            </a:r>
            <a:r>
              <a:rPr lang="de-DE" sz="2000" dirty="0" err="1" smtClean="0"/>
              <a:t>collaboration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required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</a:t>
            </a:r>
            <a:r>
              <a:rPr lang="de-DE" sz="2400" dirty="0" smtClean="0"/>
              <a:t>o </a:t>
            </a:r>
            <a:r>
              <a:rPr lang="de-DE" sz="2400" dirty="0" err="1" smtClean="0"/>
              <a:t>they</a:t>
            </a:r>
            <a:r>
              <a:rPr lang="de-DE" sz="2400" dirty="0" smtClean="0"/>
              <a:t> </a:t>
            </a:r>
            <a:r>
              <a:rPr lang="de-DE" sz="2400" dirty="0" err="1" smtClean="0"/>
              <a:t>address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requirements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FAIR </a:t>
            </a:r>
            <a:r>
              <a:rPr lang="de-DE" sz="2400" dirty="0" err="1" smtClean="0"/>
              <a:t>F1</a:t>
            </a:r>
            <a:r>
              <a:rPr lang="de-DE" sz="2400" dirty="0" smtClean="0"/>
              <a:t>?  </a:t>
            </a:r>
            <a:r>
              <a:rPr lang="de-DE" sz="2400" dirty="0" err="1" smtClean="0"/>
              <a:t>Nooo</a:t>
            </a:r>
            <a:r>
              <a:rPr lang="de-DE" sz="2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does</a:t>
            </a:r>
            <a:r>
              <a:rPr lang="de-DE" sz="2000" dirty="0" smtClean="0"/>
              <a:t> not </a:t>
            </a:r>
            <a:r>
              <a:rPr lang="de-DE" sz="2000" dirty="0" err="1" smtClean="0"/>
              <a:t>deliver</a:t>
            </a:r>
            <a:r>
              <a:rPr lang="de-DE" sz="2000" dirty="0" smtClean="0"/>
              <a:t> </a:t>
            </a:r>
            <a:r>
              <a:rPr lang="de-DE" sz="2000" dirty="0" err="1" smtClean="0"/>
              <a:t>money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legacy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addressed</a:t>
            </a:r>
            <a:r>
              <a:rPr lang="de-DE" sz="20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however</a:t>
            </a:r>
            <a:r>
              <a:rPr lang="de-DE" sz="2000" dirty="0" smtClean="0"/>
              <a:t> </a:t>
            </a:r>
            <a:r>
              <a:rPr lang="de-DE" sz="2000" dirty="0" err="1" smtClean="0"/>
              <a:t>linking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interest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researchers</a:t>
            </a:r>
            <a:r>
              <a:rPr lang="de-DE" sz="2000" dirty="0" smtClean="0"/>
              <a:t> (</a:t>
            </a:r>
            <a:r>
              <a:rPr lang="de-DE" sz="2000" dirty="0" err="1" smtClean="0"/>
              <a:t>looking</a:t>
            </a:r>
            <a:r>
              <a:rPr lang="de-DE" sz="2000" dirty="0" smtClean="0"/>
              <a:t> </a:t>
            </a:r>
            <a:r>
              <a:rPr lang="de-DE" sz="2000" dirty="0" err="1" smtClean="0"/>
              <a:t>short</a:t>
            </a:r>
            <a:r>
              <a:rPr lang="de-DE" sz="2000" dirty="0" smtClean="0"/>
              <a:t> </a:t>
            </a:r>
            <a:r>
              <a:rPr lang="de-DE" sz="2000" dirty="0" err="1" smtClean="0"/>
              <a:t>term</a:t>
            </a:r>
            <a:r>
              <a:rPr lang="de-DE" sz="2000" dirty="0" smtClean="0"/>
              <a:t>)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465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03/11/2019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 smtClean="0"/>
              <a:t>Where</a:t>
            </a:r>
            <a:r>
              <a:rPr lang="de-DE" sz="3600" dirty="0" smtClean="0"/>
              <a:t> </a:t>
            </a:r>
            <a:r>
              <a:rPr lang="de-DE" sz="3600" dirty="0" err="1" smtClean="0"/>
              <a:t>is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dat</a:t>
            </a:r>
            <a:r>
              <a:rPr lang="de-DE" sz="3600" dirty="0" err="1" smtClean="0"/>
              <a:t>a</a:t>
            </a:r>
            <a:r>
              <a:rPr lang="de-DE" sz="3600" dirty="0" smtClean="0"/>
              <a:t>?</a:t>
            </a:r>
            <a:endParaRPr lang="en-GB" sz="3600" dirty="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403775"/>
            <a:ext cx="6688931" cy="385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02170" y="368660"/>
            <a:ext cx="282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1000s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of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repositories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mostly</a:t>
            </a:r>
            <a:r>
              <a:rPr lang="de-DE" b="1" dirty="0" smtClean="0">
                <a:solidFill>
                  <a:srgbClr val="FF0000"/>
                </a:solidFill>
              </a:rPr>
              <a:t> in </a:t>
            </a:r>
            <a:r>
              <a:rPr lang="de-DE" b="1" dirty="0" err="1" smtClean="0">
                <a:solidFill>
                  <a:srgbClr val="FF0000"/>
                </a:solidFill>
              </a:rPr>
              <a:t>RO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FF0000"/>
                </a:solidFill>
              </a:rPr>
              <a:t>80</a:t>
            </a:r>
            <a:r>
              <a:rPr lang="de-DE" b="1" dirty="0">
                <a:solidFill>
                  <a:srgbClr val="FF0000"/>
                </a:solidFill>
              </a:rPr>
              <a:t>% </a:t>
            </a:r>
            <a:r>
              <a:rPr lang="de-DE" b="1" dirty="0" err="1">
                <a:solidFill>
                  <a:srgbClr val="FF0000"/>
                </a:solidFill>
              </a:rPr>
              <a:t>dark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have</a:t>
            </a:r>
            <a:r>
              <a:rPr lang="de-DE" b="1" dirty="0" smtClean="0">
                <a:solidFill>
                  <a:srgbClr val="FF0000"/>
                </a:solidFill>
              </a:rPr>
              <a:t> 90+ % </a:t>
            </a:r>
            <a:r>
              <a:rPr lang="de-DE" b="1" dirty="0" err="1" smtClean="0">
                <a:solidFill>
                  <a:srgbClr val="FF0000"/>
                </a:solidFill>
              </a:rPr>
              <a:t>of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data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FF0000"/>
                </a:solidFill>
              </a:rPr>
              <a:t>high </a:t>
            </a:r>
            <a:r>
              <a:rPr lang="de-DE" b="1" dirty="0" err="1" smtClean="0">
                <a:solidFill>
                  <a:srgbClr val="FF0000"/>
                </a:solidFill>
              </a:rPr>
              <a:t>granularity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references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no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lobby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need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low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costs</a:t>
            </a:r>
            <a:endParaRPr lang="de-DE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19" y="5244006"/>
            <a:ext cx="2996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small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fraction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is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published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low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granularity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citations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big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lobby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costs</a:t>
            </a:r>
            <a:r>
              <a:rPr lang="de-DE" b="1" dirty="0" smtClean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7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3806915" y="1330025"/>
            <a:ext cx="1260140" cy="1775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/>
          <p:cNvSpPr/>
          <p:nvPr/>
        </p:nvSpPr>
        <p:spPr>
          <a:xfrm>
            <a:off x="476545" y="1293733"/>
            <a:ext cx="2295255" cy="1775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03/11/2019</a:t>
            </a:fld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 smtClean="0"/>
              <a:t>Landscape</a:t>
            </a:r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500" y="3068960"/>
            <a:ext cx="3086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1"/>
                </a:solidFill>
              </a:rPr>
              <a:t>great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job</a:t>
            </a:r>
            <a:r>
              <a:rPr lang="de-DE" b="1" dirty="0" smtClean="0">
                <a:solidFill>
                  <a:schemeClr val="accent1"/>
                </a:solidFill>
              </a:rPr>
              <a:t> – </a:t>
            </a:r>
            <a:r>
              <a:rPr lang="de-DE" b="1" dirty="0" err="1" smtClean="0">
                <a:solidFill>
                  <a:schemeClr val="accent1"/>
                </a:solidFill>
              </a:rPr>
              <a:t>much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done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de-DE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1"/>
                </a:solidFill>
              </a:rPr>
              <a:t>broad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community</a:t>
            </a:r>
            <a:endParaRPr lang="de-DE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1"/>
                </a:solidFill>
              </a:rPr>
              <a:t>DOIs</a:t>
            </a:r>
            <a:r>
              <a:rPr lang="de-DE" b="1" dirty="0" smtClean="0">
                <a:solidFill>
                  <a:schemeClr val="accent1"/>
                </a:solidFill>
              </a:rPr>
              <a:t> + </a:t>
            </a:r>
            <a:r>
              <a:rPr lang="de-DE" b="1" dirty="0" err="1" smtClean="0">
                <a:solidFill>
                  <a:schemeClr val="accent1"/>
                </a:solidFill>
              </a:rPr>
              <a:t>business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model</a:t>
            </a:r>
            <a:endParaRPr lang="de-DE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technical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restrictions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mixing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PIDs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and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metadata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mixing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PIDs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and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linking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mixing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PIDs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and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commerce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no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research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independence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no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performance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tuning</a:t>
            </a:r>
            <a:endParaRPr lang="de-DE" b="1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675" y="1580606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IDF</a:t>
            </a:r>
            <a:endParaRPr lang="de-DE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6545" y="2422757"/>
            <a:ext cx="10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Crossref</a:t>
            </a:r>
            <a:endParaRPr lang="de-DE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643705" y="2422757"/>
            <a:ext cx="10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Datacite</a:t>
            </a:r>
            <a:endParaRPr lang="de-DE" b="1" dirty="0" smtClean="0"/>
          </a:p>
          <a:p>
            <a:pPr algn="ctr"/>
            <a:r>
              <a:rPr lang="de-DE" b="1" dirty="0" smtClean="0"/>
              <a:t>FREYA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6855" y="683694"/>
            <a:ext cx="234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DONA</a:t>
            </a:r>
            <a:r>
              <a:rPr lang="de-DE" b="1" dirty="0" smtClean="0"/>
              <a:t> </a:t>
            </a:r>
          </a:p>
          <a:p>
            <a:pPr algn="ctr"/>
            <a:r>
              <a:rPr lang="de-DE" b="1" dirty="0" smtClean="0"/>
              <a:t>Global Handle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443" y="1628800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ePIC</a:t>
            </a:r>
            <a:endParaRPr lang="de-DE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461647" y="494383"/>
            <a:ext cx="207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CN</a:t>
            </a:r>
            <a:r>
              <a:rPr lang="de-DE" b="1" dirty="0" smtClean="0"/>
              <a:t> </a:t>
            </a:r>
            <a:r>
              <a:rPr lang="de-DE" b="1" dirty="0" err="1" smtClean="0"/>
              <a:t>PID</a:t>
            </a:r>
            <a:r>
              <a:rPr lang="de-DE" b="1" dirty="0" smtClean="0"/>
              <a:t> </a:t>
            </a:r>
            <a:r>
              <a:rPr lang="de-DE" b="1" dirty="0" err="1" smtClean="0"/>
              <a:t>Coalition</a:t>
            </a:r>
            <a:endParaRPr lang="de-DE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61647" y="989438"/>
            <a:ext cx="207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RU</a:t>
            </a:r>
            <a:r>
              <a:rPr lang="de-DE" b="1" dirty="0" smtClean="0"/>
              <a:t> </a:t>
            </a:r>
            <a:r>
              <a:rPr lang="de-DE" b="1" dirty="0" err="1" smtClean="0"/>
              <a:t>PID</a:t>
            </a:r>
            <a:r>
              <a:rPr lang="de-DE" b="1" dirty="0" smtClean="0"/>
              <a:t> Services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2866" y="2438890"/>
            <a:ext cx="90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EUDAT</a:t>
            </a:r>
            <a:endParaRPr lang="de-DE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665214" y="1822163"/>
            <a:ext cx="166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European </a:t>
            </a:r>
            <a:r>
              <a:rPr lang="de-DE" b="1" dirty="0" err="1" smtClean="0">
                <a:solidFill>
                  <a:srgbClr val="FF0000"/>
                </a:solidFill>
              </a:rPr>
              <a:t>PID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Coalition</a:t>
            </a:r>
            <a:endParaRPr lang="de-DE" b="1" dirty="0" smtClean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14" idx="2"/>
            <a:endCxn id="15" idx="0"/>
          </p:cNvCxnSpPr>
          <p:nvPr/>
        </p:nvCxnSpPr>
        <p:spPr>
          <a:xfrm>
            <a:off x="4436985" y="1330025"/>
            <a:ext cx="1" cy="29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8" idx="0"/>
          </p:cNvCxnSpPr>
          <p:nvPr/>
        </p:nvCxnSpPr>
        <p:spPr>
          <a:xfrm flipH="1">
            <a:off x="4436985" y="1998132"/>
            <a:ext cx="1" cy="440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3" idx="0"/>
          </p:cNvCxnSpPr>
          <p:nvPr/>
        </p:nvCxnSpPr>
        <p:spPr>
          <a:xfrm>
            <a:off x="1679218" y="1949938"/>
            <a:ext cx="482045" cy="472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2" idx="0"/>
          </p:cNvCxnSpPr>
          <p:nvPr/>
        </p:nvCxnSpPr>
        <p:spPr>
          <a:xfrm flipH="1">
            <a:off x="994103" y="1949938"/>
            <a:ext cx="685115" cy="472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9" idx="0"/>
          </p:cNvCxnSpPr>
          <p:nvPr/>
        </p:nvCxnSpPr>
        <p:spPr>
          <a:xfrm flipH="1">
            <a:off x="1679218" y="1006860"/>
            <a:ext cx="1587637" cy="573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5147205" y="2048772"/>
            <a:ext cx="1228382" cy="2412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>
            <a:stCxn id="14" idx="3"/>
            <a:endCxn id="16" idx="1"/>
          </p:cNvCxnSpPr>
          <p:nvPr/>
        </p:nvCxnSpPr>
        <p:spPr>
          <a:xfrm flipV="1">
            <a:off x="5607115" y="679049"/>
            <a:ext cx="854532" cy="327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7" idx="1"/>
          </p:cNvCxnSpPr>
          <p:nvPr/>
        </p:nvCxnSpPr>
        <p:spPr>
          <a:xfrm>
            <a:off x="5607115" y="1006860"/>
            <a:ext cx="854532" cy="167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76845" y="3068960"/>
            <a:ext cx="2893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1"/>
                </a:solidFill>
              </a:rPr>
              <a:t>great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job</a:t>
            </a:r>
            <a:r>
              <a:rPr lang="de-DE" b="1" dirty="0" smtClean="0">
                <a:solidFill>
                  <a:schemeClr val="accent1"/>
                </a:solidFill>
              </a:rPr>
              <a:t> – </a:t>
            </a:r>
            <a:r>
              <a:rPr lang="de-DE" b="1" dirty="0" err="1" smtClean="0">
                <a:solidFill>
                  <a:schemeClr val="accent1"/>
                </a:solidFill>
              </a:rPr>
              <a:t>much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done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no</a:t>
            </a:r>
            <a:r>
              <a:rPr lang="de-DE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real </a:t>
            </a:r>
            <a:r>
              <a:rPr lang="de-DE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community</a:t>
            </a:r>
            <a:endParaRPr lang="de-DE" b="1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too</a:t>
            </a:r>
            <a:r>
              <a:rPr lang="de-DE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few</a:t>
            </a:r>
            <a:r>
              <a:rPr lang="de-DE" b="1" dirty="0">
                <a:solidFill>
                  <a:schemeClr val="accent1"/>
                </a:solidFill>
                <a:sym typeface="Wingdings" panose="05000000000000000000" pitchFamily="2" charset="2"/>
              </a:rPr>
              <a:t>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professorware</a:t>
            </a:r>
            <a:endParaRPr lang="de-DE" b="1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chemeClr val="accent1"/>
                </a:solidFill>
              </a:rPr>
              <a:t>complex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organisation</a:t>
            </a:r>
            <a:endParaRPr lang="de-DE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open </a:t>
            </a:r>
            <a:r>
              <a:rPr lang="de-DE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for</a:t>
            </a:r>
            <a:r>
              <a:rPr lang="de-DE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scalability</a:t>
            </a:r>
            <a:endParaRPr lang="de-DE" b="1" dirty="0" smtClean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chemeClr val="tx2"/>
                </a:solidFill>
              </a:rPr>
              <a:t>tuning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supported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flex</a:t>
            </a:r>
            <a:r>
              <a:rPr lang="de-DE" b="1" dirty="0" smtClean="0">
                <a:solidFill>
                  <a:schemeClr val="tx2"/>
                </a:solidFill>
              </a:rPr>
              <a:t>. Kernel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DTR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support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chemeClr val="tx2"/>
                </a:solidFill>
              </a:rPr>
              <a:t>no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mixtures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machine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actionable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tx2"/>
                </a:solidFill>
              </a:rPr>
              <a:t>research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independence</a:t>
            </a:r>
            <a:endParaRPr lang="de-DE" b="1" dirty="0" smtClean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92180" y="3068960"/>
            <a:ext cx="2893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to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be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done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</a:t>
            </a: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broadly</a:t>
            </a: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known</a:t>
            </a:r>
            <a:endParaRPr lang="de-DE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some</a:t>
            </a: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more</a:t>
            </a: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people</a:t>
            </a:r>
            <a:endParaRPr lang="de-DE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professional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simple </a:t>
            </a:r>
            <a:r>
              <a:rPr lang="de-DE" b="1" dirty="0" err="1">
                <a:solidFill>
                  <a:srgbClr val="FF0000"/>
                </a:solidFill>
              </a:rPr>
              <a:t>organisation</a:t>
            </a:r>
            <a:endParaRPr lang="de-DE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scalable</a:t>
            </a:r>
            <a:endParaRPr lang="de-DE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FF0000"/>
                </a:solidFill>
              </a:rPr>
              <a:t>tuning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supported</a:t>
            </a:r>
            <a:endParaRPr lang="de-DE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flex</a:t>
            </a:r>
            <a:r>
              <a:rPr lang="de-DE" b="1" dirty="0" smtClean="0">
                <a:solidFill>
                  <a:srgbClr val="FF0000"/>
                </a:solidFill>
              </a:rPr>
              <a:t>. Kernel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DTR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support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FF0000"/>
                </a:solidFill>
              </a:rPr>
              <a:t>no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mixtures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endParaRPr lang="de-DE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machine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actionable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FF0000"/>
                </a:solidFill>
              </a:rPr>
              <a:t>research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independence</a:t>
            </a:r>
            <a:endParaRPr lang="de-DE" b="1" dirty="0" smtClean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61760" y="2145328"/>
            <a:ext cx="839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FF0000"/>
                </a:solidFill>
              </a:rPr>
              <a:t>9 </a:t>
            </a:r>
            <a:r>
              <a:rPr lang="de-DE" sz="1600" b="1" dirty="0" err="1" smtClean="0">
                <a:solidFill>
                  <a:srgbClr val="FF0000"/>
                </a:solidFill>
              </a:rPr>
              <a:t>FTE</a:t>
            </a:r>
            <a:endParaRPr lang="de-DE" sz="1600" b="1" dirty="0" smtClean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6855" y="613579"/>
            <a:ext cx="839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FF0000"/>
                </a:solidFill>
              </a:rPr>
              <a:t>1,5 </a:t>
            </a:r>
            <a:r>
              <a:rPr lang="de-DE" sz="1600" b="1" dirty="0" err="1" smtClean="0">
                <a:solidFill>
                  <a:srgbClr val="FF0000"/>
                </a:solidFill>
              </a:rPr>
              <a:t>FTE</a:t>
            </a:r>
            <a:endParaRPr lang="de-DE" sz="1600" b="1" dirty="0" smtClean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7410" y="2012069"/>
            <a:ext cx="839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</a:rPr>
              <a:t>?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FTE</a:t>
            </a:r>
            <a:endParaRPr lang="de-DE" sz="1600" b="1" dirty="0" smtClean="0">
              <a:solidFill>
                <a:srgbClr val="FF0000"/>
              </a:solidFill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0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14048" y="3564015"/>
            <a:ext cx="8935938" cy="1035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116505" y="2348880"/>
            <a:ext cx="8935938" cy="1035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03/11/2019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 smtClean="0"/>
              <a:t>Decision</a:t>
            </a:r>
            <a:r>
              <a:rPr lang="de-DE" sz="3600" dirty="0" smtClean="0"/>
              <a:t> &amp; </a:t>
            </a:r>
            <a:r>
              <a:rPr lang="de-DE" sz="3600" dirty="0" err="1" smtClean="0"/>
              <a:t>Threat</a:t>
            </a:r>
            <a:endParaRPr lang="en-GB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59963" y="2500444"/>
            <a:ext cx="1974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Publisher/Library</a:t>
            </a:r>
          </a:p>
          <a:p>
            <a:pPr algn="ctr"/>
            <a:r>
              <a:rPr lang="de-DE" sz="2000" dirty="0" smtClean="0"/>
              <a:t>Cloud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5603" y="2592777"/>
            <a:ext cx="877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/>
                </a:solidFill>
              </a:rPr>
              <a:t>PID</a:t>
            </a:r>
            <a:r>
              <a:rPr lang="de-DE" sz="2800" b="1" dirty="0" smtClean="0">
                <a:solidFill>
                  <a:schemeClr val="accent1"/>
                </a:solidFill>
              </a:rPr>
              <a:t>+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550" y="2500444"/>
            <a:ext cx="338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 smtClean="0"/>
              <a:t>restricted</a:t>
            </a:r>
            <a:r>
              <a:rPr lang="de-DE" sz="2000" dirty="0" smtClean="0"/>
              <a:t> </a:t>
            </a:r>
            <a:r>
              <a:rPr lang="de-DE" sz="2000" dirty="0" err="1" smtClean="0"/>
              <a:t>basic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 algn="ctr"/>
            <a:r>
              <a:rPr lang="de-DE" sz="2000" dirty="0" err="1" smtClean="0"/>
              <a:t>extended</a:t>
            </a:r>
            <a:r>
              <a:rPr lang="de-DE" sz="2000" dirty="0" smtClean="0"/>
              <a:t>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en-GB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41682" y="2438889"/>
            <a:ext cx="1447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FF0000"/>
                </a:solidFill>
              </a:rPr>
              <a:t>high </a:t>
            </a:r>
            <a:r>
              <a:rPr lang="de-DE" sz="2400" b="1" dirty="0" err="1" smtClean="0">
                <a:solidFill>
                  <a:srgbClr val="FF0000"/>
                </a:solidFill>
              </a:rPr>
              <a:t>costs</a:t>
            </a:r>
            <a:endParaRPr lang="de-DE" sz="2400" b="1" dirty="0" smtClean="0">
              <a:solidFill>
                <a:srgbClr val="FF0000"/>
              </a:solidFill>
            </a:endParaRPr>
          </a:p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binding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801" y="3727630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European</a:t>
            </a:r>
          </a:p>
          <a:p>
            <a:pPr algn="ctr"/>
            <a:r>
              <a:rPr lang="de-DE" sz="2000" dirty="0" err="1" smtClean="0"/>
              <a:t>PID</a:t>
            </a:r>
            <a:r>
              <a:rPr lang="de-DE" sz="2000" dirty="0" smtClean="0"/>
              <a:t> </a:t>
            </a:r>
            <a:r>
              <a:rPr lang="de-DE" sz="2000" dirty="0" err="1" smtClean="0"/>
              <a:t>Coalition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545372" y="3819963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/>
                </a:solidFill>
              </a:rPr>
              <a:t>PID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4193" y="3727630"/>
            <a:ext cx="346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flexible, </a:t>
            </a:r>
            <a:r>
              <a:rPr lang="de-DE" sz="2000" dirty="0" err="1" smtClean="0"/>
              <a:t>tunable</a:t>
            </a:r>
            <a:r>
              <a:rPr lang="de-DE" sz="2000" dirty="0" smtClean="0"/>
              <a:t> </a:t>
            </a:r>
            <a:r>
              <a:rPr lang="de-DE" sz="2000" dirty="0" err="1" smtClean="0"/>
              <a:t>basic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 algn="ctr"/>
            <a:r>
              <a:rPr lang="de-DE" sz="2000" dirty="0" smtClean="0"/>
              <a:t>limited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en-GB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5131" y="3666075"/>
            <a:ext cx="154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low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costs</a:t>
            </a:r>
            <a:endParaRPr lang="de-DE" sz="2400" b="1" dirty="0" smtClean="0">
              <a:solidFill>
                <a:srgbClr val="FF0000"/>
              </a:solidFill>
            </a:endParaRPr>
          </a:p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no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binding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1401" y="2592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6536" y="2592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51509" y="2592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1401" y="3819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6536" y="3819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1509" y="3819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2" name="Curved Right Arrow 1"/>
          <p:cNvSpPr/>
          <p:nvPr/>
        </p:nvSpPr>
        <p:spPr>
          <a:xfrm flipV="1">
            <a:off x="159963" y="2978950"/>
            <a:ext cx="361587" cy="1035114"/>
          </a:xfrm>
          <a:prstGeom prst="curv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369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26572" y="5049180"/>
            <a:ext cx="8935938" cy="10351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ounded Rectangle 43"/>
          <p:cNvSpPr/>
          <p:nvPr/>
        </p:nvSpPr>
        <p:spPr>
          <a:xfrm>
            <a:off x="116505" y="863715"/>
            <a:ext cx="8935938" cy="10351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/>
          <p:cNvSpPr/>
          <p:nvPr/>
        </p:nvSpPr>
        <p:spPr>
          <a:xfrm>
            <a:off x="114048" y="3564015"/>
            <a:ext cx="8935938" cy="1035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116505" y="2348880"/>
            <a:ext cx="8935938" cy="1035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03/11/2019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 smtClean="0"/>
              <a:t>Decision</a:t>
            </a:r>
            <a:r>
              <a:rPr lang="de-DE" sz="3600" dirty="0" smtClean="0"/>
              <a:t> &amp; </a:t>
            </a:r>
            <a:r>
              <a:rPr lang="de-DE" sz="3600" dirty="0" err="1" smtClean="0"/>
              <a:t>Threat</a:t>
            </a:r>
            <a:endParaRPr lang="en-GB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59963" y="2500444"/>
            <a:ext cx="1974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Publisher/Library</a:t>
            </a:r>
          </a:p>
          <a:p>
            <a:pPr algn="ctr"/>
            <a:r>
              <a:rPr lang="de-DE" sz="2000" dirty="0" smtClean="0"/>
              <a:t>Cloud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5603" y="2592777"/>
            <a:ext cx="877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/>
                </a:solidFill>
              </a:rPr>
              <a:t>PID</a:t>
            </a:r>
            <a:r>
              <a:rPr lang="de-DE" sz="2800" b="1" dirty="0" smtClean="0">
                <a:solidFill>
                  <a:schemeClr val="accent1"/>
                </a:solidFill>
              </a:rPr>
              <a:t>+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550" y="2500444"/>
            <a:ext cx="338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 smtClean="0"/>
              <a:t>restricted</a:t>
            </a:r>
            <a:r>
              <a:rPr lang="de-DE" sz="2000" dirty="0" smtClean="0"/>
              <a:t> </a:t>
            </a:r>
            <a:r>
              <a:rPr lang="de-DE" sz="2000" dirty="0" err="1" smtClean="0"/>
              <a:t>basic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 algn="ctr"/>
            <a:r>
              <a:rPr lang="de-DE" sz="2000" dirty="0" err="1" smtClean="0"/>
              <a:t>extended</a:t>
            </a:r>
            <a:r>
              <a:rPr lang="de-DE" sz="2000" dirty="0" smtClean="0"/>
              <a:t>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en-GB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41682" y="2438889"/>
            <a:ext cx="1447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FF0000"/>
                </a:solidFill>
              </a:rPr>
              <a:t>high </a:t>
            </a:r>
            <a:r>
              <a:rPr lang="de-DE" sz="2400" b="1" dirty="0" err="1" smtClean="0">
                <a:solidFill>
                  <a:srgbClr val="FF0000"/>
                </a:solidFill>
              </a:rPr>
              <a:t>costs</a:t>
            </a:r>
            <a:endParaRPr lang="de-DE" sz="2400" b="1" dirty="0" smtClean="0">
              <a:solidFill>
                <a:srgbClr val="FF0000"/>
              </a:solidFill>
            </a:endParaRPr>
          </a:p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binding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801" y="3727630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European</a:t>
            </a:r>
          </a:p>
          <a:p>
            <a:pPr algn="ctr"/>
            <a:r>
              <a:rPr lang="de-DE" sz="2000" dirty="0" err="1" smtClean="0"/>
              <a:t>PID</a:t>
            </a:r>
            <a:r>
              <a:rPr lang="de-DE" sz="2000" dirty="0" smtClean="0"/>
              <a:t> </a:t>
            </a:r>
            <a:r>
              <a:rPr lang="de-DE" sz="2000" dirty="0" err="1" smtClean="0"/>
              <a:t>Coalition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545372" y="3819963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/>
                </a:solidFill>
              </a:rPr>
              <a:t>PID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4193" y="3727630"/>
            <a:ext cx="346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flexible, </a:t>
            </a:r>
            <a:r>
              <a:rPr lang="de-DE" sz="2000" dirty="0" err="1" smtClean="0"/>
              <a:t>tunable</a:t>
            </a:r>
            <a:r>
              <a:rPr lang="de-DE" sz="2000" dirty="0" smtClean="0"/>
              <a:t> </a:t>
            </a:r>
            <a:r>
              <a:rPr lang="de-DE" sz="2000" dirty="0" err="1" smtClean="0"/>
              <a:t>basic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 algn="ctr"/>
            <a:r>
              <a:rPr lang="de-DE" sz="2000" dirty="0" smtClean="0"/>
              <a:t>limited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en-GB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5131" y="3666075"/>
            <a:ext cx="154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low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costs</a:t>
            </a:r>
            <a:endParaRPr lang="de-DE" sz="2400" b="1" dirty="0" smtClean="0">
              <a:solidFill>
                <a:srgbClr val="FF0000"/>
              </a:solidFill>
            </a:endParaRPr>
          </a:p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no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binding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1401" y="2592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6536" y="2592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51509" y="2592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1401" y="3819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6536" y="3819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1509" y="3819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0805" y="1011941"/>
            <a:ext cx="6011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closed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publisher</a:t>
            </a:r>
            <a:r>
              <a:rPr lang="de-DE" sz="2400" b="1" dirty="0" smtClean="0">
                <a:solidFill>
                  <a:srgbClr val="FF0000"/>
                </a:solidFill>
              </a:rPr>
              <a:t>  </a:t>
            </a:r>
            <a:r>
              <a:rPr lang="de-DE" sz="2400" b="1" dirty="0" err="1" smtClean="0">
                <a:solidFill>
                  <a:srgbClr val="FF0000"/>
                </a:solidFill>
              </a:rPr>
              <a:t>controlled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domain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of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data</a:t>
            </a:r>
            <a:endParaRPr lang="de-DE" sz="2400" b="1" dirty="0" smtClean="0">
              <a:solidFill>
                <a:srgbClr val="FF0000"/>
              </a:solidFill>
            </a:endParaRP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(</a:t>
            </a:r>
            <a:r>
              <a:rPr lang="de-DE" b="1" dirty="0" err="1" smtClean="0">
                <a:solidFill>
                  <a:srgbClr val="FF0000"/>
                </a:solidFill>
              </a:rPr>
              <a:t>PID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registry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  <a:r>
              <a:rPr lang="de-DE" b="1" dirty="0" err="1" smtClean="0">
                <a:solidFill>
                  <a:srgbClr val="FF0000"/>
                </a:solidFill>
              </a:rPr>
              <a:t>Org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registry</a:t>
            </a:r>
            <a:r>
              <a:rPr lang="de-DE" b="1" dirty="0" smtClean="0">
                <a:solidFill>
                  <a:srgbClr val="FF0000"/>
                </a:solidFill>
              </a:rPr>
              <a:t>, MD </a:t>
            </a:r>
            <a:r>
              <a:rPr lang="de-DE" b="1" dirty="0" err="1" smtClean="0">
                <a:solidFill>
                  <a:srgbClr val="FF0000"/>
                </a:solidFill>
              </a:rPr>
              <a:t>schemas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  <a:r>
              <a:rPr lang="de-DE" b="1" dirty="0" err="1" smtClean="0">
                <a:solidFill>
                  <a:srgbClr val="FF0000"/>
                </a:solidFill>
              </a:rPr>
              <a:t>Metrix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  <a:r>
              <a:rPr lang="de-DE" b="1" dirty="0" err="1" smtClean="0">
                <a:solidFill>
                  <a:srgbClr val="FF0000"/>
                </a:solidFill>
              </a:rPr>
              <a:t>Repositories</a:t>
            </a:r>
            <a:r>
              <a:rPr lang="de-DE" b="1" dirty="0" smtClean="0">
                <a:solidFill>
                  <a:srgbClr val="FF0000"/>
                </a:solidFill>
              </a:rPr>
              <a:t>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>
            <a:off x="4311987" y="1898830"/>
            <a:ext cx="540060" cy="39851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1664029" y="5184195"/>
            <a:ext cx="6011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/>
                </a:solidFill>
              </a:rPr>
              <a:t>O</a:t>
            </a:r>
            <a:r>
              <a:rPr lang="de-DE" sz="2400" b="1" dirty="0" smtClean="0">
                <a:solidFill>
                  <a:schemeClr val="accent1"/>
                </a:solidFill>
              </a:rPr>
              <a:t>pen Science </a:t>
            </a:r>
            <a:r>
              <a:rPr lang="de-DE" sz="2400" b="1" dirty="0" err="1" smtClean="0">
                <a:solidFill>
                  <a:schemeClr val="accent1"/>
                </a:solidFill>
              </a:rPr>
              <a:t>domain</a:t>
            </a:r>
            <a:r>
              <a:rPr lang="de-DE" sz="2400" b="1" dirty="0" smtClean="0">
                <a:solidFill>
                  <a:schemeClr val="accent1"/>
                </a:solidFill>
              </a:rPr>
              <a:t> </a:t>
            </a:r>
            <a:r>
              <a:rPr lang="de-DE" sz="2400" b="1" dirty="0" err="1" smtClean="0">
                <a:solidFill>
                  <a:schemeClr val="accent1"/>
                </a:solidFill>
              </a:rPr>
              <a:t>of</a:t>
            </a:r>
            <a:r>
              <a:rPr lang="de-DE" sz="2400" b="1" dirty="0" smtClean="0">
                <a:solidFill>
                  <a:schemeClr val="accent1"/>
                </a:solidFill>
              </a:rPr>
              <a:t> </a:t>
            </a:r>
            <a:r>
              <a:rPr lang="de-DE" sz="2400" b="1" dirty="0" err="1" smtClean="0">
                <a:solidFill>
                  <a:schemeClr val="accent1"/>
                </a:solidFill>
              </a:rPr>
              <a:t>data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(</a:t>
            </a:r>
            <a:r>
              <a:rPr lang="de-DE" b="1" dirty="0" err="1" smtClean="0">
                <a:solidFill>
                  <a:schemeClr val="accent1"/>
                </a:solidFill>
              </a:rPr>
              <a:t>PID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registry</a:t>
            </a:r>
            <a:r>
              <a:rPr lang="de-DE" b="1" dirty="0" smtClean="0">
                <a:solidFill>
                  <a:schemeClr val="accent1"/>
                </a:solidFill>
              </a:rPr>
              <a:t>, </a:t>
            </a:r>
            <a:r>
              <a:rPr lang="de-DE" b="1" dirty="0" err="1" smtClean="0">
                <a:solidFill>
                  <a:schemeClr val="accent1"/>
                </a:solidFill>
              </a:rPr>
              <a:t>Org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registry</a:t>
            </a:r>
            <a:r>
              <a:rPr lang="de-DE" b="1" dirty="0" smtClean="0">
                <a:solidFill>
                  <a:schemeClr val="accent1"/>
                </a:solidFill>
              </a:rPr>
              <a:t>, MD </a:t>
            </a:r>
            <a:r>
              <a:rPr lang="de-DE" b="1" dirty="0" err="1" smtClean="0">
                <a:solidFill>
                  <a:schemeClr val="accent1"/>
                </a:solidFill>
              </a:rPr>
              <a:t>schemas</a:t>
            </a:r>
            <a:r>
              <a:rPr lang="de-DE" b="1" dirty="0" smtClean="0">
                <a:solidFill>
                  <a:schemeClr val="accent1"/>
                </a:solidFill>
              </a:rPr>
              <a:t>, </a:t>
            </a:r>
            <a:r>
              <a:rPr lang="de-DE" b="1" dirty="0" err="1" smtClean="0">
                <a:solidFill>
                  <a:schemeClr val="accent1"/>
                </a:solidFill>
              </a:rPr>
              <a:t>Metrix</a:t>
            </a:r>
            <a:r>
              <a:rPr lang="de-DE" b="1" dirty="0" smtClean="0">
                <a:solidFill>
                  <a:schemeClr val="accent1"/>
                </a:solidFill>
              </a:rPr>
              <a:t>, </a:t>
            </a:r>
            <a:r>
              <a:rPr lang="de-DE" b="1" dirty="0" err="1" smtClean="0">
                <a:solidFill>
                  <a:schemeClr val="accent1"/>
                </a:solidFill>
              </a:rPr>
              <a:t>Repositories</a:t>
            </a:r>
            <a:r>
              <a:rPr lang="de-DE" b="1" dirty="0" smtClean="0">
                <a:solidFill>
                  <a:schemeClr val="accent1"/>
                </a:solidFill>
              </a:rPr>
              <a:t>)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1" name="Up Arrow 40"/>
          <p:cNvSpPr/>
          <p:nvPr/>
        </p:nvSpPr>
        <p:spPr>
          <a:xfrm flipV="1">
            <a:off x="4399982" y="4650669"/>
            <a:ext cx="540060" cy="398511"/>
          </a:xfrm>
          <a:prstGeom prst="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8081402" y="52522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GAIA</a:t>
            </a:r>
            <a:endParaRPr lang="en-GB" sz="2800" b="1" dirty="0">
              <a:solidFill>
                <a:srgbClr val="00B050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7533239" y="5423855"/>
            <a:ext cx="548163" cy="180020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urved Right Arrow 47"/>
          <p:cNvSpPr/>
          <p:nvPr/>
        </p:nvSpPr>
        <p:spPr>
          <a:xfrm flipV="1">
            <a:off x="249973" y="2978950"/>
            <a:ext cx="361587" cy="1035114"/>
          </a:xfrm>
          <a:prstGeom prst="curv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500" y="326886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rgbClr val="C00000"/>
                </a:solidFill>
              </a:rPr>
              <a:t>X</a:t>
            </a:r>
            <a:endParaRPr lang="en-GB" sz="2800" b="1" dirty="0">
              <a:solidFill>
                <a:srgbClr val="C00000"/>
              </a:solidFill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977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26" y="2814070"/>
            <a:ext cx="8505944" cy="1470025"/>
          </a:xfrm>
        </p:spPr>
        <p:txBody>
          <a:bodyPr>
            <a:normAutofit/>
          </a:bodyPr>
          <a:lstStyle/>
          <a:p>
            <a:r>
              <a:rPr lang="de-DE" dirty="0"/>
              <a:t>PID </a:t>
            </a:r>
            <a:r>
              <a:rPr lang="de-DE" dirty="0" err="1"/>
              <a:t>Challenges</a:t>
            </a:r>
            <a:r>
              <a:rPr lang="de-DE" dirty="0"/>
              <a:t> and 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/>
          <a:p>
            <a:r>
              <a:rPr lang="de-DE" sz="2000" dirty="0"/>
              <a:t>Amsterdam PID Meeting</a:t>
            </a:r>
          </a:p>
          <a:p>
            <a:r>
              <a:rPr lang="de-DE" sz="2000" dirty="0"/>
              <a:t>Peter Wittenburg</a:t>
            </a:r>
          </a:p>
          <a:p>
            <a:r>
              <a:rPr lang="de-DE" sz="2000" dirty="0"/>
              <a:t>Max Planck Computing &amp; Data Facility</a:t>
            </a:r>
            <a:endParaRPr lang="en-GB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83695"/>
            <a:ext cx="4161155" cy="14363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21550" y="2213865"/>
            <a:ext cx="6400800" cy="54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Bringing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People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T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ogether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to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Advance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Data Science!</a:t>
            </a:r>
            <a:endParaRPr lang="en-GB" sz="2000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6" name="Grafik 4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02" y="5679249"/>
            <a:ext cx="855095" cy="8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26572" y="5049180"/>
            <a:ext cx="8935938" cy="10351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ounded Rectangle 43"/>
          <p:cNvSpPr/>
          <p:nvPr/>
        </p:nvSpPr>
        <p:spPr>
          <a:xfrm>
            <a:off x="116505" y="863715"/>
            <a:ext cx="8935938" cy="10351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/>
          <p:cNvSpPr/>
          <p:nvPr/>
        </p:nvSpPr>
        <p:spPr>
          <a:xfrm>
            <a:off x="114048" y="3564015"/>
            <a:ext cx="8935938" cy="1035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116505" y="2348880"/>
            <a:ext cx="8935938" cy="1035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03/11/2019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310" y="136525"/>
            <a:ext cx="7631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err="1" smtClean="0"/>
              <a:t>Decision</a:t>
            </a:r>
            <a:r>
              <a:rPr lang="de-DE" sz="3600" dirty="0" smtClean="0"/>
              <a:t> &amp; </a:t>
            </a:r>
            <a:r>
              <a:rPr lang="de-DE" sz="3600" dirty="0" err="1" smtClean="0"/>
              <a:t>Threat</a:t>
            </a:r>
            <a:endParaRPr lang="en-GB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59963" y="2500444"/>
            <a:ext cx="1974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Publisher/Library</a:t>
            </a:r>
          </a:p>
          <a:p>
            <a:pPr algn="ctr"/>
            <a:r>
              <a:rPr lang="de-DE" sz="2000" dirty="0" smtClean="0"/>
              <a:t>Cloud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5603" y="2592777"/>
            <a:ext cx="877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/>
                </a:solidFill>
              </a:rPr>
              <a:t>PID</a:t>
            </a:r>
            <a:r>
              <a:rPr lang="de-DE" sz="2800" b="1" dirty="0" smtClean="0">
                <a:solidFill>
                  <a:schemeClr val="accent1"/>
                </a:solidFill>
              </a:rPr>
              <a:t>+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550" y="2500444"/>
            <a:ext cx="338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 smtClean="0"/>
              <a:t>restricted</a:t>
            </a:r>
            <a:r>
              <a:rPr lang="de-DE" sz="2000" dirty="0" smtClean="0"/>
              <a:t> </a:t>
            </a:r>
            <a:r>
              <a:rPr lang="de-DE" sz="2000" dirty="0" err="1" smtClean="0"/>
              <a:t>basic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 algn="ctr"/>
            <a:r>
              <a:rPr lang="de-DE" sz="2000" dirty="0" err="1" smtClean="0"/>
              <a:t>extended</a:t>
            </a:r>
            <a:r>
              <a:rPr lang="de-DE" sz="2000" dirty="0" smtClean="0"/>
              <a:t>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en-GB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41682" y="2438889"/>
            <a:ext cx="1447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FF0000"/>
                </a:solidFill>
              </a:rPr>
              <a:t>high </a:t>
            </a:r>
            <a:r>
              <a:rPr lang="de-DE" sz="2400" b="1" dirty="0" err="1" smtClean="0">
                <a:solidFill>
                  <a:srgbClr val="FF0000"/>
                </a:solidFill>
              </a:rPr>
              <a:t>costs</a:t>
            </a:r>
            <a:endParaRPr lang="de-DE" sz="2400" b="1" dirty="0" smtClean="0">
              <a:solidFill>
                <a:srgbClr val="FF0000"/>
              </a:solidFill>
            </a:endParaRPr>
          </a:p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binding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801" y="3727630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European</a:t>
            </a:r>
          </a:p>
          <a:p>
            <a:pPr algn="ctr"/>
            <a:r>
              <a:rPr lang="de-DE" sz="2000" dirty="0" err="1" smtClean="0"/>
              <a:t>PID</a:t>
            </a:r>
            <a:r>
              <a:rPr lang="de-DE" sz="2000" dirty="0" smtClean="0"/>
              <a:t> </a:t>
            </a:r>
            <a:r>
              <a:rPr lang="de-DE" sz="2000" dirty="0" err="1" smtClean="0"/>
              <a:t>Coalition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545372" y="3819963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/>
                </a:solidFill>
              </a:rPr>
              <a:t>PID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4193" y="3727630"/>
            <a:ext cx="346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flexible, </a:t>
            </a:r>
            <a:r>
              <a:rPr lang="de-DE" sz="2000" dirty="0" err="1" smtClean="0"/>
              <a:t>tunable</a:t>
            </a:r>
            <a:r>
              <a:rPr lang="de-DE" sz="2000" dirty="0" smtClean="0"/>
              <a:t> </a:t>
            </a:r>
            <a:r>
              <a:rPr lang="de-DE" sz="2000" dirty="0" err="1" smtClean="0"/>
              <a:t>basic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 algn="ctr"/>
            <a:r>
              <a:rPr lang="de-DE" sz="2000" dirty="0" smtClean="0"/>
              <a:t>limited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en-GB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5131" y="3666075"/>
            <a:ext cx="154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low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costs</a:t>
            </a:r>
            <a:endParaRPr lang="de-DE" sz="2400" b="1" dirty="0" smtClean="0">
              <a:solidFill>
                <a:srgbClr val="FF0000"/>
              </a:solidFill>
            </a:endParaRPr>
          </a:p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no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binding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1401" y="2592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6536" y="2592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51509" y="2592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1401" y="3819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6536" y="3819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1509" y="38199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C00000"/>
                </a:solidFill>
              </a:rPr>
              <a:t>=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0805" y="1011941"/>
            <a:ext cx="6011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rgbClr val="FF0000"/>
                </a:solidFill>
              </a:rPr>
              <a:t>closed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publisher</a:t>
            </a:r>
            <a:r>
              <a:rPr lang="de-DE" sz="2400" b="1" dirty="0" smtClean="0">
                <a:solidFill>
                  <a:srgbClr val="FF0000"/>
                </a:solidFill>
              </a:rPr>
              <a:t>  </a:t>
            </a:r>
            <a:r>
              <a:rPr lang="de-DE" sz="2400" b="1" dirty="0" err="1" smtClean="0">
                <a:solidFill>
                  <a:srgbClr val="FF0000"/>
                </a:solidFill>
              </a:rPr>
              <a:t>controlled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domain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of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data</a:t>
            </a:r>
            <a:endParaRPr lang="de-DE" sz="2400" b="1" dirty="0" smtClean="0">
              <a:solidFill>
                <a:srgbClr val="FF0000"/>
              </a:solidFill>
            </a:endParaRP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(</a:t>
            </a:r>
            <a:r>
              <a:rPr lang="de-DE" b="1" dirty="0" err="1" smtClean="0">
                <a:solidFill>
                  <a:srgbClr val="FF0000"/>
                </a:solidFill>
              </a:rPr>
              <a:t>PID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registry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  <a:r>
              <a:rPr lang="de-DE" b="1" dirty="0" err="1" smtClean="0">
                <a:solidFill>
                  <a:srgbClr val="FF0000"/>
                </a:solidFill>
              </a:rPr>
              <a:t>Org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registry</a:t>
            </a:r>
            <a:r>
              <a:rPr lang="de-DE" b="1" dirty="0" smtClean="0">
                <a:solidFill>
                  <a:srgbClr val="FF0000"/>
                </a:solidFill>
              </a:rPr>
              <a:t>, MD </a:t>
            </a:r>
            <a:r>
              <a:rPr lang="de-DE" b="1" dirty="0" err="1" smtClean="0">
                <a:solidFill>
                  <a:srgbClr val="FF0000"/>
                </a:solidFill>
              </a:rPr>
              <a:t>schemas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  <a:r>
              <a:rPr lang="de-DE" b="1" dirty="0" err="1" smtClean="0">
                <a:solidFill>
                  <a:srgbClr val="FF0000"/>
                </a:solidFill>
              </a:rPr>
              <a:t>Metrix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  <a:r>
              <a:rPr lang="de-DE" b="1" dirty="0" err="1" smtClean="0">
                <a:solidFill>
                  <a:srgbClr val="FF0000"/>
                </a:solidFill>
              </a:rPr>
              <a:t>Repositories</a:t>
            </a:r>
            <a:r>
              <a:rPr lang="de-DE" b="1" dirty="0" smtClean="0">
                <a:solidFill>
                  <a:srgbClr val="FF0000"/>
                </a:solidFill>
              </a:rPr>
              <a:t>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>
            <a:off x="4311987" y="1898830"/>
            <a:ext cx="540060" cy="39851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1664029" y="5184195"/>
            <a:ext cx="6011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/>
                </a:solidFill>
              </a:rPr>
              <a:t>O</a:t>
            </a:r>
            <a:r>
              <a:rPr lang="de-DE" sz="2400" b="1" dirty="0" smtClean="0">
                <a:solidFill>
                  <a:schemeClr val="accent1"/>
                </a:solidFill>
              </a:rPr>
              <a:t>pen Science </a:t>
            </a:r>
            <a:r>
              <a:rPr lang="de-DE" sz="2400" b="1" dirty="0" err="1" smtClean="0">
                <a:solidFill>
                  <a:schemeClr val="accent1"/>
                </a:solidFill>
              </a:rPr>
              <a:t>domain</a:t>
            </a:r>
            <a:r>
              <a:rPr lang="de-DE" sz="2400" b="1" dirty="0" smtClean="0">
                <a:solidFill>
                  <a:schemeClr val="accent1"/>
                </a:solidFill>
              </a:rPr>
              <a:t> </a:t>
            </a:r>
            <a:r>
              <a:rPr lang="de-DE" sz="2400" b="1" dirty="0" err="1" smtClean="0">
                <a:solidFill>
                  <a:schemeClr val="accent1"/>
                </a:solidFill>
              </a:rPr>
              <a:t>of</a:t>
            </a:r>
            <a:r>
              <a:rPr lang="de-DE" sz="2400" b="1" dirty="0" smtClean="0">
                <a:solidFill>
                  <a:schemeClr val="accent1"/>
                </a:solidFill>
              </a:rPr>
              <a:t> </a:t>
            </a:r>
            <a:r>
              <a:rPr lang="de-DE" sz="2400" b="1" dirty="0" err="1" smtClean="0">
                <a:solidFill>
                  <a:schemeClr val="accent1"/>
                </a:solidFill>
              </a:rPr>
              <a:t>data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(</a:t>
            </a:r>
            <a:r>
              <a:rPr lang="de-DE" b="1" dirty="0" err="1" smtClean="0">
                <a:solidFill>
                  <a:schemeClr val="accent1"/>
                </a:solidFill>
              </a:rPr>
              <a:t>PID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registry</a:t>
            </a:r>
            <a:r>
              <a:rPr lang="de-DE" b="1" dirty="0" smtClean="0">
                <a:solidFill>
                  <a:schemeClr val="accent1"/>
                </a:solidFill>
              </a:rPr>
              <a:t>, </a:t>
            </a:r>
            <a:r>
              <a:rPr lang="de-DE" b="1" dirty="0" err="1" smtClean="0">
                <a:solidFill>
                  <a:schemeClr val="accent1"/>
                </a:solidFill>
              </a:rPr>
              <a:t>Org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registry</a:t>
            </a:r>
            <a:r>
              <a:rPr lang="de-DE" b="1" dirty="0" smtClean="0">
                <a:solidFill>
                  <a:schemeClr val="accent1"/>
                </a:solidFill>
              </a:rPr>
              <a:t>, MD </a:t>
            </a:r>
            <a:r>
              <a:rPr lang="de-DE" b="1" dirty="0" err="1" smtClean="0">
                <a:solidFill>
                  <a:schemeClr val="accent1"/>
                </a:solidFill>
              </a:rPr>
              <a:t>schemas</a:t>
            </a:r>
            <a:r>
              <a:rPr lang="de-DE" b="1" dirty="0" smtClean="0">
                <a:solidFill>
                  <a:schemeClr val="accent1"/>
                </a:solidFill>
              </a:rPr>
              <a:t>, </a:t>
            </a:r>
            <a:r>
              <a:rPr lang="de-DE" b="1" dirty="0" err="1" smtClean="0">
                <a:solidFill>
                  <a:schemeClr val="accent1"/>
                </a:solidFill>
              </a:rPr>
              <a:t>Metrix</a:t>
            </a:r>
            <a:r>
              <a:rPr lang="de-DE" b="1" dirty="0" smtClean="0">
                <a:solidFill>
                  <a:schemeClr val="accent1"/>
                </a:solidFill>
              </a:rPr>
              <a:t>, </a:t>
            </a:r>
            <a:r>
              <a:rPr lang="de-DE" b="1" dirty="0" err="1" smtClean="0">
                <a:solidFill>
                  <a:schemeClr val="accent1"/>
                </a:solidFill>
              </a:rPr>
              <a:t>Repositories</a:t>
            </a:r>
            <a:r>
              <a:rPr lang="de-DE" b="1" dirty="0" smtClean="0">
                <a:solidFill>
                  <a:schemeClr val="accent1"/>
                </a:solidFill>
              </a:rPr>
              <a:t>)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1" name="Up Arrow 40"/>
          <p:cNvSpPr/>
          <p:nvPr/>
        </p:nvSpPr>
        <p:spPr>
          <a:xfrm flipV="1">
            <a:off x="4399982" y="4650669"/>
            <a:ext cx="540060" cy="398511"/>
          </a:xfrm>
          <a:prstGeom prst="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8081402" y="52522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GAIA</a:t>
            </a:r>
            <a:endParaRPr lang="en-GB" sz="2800" b="1" dirty="0">
              <a:solidFill>
                <a:srgbClr val="00B050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7533239" y="5423855"/>
            <a:ext cx="548163" cy="180020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 rot="20781144">
            <a:off x="1649763" y="2276552"/>
            <a:ext cx="5360956" cy="23083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Who </a:t>
            </a:r>
            <a:r>
              <a:rPr lang="de-DE" sz="2400" b="1" dirty="0" err="1" smtClean="0"/>
              <a:t>controls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services</a:t>
            </a:r>
            <a:r>
              <a:rPr lang="de-DE" sz="2400" b="1" dirty="0" smtClean="0"/>
              <a:t> on </a:t>
            </a:r>
            <a:r>
              <a:rPr lang="de-DE" sz="2400" b="1" dirty="0" err="1" smtClean="0"/>
              <a:t>scientific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data</a:t>
            </a:r>
            <a:r>
              <a:rPr lang="de-DE" sz="2400" b="1" dirty="0" smtClean="0"/>
              <a:t>?</a:t>
            </a:r>
          </a:p>
          <a:p>
            <a:pPr algn="ctr"/>
            <a:r>
              <a:rPr lang="de-DE" sz="2400" b="1" dirty="0"/>
              <a:t>T</a:t>
            </a:r>
            <a:r>
              <a:rPr lang="de-DE" sz="2400" b="1" dirty="0" smtClean="0"/>
              <a:t>he </a:t>
            </a:r>
            <a:r>
              <a:rPr lang="de-DE" sz="2400" b="1" dirty="0" err="1" smtClean="0"/>
              <a:t>fight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has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been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opened</a:t>
            </a:r>
            <a:endParaRPr lang="de-DE" sz="2400" b="1" dirty="0" smtClean="0"/>
          </a:p>
          <a:p>
            <a:pPr algn="ctr"/>
            <a:r>
              <a:rPr lang="de-DE" sz="2400" b="1" dirty="0" err="1"/>
              <a:t>T</a:t>
            </a:r>
            <a:r>
              <a:rPr lang="de-DE" sz="2400" b="1" dirty="0" err="1" smtClean="0"/>
              <a:t>oo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many</a:t>
            </a:r>
            <a:r>
              <a:rPr lang="de-DE" sz="2400" b="1" dirty="0" smtClean="0"/>
              <a:t> naive </a:t>
            </a:r>
            <a:r>
              <a:rPr lang="de-DE" sz="2400" b="1" dirty="0" err="1" smtClean="0"/>
              <a:t>colleagues</a:t>
            </a:r>
            <a:endParaRPr lang="de-DE" sz="2400" b="1" dirty="0" smtClean="0"/>
          </a:p>
          <a:p>
            <a:pPr algn="ctr"/>
            <a:endParaRPr lang="de-DE" sz="2400" b="1" dirty="0"/>
          </a:p>
          <a:p>
            <a:pPr algn="ctr"/>
            <a:r>
              <a:rPr lang="de-DE" sz="2400" b="1" dirty="0" err="1"/>
              <a:t>W</a:t>
            </a:r>
            <a:r>
              <a:rPr lang="de-DE" sz="2400" b="1" dirty="0" err="1" smtClean="0"/>
              <a:t>here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does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Datacite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go</a:t>
            </a:r>
            <a:r>
              <a:rPr lang="de-DE" sz="2400" b="1" dirty="0" smtClean="0"/>
              <a:t>?</a:t>
            </a:r>
          </a:p>
          <a:p>
            <a:pPr algn="ctr"/>
            <a:r>
              <a:rPr lang="de-DE" sz="2400" b="1" dirty="0" err="1" smtClean="0"/>
              <a:t>Is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it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already</a:t>
            </a:r>
            <a:r>
              <a:rPr lang="de-DE" sz="2400" b="1" dirty="0" smtClean="0"/>
              <a:t> lost?</a:t>
            </a:r>
            <a:endParaRPr lang="en-GB" b="1" dirty="0"/>
          </a:p>
        </p:txBody>
      </p:sp>
      <p:pic>
        <p:nvPicPr>
          <p:cNvPr id="46" name="Picture 4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542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4257474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Internet at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start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Web </a:t>
            </a:r>
            <a:r>
              <a:rPr lang="de-DE" sz="3600" dirty="0" err="1"/>
              <a:t>came</a:t>
            </a:r>
            <a:r>
              <a:rPr lang="de-DE" sz="3600" dirty="0"/>
              <a:t> </a:t>
            </a:r>
            <a:r>
              <a:rPr lang="de-DE" sz="3600" dirty="0" err="1"/>
              <a:t>next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rgbClr val="FF0000"/>
                </a:solidFill>
              </a:rPr>
              <a:t>URI</a:t>
            </a:r>
          </a:p>
        </p:txBody>
      </p: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439248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Handles </a:t>
            </a:r>
            <a:r>
              <a:rPr lang="de-DE" sz="3600" dirty="0" err="1"/>
              <a:t>little</a:t>
            </a:r>
            <a:r>
              <a:rPr lang="de-DE" sz="3600" dirty="0"/>
              <a:t> </a:t>
            </a:r>
            <a:r>
              <a:rPr lang="de-DE" sz="3600" dirty="0" err="1"/>
              <a:t>later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</p:cNvCxnSpPr>
          <p:nvPr/>
        </p:nvCxnSpPr>
        <p:spPr>
          <a:xfrm flipV="1">
            <a:off x="3954085" y="1760045"/>
            <a:ext cx="2103080" cy="21190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50225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Kahn&amp;Wilensky</a:t>
            </a:r>
            <a:r>
              <a:rPr lang="de-DE" sz="3600" dirty="0" smtClean="0"/>
              <a:t> </a:t>
            </a:r>
            <a:r>
              <a:rPr lang="de-DE" sz="3600" dirty="0"/>
              <a:t>Papers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Distributed Digital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(Kahn &amp; </a:t>
            </a:r>
            <a:r>
              <a:rPr lang="de-DE" b="1" dirty="0" err="1">
                <a:solidFill>
                  <a:schemeClr val="accent1"/>
                </a:solidFill>
              </a:rPr>
              <a:t>Wilensky</a:t>
            </a:r>
            <a:r>
              <a:rPr lang="de-DE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12060" y="7737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10/12</a:t>
            </a:r>
            <a:endParaRPr lang="en-GB" sz="1600" b="1" dirty="0"/>
          </a:p>
        </p:txBody>
      </p: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556261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1st</a:t>
            </a:r>
            <a:r>
              <a:rPr lang="de-DE" sz="3600" dirty="0"/>
              <a:t> </a:t>
            </a:r>
            <a:r>
              <a:rPr lang="de-DE" sz="3600" dirty="0" err="1"/>
              <a:t>Applications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Handles 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Distributed Digital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(Kahn &amp; </a:t>
            </a:r>
            <a:r>
              <a:rPr lang="de-DE" b="1" dirty="0" err="1">
                <a:solidFill>
                  <a:schemeClr val="accent1"/>
                </a:solidFill>
              </a:rPr>
              <a:t>Wilensky</a:t>
            </a:r>
            <a:r>
              <a:rPr lang="de-DE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5006" y="1893366"/>
            <a:ext cx="125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Publishers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DOI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866" y="937464"/>
            <a:ext cx="138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„large“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repositories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12060" y="7737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10/12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261772" y="2183666"/>
            <a:ext cx="78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02/12</a:t>
            </a:r>
            <a:endParaRPr lang="en-GB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7296488" y="959703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</a:t>
            </a:r>
            <a:endParaRPr lang="en-GB" sz="1600" b="1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7002270" y="1260630"/>
            <a:ext cx="767596" cy="426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1"/>
          </p:cNvCxnSpPr>
          <p:nvPr/>
        </p:nvCxnSpPr>
        <p:spPr>
          <a:xfrm>
            <a:off x="7002270" y="1760045"/>
            <a:ext cx="832736" cy="456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637270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Why</a:t>
            </a:r>
            <a:r>
              <a:rPr lang="de-DE" sz="3600" dirty="0"/>
              <a:t> Handles and not </a:t>
            </a:r>
            <a:r>
              <a:rPr lang="de-DE" sz="3600" dirty="0" err="1"/>
              <a:t>URIs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2EF51E30-1A49-407E-8FF8-D7FFDFBA8802}"/>
              </a:ext>
            </a:extLst>
          </p:cNvPr>
          <p:cNvSpPr txBox="1"/>
          <p:nvPr/>
        </p:nvSpPr>
        <p:spPr>
          <a:xfrm>
            <a:off x="296526" y="1088740"/>
            <a:ext cx="819091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URIs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protocol</a:t>
            </a:r>
            <a:r>
              <a:rPr lang="de-DE" sz="2400" dirty="0"/>
              <a:t> </a:t>
            </a:r>
            <a:r>
              <a:rPr lang="de-DE" sz="2400" dirty="0" err="1"/>
              <a:t>dependent</a:t>
            </a:r>
            <a:r>
              <a:rPr lang="de-DE" sz="2400" dirty="0"/>
              <a:t>, PIDs must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URIs</a:t>
            </a:r>
            <a:r>
              <a:rPr lang="de-DE" sz="2400" dirty="0"/>
              <a:t> </a:t>
            </a:r>
            <a:r>
              <a:rPr lang="de-DE" sz="2400" dirty="0" err="1"/>
              <a:t>include</a:t>
            </a:r>
            <a:r>
              <a:rPr lang="de-DE" sz="2400" dirty="0"/>
              <a:t> </a:t>
            </a:r>
            <a:r>
              <a:rPr lang="de-DE" sz="2400" dirty="0" err="1"/>
              <a:t>locational</a:t>
            </a:r>
            <a:r>
              <a:rPr lang="de-DE" sz="2400" dirty="0"/>
              <a:t>/</a:t>
            </a:r>
            <a:r>
              <a:rPr lang="de-DE" sz="2400" dirty="0" err="1"/>
              <a:t>ownership</a:t>
            </a:r>
            <a:r>
              <a:rPr lang="de-DE" sz="2400" dirty="0"/>
              <a:t> </a:t>
            </a:r>
            <a:r>
              <a:rPr lang="de-DE" sz="2400" dirty="0" err="1"/>
              <a:t>semantics</a:t>
            </a:r>
            <a:r>
              <a:rPr lang="de-DE" sz="2400" dirty="0"/>
              <a:t>, PIDs </a:t>
            </a:r>
            <a:r>
              <a:rPr lang="de-DE" sz="2400" dirty="0" err="1"/>
              <a:t>should</a:t>
            </a:r>
            <a:r>
              <a:rPr lang="de-DE" sz="2400" dirty="0"/>
              <a:t> not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URI </a:t>
            </a:r>
            <a:r>
              <a:rPr lang="de-DE" sz="2400" dirty="0" err="1"/>
              <a:t>practices</a:t>
            </a:r>
            <a:r>
              <a:rPr lang="de-DE" sz="2400" dirty="0"/>
              <a:t> </a:t>
            </a:r>
            <a:r>
              <a:rPr lang="de-DE" sz="2400" dirty="0" err="1"/>
              <a:t>produce</a:t>
            </a:r>
            <a:r>
              <a:rPr lang="de-DE" sz="2400" dirty="0"/>
              <a:t> link rot, PIDs must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Handles </a:t>
            </a:r>
            <a:r>
              <a:rPr lang="de-DE" sz="2400" dirty="0" err="1"/>
              <a:t>allow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point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different </a:t>
            </a:r>
            <a:r>
              <a:rPr lang="de-DE" sz="2400" dirty="0" err="1"/>
              <a:t>locations</a:t>
            </a:r>
            <a:r>
              <a:rPr lang="de-DE" sz="2400" dirty="0"/>
              <a:t>, </a:t>
            </a:r>
            <a:r>
              <a:rPr lang="de-DE" sz="2400" dirty="0" err="1"/>
              <a:t>URIs</a:t>
            </a:r>
            <a:r>
              <a:rPr lang="de-DE" sz="2400" dirty="0"/>
              <a:t>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May be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librarians started with Handles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little later publishers with </a:t>
            </a:r>
            <a:r>
              <a:rPr lang="en-GB" sz="2400" dirty="0" err="1"/>
              <a:t>DOIs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MPI</a:t>
            </a:r>
            <a:r>
              <a:rPr lang="en-GB" sz="2400" dirty="0"/>
              <a:t> repository with non-reproducible material started with handles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Many others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CNRI</a:t>
            </a:r>
            <a:r>
              <a:rPr lang="en-GB" sz="2400" dirty="0"/>
              <a:t> understood that it is not </a:t>
            </a:r>
            <a:r>
              <a:rPr lang="en-GB" sz="2400" dirty="0" smtClean="0"/>
              <a:t>anymore about </a:t>
            </a:r>
            <a:r>
              <a:rPr lang="en-GB" sz="2400" dirty="0"/>
              <a:t>registering some publications</a:t>
            </a:r>
          </a:p>
        </p:txBody>
      </p:sp>
    </p:spTree>
    <p:extLst>
      <p:ext uri="{BB962C8B-B14F-4D97-AF65-F5344CB8AC3E}">
        <p14:creationId xmlns:p14="http://schemas.microsoft.com/office/powerpoint/2010/main" val="835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67155" y="724339"/>
            <a:ext cx="1384627" cy="139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16632"/>
            <a:ext cx="3431959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RDA</a:t>
            </a:r>
            <a:r>
              <a:rPr lang="de-DE" sz="3600" dirty="0"/>
              <a:t> </a:t>
            </a:r>
            <a:r>
              <a:rPr lang="de-DE" sz="3600" dirty="0" err="1"/>
              <a:t>came</a:t>
            </a:r>
            <a:r>
              <a:rPr lang="de-DE" sz="3600" dirty="0"/>
              <a:t> in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17" y="3879050"/>
            <a:ext cx="4815535" cy="2385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304" y="5249721"/>
            <a:ext cx="22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C00000"/>
                </a:solidFill>
              </a:rPr>
              <a:t>„simple“, </a:t>
            </a:r>
            <a:r>
              <a:rPr lang="de-DE" b="1" dirty="0" err="1">
                <a:solidFill>
                  <a:srgbClr val="C00000"/>
                </a:solidFill>
              </a:rPr>
              <a:t>few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technologically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74" y="2183666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FTP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SMTP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GOPHER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etc.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2183666"/>
            <a:ext cx="814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WWW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HTTP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HTML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945" y="2183666"/>
            <a:ext cx="201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 Framework for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Distributed Digital 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Object Services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(Kahn &amp; </a:t>
            </a:r>
            <a:r>
              <a:rPr lang="de-DE" b="1" dirty="0" err="1">
                <a:solidFill>
                  <a:schemeClr val="accent1"/>
                </a:solidFill>
              </a:rPr>
              <a:t>Wilensky</a:t>
            </a:r>
            <a:r>
              <a:rPr lang="de-DE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7145" y="1436880"/>
            <a:ext cx="138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Handle </a:t>
            </a:r>
          </a:p>
          <a:p>
            <a:pPr algn="ctr"/>
            <a:r>
              <a:rPr lang="de-DE" b="1" dirty="0">
                <a:solidFill>
                  <a:schemeClr val="accent1"/>
                </a:solidFill>
              </a:rPr>
              <a:t>System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5006" y="1893366"/>
            <a:ext cx="125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Publishers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DOI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866" y="937464"/>
            <a:ext cx="138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„large“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repositories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881" y="728700"/>
            <a:ext cx="1384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DO</a:t>
            </a: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0" idx="2"/>
          </p:cNvCxnSpPr>
          <p:nvPr/>
        </p:nvCxnSpPr>
        <p:spPr>
          <a:xfrm flipV="1">
            <a:off x="3954085" y="3383995"/>
            <a:ext cx="1130209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2"/>
          </p:cNvCxnSpPr>
          <p:nvPr/>
        </p:nvCxnSpPr>
        <p:spPr>
          <a:xfrm flipH="1" flipV="1">
            <a:off x="2729073" y="3383995"/>
            <a:ext cx="1225012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flipH="1" flipV="1">
            <a:off x="1118270" y="3383995"/>
            <a:ext cx="2835815" cy="495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97025" y="3429000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95/06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2713843" y="3259723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91/94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91580" y="3466168"/>
            <a:ext cx="11577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82/85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6175128" y="2056434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92/96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5146538" y="715005"/>
            <a:ext cx="945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10/12</a:t>
            </a:r>
            <a:endParaRPr lang="en-GB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7261772" y="2183666"/>
            <a:ext cx="78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02/12</a:t>
            </a:r>
            <a:endParaRPr lang="en-GB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7296488" y="959703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02</a:t>
            </a:r>
            <a:endParaRPr lang="en-GB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3131840" y="773705"/>
            <a:ext cx="71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14</a:t>
            </a:r>
            <a:endParaRPr lang="en-GB" sz="1600" b="1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7002270" y="1260630"/>
            <a:ext cx="767596" cy="4260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2" idx="1"/>
          </p:cNvCxnSpPr>
          <p:nvPr/>
        </p:nvCxnSpPr>
        <p:spPr>
          <a:xfrm>
            <a:off x="7002270" y="1760045"/>
            <a:ext cx="832736" cy="456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26132" y="738279"/>
            <a:ext cx="139591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RDA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DFT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b="1" dirty="0">
                <a:solidFill>
                  <a:srgbClr val="FF0000"/>
                </a:solidFill>
              </a:rPr>
              <a:t>Core Model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10" idx="0"/>
            <a:endCxn id="16" idx="1"/>
          </p:cNvCxnSpPr>
          <p:nvPr/>
        </p:nvCxnSpPr>
        <p:spPr>
          <a:xfrm flipV="1">
            <a:off x="5084294" y="1424097"/>
            <a:ext cx="882861" cy="759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0"/>
            <a:endCxn id="44" idx="2"/>
          </p:cNvCxnSpPr>
          <p:nvPr/>
        </p:nvCxnSpPr>
        <p:spPr>
          <a:xfrm flipH="1" flipV="1">
            <a:off x="4324091" y="1384610"/>
            <a:ext cx="760203" cy="799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11333" y="4059070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many</a:t>
            </a:r>
            <a:r>
              <a:rPr lang="de-DE" b="1" dirty="0">
                <a:solidFill>
                  <a:srgbClr val="C00000"/>
                </a:solidFill>
              </a:rPr>
              <a:t> different </a:t>
            </a:r>
            <a:r>
              <a:rPr lang="de-DE" b="1" dirty="0" err="1">
                <a:solidFill>
                  <a:srgbClr val="C00000"/>
                </a:solidFill>
              </a:rPr>
              <a:t>types</a:t>
            </a:r>
            <a:r>
              <a:rPr lang="de-DE" b="1" dirty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de-DE" b="1" dirty="0" err="1">
                <a:solidFill>
                  <a:srgbClr val="C00000"/>
                </a:solidFill>
              </a:rPr>
              <a:t>scientifically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driven</a:t>
            </a:r>
            <a:r>
              <a:rPr lang="de-DE" b="1" dirty="0">
                <a:solidFill>
                  <a:srgbClr val="C00000"/>
                </a:solidFill>
              </a:rPr>
              <a:t>  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9" idx="0"/>
            <a:endCxn id="60" idx="2"/>
          </p:cNvCxnSpPr>
          <p:nvPr/>
        </p:nvCxnSpPr>
        <p:spPr>
          <a:xfrm flipV="1">
            <a:off x="2729073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031114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many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/>
          <p:cNvCxnSpPr>
            <a:stCxn id="8" idx="0"/>
            <a:endCxn id="65" idx="2"/>
          </p:cNvCxnSpPr>
          <p:nvPr/>
        </p:nvCxnSpPr>
        <p:spPr>
          <a:xfrm flipV="1">
            <a:off x="1118270" y="1808820"/>
            <a:ext cx="0" cy="374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311" y="1162489"/>
            <a:ext cx="1395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err="1">
                <a:solidFill>
                  <a:schemeClr val="accent1"/>
                </a:solidFill>
              </a:rPr>
              <a:t>some</a:t>
            </a:r>
            <a:endParaRPr lang="de-DE" b="1" dirty="0">
              <a:solidFill>
                <a:schemeClr val="accent1"/>
              </a:solidFill>
            </a:endParaRPr>
          </a:p>
          <a:p>
            <a:pPr algn="ctr"/>
            <a:r>
              <a:rPr lang="de-DE" b="1" dirty="0" err="1">
                <a:solidFill>
                  <a:schemeClr val="accent1"/>
                </a:solidFill>
              </a:rPr>
              <a:t>applications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1157</Words>
  <Application>Microsoft Office PowerPoint</Application>
  <PresentationFormat>On-screen Show (4:3)</PresentationFormat>
  <Paragraphs>466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Agenda  ok?</vt:lpstr>
      <vt:lpstr>PID Challenges and State of the Art</vt:lpstr>
      <vt:lpstr>Internet at the start</vt:lpstr>
      <vt:lpstr>Web came next</vt:lpstr>
      <vt:lpstr>Handles little later</vt:lpstr>
      <vt:lpstr>Kahn&amp;Wilensky Papers</vt:lpstr>
      <vt:lpstr>1st Applications of Handles </vt:lpstr>
      <vt:lpstr>Why Handles and not URIs</vt:lpstr>
      <vt:lpstr>RDA came in</vt:lpstr>
      <vt:lpstr>RDA DFT </vt:lpstr>
      <vt:lpstr>The FAIR Rocket</vt:lpstr>
      <vt:lpstr>DOIP from DONA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EOSC - Connecting to Communities - just a few thoughts -</dc:title>
  <dc:creator>Peter</dc:creator>
  <cp:lastModifiedBy>Peter</cp:lastModifiedBy>
  <cp:revision>90</cp:revision>
  <cp:lastPrinted>2019-11-03T05:33:31Z</cp:lastPrinted>
  <dcterms:created xsi:type="dcterms:W3CDTF">2019-10-15T08:50:19Z</dcterms:created>
  <dcterms:modified xsi:type="dcterms:W3CDTF">2019-11-03T08:20:46Z</dcterms:modified>
</cp:coreProperties>
</file>