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302" r:id="rId3"/>
    <p:sldId id="281" r:id="rId4"/>
    <p:sldId id="303" r:id="rId5"/>
    <p:sldId id="305" r:id="rId6"/>
    <p:sldId id="304" r:id="rId7"/>
    <p:sldId id="306" r:id="rId8"/>
    <p:sldId id="307" r:id="rId9"/>
  </p:sldIdLst>
  <p:sldSz cx="9144000" cy="6858000" type="screen4x3"/>
  <p:notesSz cx="9874250" cy="67976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773" autoAdjust="0"/>
  </p:normalViewPr>
  <p:slideViewPr>
    <p:cSldViewPr snapToGrid="0" snapToObjects="1">
      <p:cViewPr varScale="1">
        <p:scale>
          <a:sx n="61" d="100"/>
          <a:sy n="61" d="100"/>
        </p:scale>
        <p:origin x="14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550" y="-3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48FCE-2D30-405F-8578-0EF6F0FBF20A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8697-9D59-4906-95AC-535A23A7C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60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EF2E-12DA-2D43-9954-979BBC0C2216}" type="datetimeFigureOut">
              <a:rPr lang="it-IT" smtClean="0"/>
              <a:t>27/06/2019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F7FF-738E-274D-B650-E266A7AE2C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6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91900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98124"/>
            <a:ext cx="6858000" cy="1537138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28AE-F611-499D-B572-C41AB47D2CEA}" type="datetime1">
              <a:rPr lang="en-GB" smtClean="0"/>
              <a:t>27/06/2019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3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653A-A43F-4050-902C-1CD8BB1BA6B5}" type="datetime1">
              <a:rPr lang="en-GB" smtClean="0"/>
              <a:t>27/06/2019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069-0482-4EAD-96A6-6C70105D6D29}" type="datetime1">
              <a:rPr lang="en-GB" smtClean="0"/>
              <a:t>27/06/2019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0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27/06/2019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8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733-9694-4A4C-AA0B-2E2A943009D1}" type="datetime1">
              <a:rPr lang="en-GB" smtClean="0"/>
              <a:t>27/06/2019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0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53A-C361-49D7-8F14-9225E945F01F}" type="datetime1">
              <a:rPr lang="en-GB" smtClean="0"/>
              <a:t>27/06/2019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72CF-53A8-4745-9FB4-CC5BF20FC4AB}" type="datetime1">
              <a:rPr lang="en-GB" smtClean="0"/>
              <a:t>27/06/2019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04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67D0-3104-494A-9296-AE5630905D21}" type="datetime1">
              <a:rPr lang="en-GB" smtClean="0"/>
              <a:t>27/06/2019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0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B24E-8D53-462D-BD66-4F4D32F5392E}" type="datetime1">
              <a:rPr lang="en-GB" smtClean="0"/>
              <a:t>27/06/2019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E8EC-88FC-433B-9751-ED678897C013}" type="datetime1">
              <a:rPr lang="en-GB" smtClean="0"/>
              <a:t>27/06/2019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45DA-5C55-4528-A9F1-B7CC2C4FCCE4}" type="datetime1">
              <a:rPr lang="en-GB" smtClean="0"/>
              <a:t>27/06/2019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076" y="0"/>
            <a:ext cx="7422274" cy="8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0523"/>
            <a:ext cx="7886700" cy="508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2277C415-CCC4-470C-A7FF-E677587E0BC7}" type="datetime1">
              <a:rPr lang="en-GB" smtClean="0"/>
              <a:t>27/06/2019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www.rd-alliance.org -  @resdatall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61BA5777-89E2-0C42-9BCE-298721AA9BBD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rd-alliance.org/groups/gede-group-european-data-experts-rd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2689414" y="6361612"/>
            <a:ext cx="5878285" cy="496388"/>
          </a:xfrm>
        </p:spPr>
        <p:txBody>
          <a:bodyPr/>
          <a:lstStyle/>
          <a:p>
            <a:pPr algn="l"/>
            <a:r>
              <a:rPr lang="en-GB" sz="1600" b="1" dirty="0">
                <a:solidFill>
                  <a:schemeClr val="bg1"/>
                </a:solidFill>
              </a:rPr>
              <a:t>www.rd-alliance.org -  @</a:t>
            </a:r>
            <a:r>
              <a:rPr lang="en-GB" sz="1600" b="1" dirty="0" err="1">
                <a:solidFill>
                  <a:schemeClr val="bg1"/>
                </a:solidFill>
              </a:rPr>
              <a:t>resdatall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34" y="6475941"/>
            <a:ext cx="665966" cy="2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8422874" y="6691841"/>
            <a:ext cx="776287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chemeClr val="bg2"/>
                </a:solidFill>
                <a:latin typeface="+mj-lt"/>
              </a:rPr>
              <a:t>CC BY-SA 4.0</a:t>
            </a:r>
          </a:p>
        </p:txBody>
      </p:sp>
      <p:sp>
        <p:nvSpPr>
          <p:cNvPr id="10" name="Untertitel 5"/>
          <p:cNvSpPr>
            <a:spLocks noGrp="1"/>
          </p:cNvSpPr>
          <p:nvPr>
            <p:ph type="subTitle" idx="1"/>
          </p:nvPr>
        </p:nvSpPr>
        <p:spPr>
          <a:xfrm>
            <a:off x="879074" y="4455570"/>
            <a:ext cx="7543800" cy="1735680"/>
          </a:xfrm>
        </p:spPr>
        <p:txBody>
          <a:bodyPr>
            <a:noAutofit/>
          </a:bodyPr>
          <a:lstStyle/>
          <a:p>
            <a:r>
              <a:rPr lang="de-DE" sz="2000" dirty="0">
                <a:solidFill>
                  <a:schemeClr val="tx1"/>
                </a:solidFill>
              </a:rPr>
              <a:t>Peter </a:t>
            </a:r>
            <a:r>
              <a:rPr lang="de-DE" sz="2000" dirty="0" err="1">
                <a:solidFill>
                  <a:schemeClr val="tx1"/>
                </a:solidFill>
              </a:rPr>
              <a:t>Wittenburg</a:t>
            </a:r>
            <a:r>
              <a:rPr lang="de-DE" sz="2000" dirty="0">
                <a:solidFill>
                  <a:schemeClr val="tx1"/>
                </a:solidFill>
              </a:rPr>
              <a:t>, Carlo Maria Zwölf, </a:t>
            </a:r>
            <a:r>
              <a:rPr lang="de-DE" sz="2000" dirty="0" err="1">
                <a:solidFill>
                  <a:schemeClr val="tx1"/>
                </a:solidFill>
              </a:rPr>
              <a:t>Zsusanna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Szeredi</a:t>
            </a:r>
            <a:r>
              <a:rPr lang="de-DE" sz="2000" dirty="0">
                <a:solidFill>
                  <a:schemeClr val="tx1"/>
                </a:solidFill>
              </a:rPr>
              <a:t>, Edit </a:t>
            </a:r>
            <a:r>
              <a:rPr lang="de-DE" sz="2000" dirty="0" err="1">
                <a:solidFill>
                  <a:schemeClr val="tx1"/>
                </a:solidFill>
              </a:rPr>
              <a:t>Herczog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GEDE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Delegates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from</a:t>
            </a:r>
            <a:r>
              <a:rPr lang="de-DE" sz="2000" dirty="0">
                <a:solidFill>
                  <a:schemeClr val="tx1"/>
                </a:solidFill>
              </a:rPr>
              <a:t> 47+ EU Infrastructure Projects)</a:t>
            </a:r>
          </a:p>
          <a:p>
            <a:r>
              <a:rPr lang="de-DE" sz="2000" dirty="0" err="1">
                <a:solidFill>
                  <a:schemeClr val="tx1"/>
                </a:solidFill>
              </a:rPr>
              <a:t>GEDE</a:t>
            </a:r>
            <a:r>
              <a:rPr lang="de-DE" sz="2000" dirty="0">
                <a:solidFill>
                  <a:schemeClr val="tx1"/>
                </a:solidFill>
              </a:rPr>
              <a:t> : </a:t>
            </a:r>
            <a:r>
              <a:rPr lang="de-DE" sz="20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de-DE" sz="2000" dirty="0" err="1">
                <a:solidFill>
                  <a:schemeClr val="tx1"/>
                </a:solidFill>
                <a:hlinkClick r:id="rId4"/>
              </a:rPr>
              <a:t>www.rd-alliance.org</a:t>
            </a:r>
            <a:r>
              <a:rPr lang="de-DE" sz="2000" dirty="0">
                <a:solidFill>
                  <a:schemeClr val="tx1"/>
                </a:solidFill>
                <a:hlinkClick r:id="rId4"/>
              </a:rPr>
              <a:t>/</a:t>
            </a:r>
            <a:r>
              <a:rPr lang="de-DE" sz="2000" dirty="0" err="1">
                <a:solidFill>
                  <a:schemeClr val="tx1"/>
                </a:solidFill>
                <a:hlinkClick r:id="rId4"/>
              </a:rPr>
              <a:t>groups</a:t>
            </a:r>
            <a:r>
              <a:rPr lang="de-DE" sz="2000" dirty="0">
                <a:solidFill>
                  <a:schemeClr val="tx1"/>
                </a:solidFill>
                <a:hlinkClick r:id="rId4"/>
              </a:rPr>
              <a:t>/</a:t>
            </a:r>
            <a:r>
              <a:rPr lang="de-DE" sz="2000" dirty="0" err="1">
                <a:solidFill>
                  <a:schemeClr val="tx1"/>
                </a:solidFill>
                <a:hlinkClick r:id="rId4"/>
              </a:rPr>
              <a:t>gede</a:t>
            </a:r>
            <a:r>
              <a:rPr lang="de-DE" sz="2000" dirty="0">
                <a:solidFill>
                  <a:schemeClr val="tx1"/>
                </a:solidFill>
                <a:hlinkClick r:id="rId4"/>
              </a:rPr>
              <a:t>-group-</a:t>
            </a:r>
            <a:r>
              <a:rPr lang="de-DE" sz="2000" dirty="0" err="1">
                <a:solidFill>
                  <a:schemeClr val="tx1"/>
                </a:solidFill>
                <a:hlinkClick r:id="rId4"/>
              </a:rPr>
              <a:t>european</a:t>
            </a:r>
            <a:r>
              <a:rPr lang="de-DE" sz="2000" dirty="0">
                <a:solidFill>
                  <a:schemeClr val="tx1"/>
                </a:solidFill>
                <a:hlinkClick r:id="rId4"/>
              </a:rPr>
              <a:t>-</a:t>
            </a:r>
            <a:r>
              <a:rPr lang="de-DE" sz="2000" dirty="0" err="1">
                <a:solidFill>
                  <a:schemeClr val="tx1"/>
                </a:solidFill>
                <a:hlinkClick r:id="rId4"/>
              </a:rPr>
              <a:t>data-experts-rda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" y="2666517"/>
            <a:ext cx="8540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 err="1"/>
              <a:t>GEDE</a:t>
            </a:r>
            <a:r>
              <a:rPr lang="en-GB" sz="3600" dirty="0"/>
              <a:t> – </a:t>
            </a:r>
            <a:r>
              <a:rPr lang="en-GB" sz="3600" dirty="0" err="1"/>
              <a:t>EOSC</a:t>
            </a:r>
            <a:r>
              <a:rPr lang="en-GB" sz="3600" dirty="0"/>
              <a:t> Relationship</a:t>
            </a:r>
          </a:p>
          <a:p>
            <a:pPr algn="ctr"/>
            <a:r>
              <a:rPr lang="en-GB" sz="2000" dirty="0"/>
              <a:t>7.12. 2018 from 10.00--13.00 CEST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5" y="311784"/>
            <a:ext cx="5164599" cy="21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27/06/2019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550" y="798543"/>
            <a:ext cx="8337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Agenda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350" y="1467109"/>
            <a:ext cx="8629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10.00	Welcome and short Intro 				Carlo, Peter</a:t>
            </a:r>
          </a:p>
          <a:p>
            <a:r>
              <a:rPr lang="en-GB" sz="2000" dirty="0"/>
              <a:t>10.15	State of </a:t>
            </a:r>
            <a:r>
              <a:rPr lang="en-GB" sz="2000" dirty="0" err="1"/>
              <a:t>EOSC</a:t>
            </a:r>
            <a:r>
              <a:rPr lang="en-GB" sz="2000" dirty="0"/>
              <a:t> Process and Intentions		Michel </a:t>
            </a:r>
            <a:r>
              <a:rPr lang="en-GB" sz="2000" dirty="0" err="1"/>
              <a:t>Schouppe</a:t>
            </a:r>
            <a:endParaRPr lang="en-GB" sz="2000" dirty="0"/>
          </a:p>
          <a:p>
            <a:r>
              <a:rPr lang="en-GB" sz="2000" dirty="0"/>
              <a:t>10.45	Task of </a:t>
            </a:r>
            <a:r>
              <a:rPr lang="en-GB" sz="2000" dirty="0" err="1"/>
              <a:t>EOSC</a:t>
            </a:r>
            <a:r>
              <a:rPr lang="en-GB" sz="2000" dirty="0"/>
              <a:t> Sec, reaching out, expectations		Bert </a:t>
            </a:r>
            <a:r>
              <a:rPr lang="en-GB" sz="2000" dirty="0" err="1"/>
              <a:t>Meerman</a:t>
            </a:r>
            <a:endParaRPr lang="en-GB" sz="2000" dirty="0"/>
          </a:p>
          <a:p>
            <a:r>
              <a:rPr lang="en-GB" sz="2000" dirty="0"/>
              <a:t>11.05	Discussion</a:t>
            </a:r>
          </a:p>
          <a:p>
            <a:r>
              <a:rPr lang="en-GB" sz="2000" dirty="0"/>
              <a:t>11.30	Expectations and Possible </a:t>
            </a:r>
            <a:r>
              <a:rPr lang="en-GB" sz="2000" dirty="0" err="1"/>
              <a:t>GEDE</a:t>
            </a:r>
            <a:r>
              <a:rPr lang="en-GB" sz="2000" dirty="0"/>
              <a:t> Tasks		Peter </a:t>
            </a:r>
          </a:p>
          <a:p>
            <a:r>
              <a:rPr lang="en-GB" sz="2000" dirty="0"/>
              <a:t>12.00	Possible </a:t>
            </a:r>
            <a:r>
              <a:rPr lang="en-GB" sz="2000" dirty="0" err="1"/>
              <a:t>GEDE</a:t>
            </a:r>
            <a:r>
              <a:rPr lang="en-GB" sz="2000" dirty="0"/>
              <a:t> Organisation Adaptation		Carlo</a:t>
            </a:r>
          </a:p>
          <a:p>
            <a:r>
              <a:rPr lang="en-GB" sz="2000" dirty="0"/>
              <a:t>12.15	Discussion</a:t>
            </a:r>
          </a:p>
          <a:p>
            <a:r>
              <a:rPr lang="en-GB" sz="2000" dirty="0"/>
              <a:t>12.30	Decision Taking on </a:t>
            </a:r>
            <a:r>
              <a:rPr lang="en-GB" sz="2000" dirty="0" err="1"/>
              <a:t>EOSC-GEDE</a:t>
            </a:r>
            <a:r>
              <a:rPr lang="en-GB" sz="2000" dirty="0"/>
              <a:t> relation		Carlo, Peter</a:t>
            </a:r>
          </a:p>
          <a:p>
            <a:r>
              <a:rPr lang="en-GB" sz="2000" dirty="0"/>
              <a:t>12.45 	</a:t>
            </a:r>
            <a:r>
              <a:rPr lang="en-GB" sz="2000" dirty="0" err="1"/>
              <a:t>GEDE</a:t>
            </a:r>
            <a:r>
              <a:rPr lang="en-GB" sz="2000" dirty="0"/>
              <a:t> Activities 					Carlo, Peter</a:t>
            </a:r>
          </a:p>
          <a:p>
            <a:r>
              <a:rPr lang="en-GB" sz="2000" dirty="0"/>
              <a:t>13.00	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6550" y="5103843"/>
            <a:ext cx="833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err="1"/>
              <a:t>Had</a:t>
            </a:r>
            <a:r>
              <a:rPr lang="de-DE" sz="2400" dirty="0"/>
              <a:t> </a:t>
            </a:r>
            <a:r>
              <a:rPr lang="de-DE" sz="2400" dirty="0" err="1"/>
              <a:t>interactions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20+ </a:t>
            </a:r>
            <a:r>
              <a:rPr lang="de-DE" sz="2400" dirty="0" err="1"/>
              <a:t>RI</a:t>
            </a:r>
            <a:r>
              <a:rPr lang="de-DE" sz="2400" dirty="0"/>
              <a:t> </a:t>
            </a:r>
            <a:r>
              <a:rPr lang="de-DE" sz="2400" dirty="0" err="1"/>
              <a:t>colleagues</a:t>
            </a:r>
            <a:r>
              <a:rPr lang="de-DE" sz="2400" dirty="0"/>
              <a:t>,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sent</a:t>
            </a:r>
            <a:r>
              <a:rPr lang="de-DE" sz="2400" dirty="0"/>
              <a:t> </a:t>
            </a:r>
            <a:r>
              <a:rPr lang="de-DE" sz="2400" dirty="0" err="1"/>
              <a:t>apologies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not </a:t>
            </a:r>
            <a:r>
              <a:rPr lang="de-DE" sz="2400" dirty="0" err="1"/>
              <a:t>being</a:t>
            </a:r>
            <a:r>
              <a:rPr lang="de-DE" sz="2400" dirty="0"/>
              <a:t> </a:t>
            </a:r>
            <a:r>
              <a:rPr lang="de-DE" sz="2400" dirty="0" err="1"/>
              <a:t>able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participate</a:t>
            </a:r>
            <a:r>
              <a:rPr lang="de-DE" sz="2400" dirty="0"/>
              <a:t> – </a:t>
            </a:r>
            <a:r>
              <a:rPr lang="de-DE" sz="2400" dirty="0" err="1"/>
              <a:t>thus</a:t>
            </a:r>
            <a:r>
              <a:rPr lang="de-DE" sz="2400" dirty="0"/>
              <a:t> </a:t>
            </a:r>
            <a:r>
              <a:rPr lang="de-DE" sz="2400" dirty="0" err="1"/>
              <a:t>broad</a:t>
            </a:r>
            <a:r>
              <a:rPr lang="de-DE" sz="2400" dirty="0"/>
              <a:t> </a:t>
            </a:r>
            <a:r>
              <a:rPr lang="de-DE" sz="2400" dirty="0" err="1"/>
              <a:t>engagement</a:t>
            </a:r>
            <a:r>
              <a:rPr lang="de-DE" sz="2400" dirty="0"/>
              <a:t> in </a:t>
            </a:r>
            <a:r>
              <a:rPr lang="de-DE" sz="2400" dirty="0" err="1"/>
              <a:t>GEDE</a:t>
            </a:r>
            <a:r>
              <a:rPr lang="de-DE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275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400" y="152400"/>
            <a:ext cx="3630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Short </a:t>
            </a:r>
            <a:r>
              <a:rPr lang="de-DE" sz="3600" dirty="0" err="1"/>
              <a:t>Introduction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912781"/>
            <a:ext cx="824911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 </a:t>
            </a:r>
            <a:r>
              <a:rPr lang="de-DE" sz="2000" dirty="0" err="1"/>
              <a:t>loose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47+ </a:t>
            </a:r>
            <a:r>
              <a:rPr lang="de-DE" sz="2000" dirty="0" err="1"/>
              <a:t>research</a:t>
            </a:r>
            <a:r>
              <a:rPr lang="de-DE" sz="2000" dirty="0"/>
              <a:t> </a:t>
            </a:r>
            <a:r>
              <a:rPr lang="de-DE" sz="2000" dirty="0" err="1"/>
              <a:t>infrastructures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voluntary</a:t>
            </a:r>
            <a:r>
              <a:rPr lang="de-DE" sz="2000" dirty="0"/>
              <a:t> </a:t>
            </a:r>
            <a:r>
              <a:rPr lang="de-DE" sz="2000" dirty="0" err="1"/>
              <a:t>participation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experts</a:t>
            </a:r>
            <a:r>
              <a:rPr lang="de-DE" sz="2000" dirty="0"/>
              <a:t>/</a:t>
            </a:r>
            <a:r>
              <a:rPr lang="de-DE" sz="2000" dirty="0" err="1"/>
              <a:t>doers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is</a:t>
            </a:r>
            <a:r>
              <a:rPr lang="de-DE" sz="2000" dirty="0"/>
              <a:t> „neutral“ </a:t>
            </a:r>
            <a:r>
              <a:rPr lang="de-DE" sz="2000" dirty="0" err="1"/>
              <a:t>and</a:t>
            </a:r>
            <a:r>
              <a:rPr lang="de-DE" sz="2000" dirty="0"/>
              <a:t> „</a:t>
            </a:r>
            <a:r>
              <a:rPr lang="de-DE" sz="2000" dirty="0" err="1"/>
              <a:t>politics</a:t>
            </a:r>
            <a:r>
              <a:rPr lang="de-DE" sz="2000" dirty="0"/>
              <a:t>-</a:t>
            </a:r>
            <a:r>
              <a:rPr lang="de-DE" sz="2000" dirty="0" err="1"/>
              <a:t>free</a:t>
            </a:r>
            <a:r>
              <a:rPr lang="de-DE" sz="2000" dirty="0"/>
              <a:t>-zone“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„</a:t>
            </a:r>
            <a:r>
              <a:rPr lang="de-DE" sz="2000" dirty="0" err="1"/>
              <a:t>rough</a:t>
            </a:r>
            <a:r>
              <a:rPr lang="de-DE" sz="2000" dirty="0"/>
              <a:t> </a:t>
            </a:r>
            <a:r>
              <a:rPr lang="de-DE" sz="2000" dirty="0" err="1"/>
              <a:t>consensus</a:t>
            </a:r>
            <a:r>
              <a:rPr lang="de-DE" sz="2000" dirty="0"/>
              <a:t>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co-chairs</a:t>
            </a:r>
            <a:r>
              <a:rPr lang="de-DE" sz="2000" dirty="0"/>
              <a:t> (Carlo, Peter)  + Edit/</a:t>
            </a:r>
            <a:r>
              <a:rPr lang="de-DE" sz="2000" dirty="0" err="1"/>
              <a:t>Suzi</a:t>
            </a:r>
            <a:r>
              <a:rPr lang="de-DE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PS: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thanks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Maggie </a:t>
            </a:r>
            <a:r>
              <a:rPr lang="de-DE" sz="2000" dirty="0" err="1"/>
              <a:t>and</a:t>
            </a:r>
            <a:r>
              <a:rPr lang="de-DE" sz="2000" dirty="0"/>
              <a:t> her </a:t>
            </a:r>
            <a:r>
              <a:rPr lang="de-DE" sz="2000" dirty="0" err="1"/>
              <a:t>excellent</a:t>
            </a:r>
            <a:r>
              <a:rPr lang="de-DE" sz="2000" dirty="0"/>
              <a:t> </a:t>
            </a:r>
            <a:r>
              <a:rPr lang="de-DE" sz="2000" dirty="0" err="1"/>
              <a:t>contributions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now</a:t>
            </a:r>
            <a:r>
              <a:rPr lang="de-DE" sz="2400" dirty="0"/>
              <a:t> </a:t>
            </a:r>
            <a:r>
              <a:rPr lang="de-DE" sz="2400" dirty="0" err="1"/>
              <a:t>asked</a:t>
            </a:r>
            <a:r>
              <a:rPr lang="de-DE" sz="2400" dirty="0"/>
              <a:t> </a:t>
            </a:r>
            <a:r>
              <a:rPr lang="de-DE" sz="2400" dirty="0" err="1"/>
              <a:t>officially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EOSC</a:t>
            </a:r>
            <a:r>
              <a:rPr lang="de-DE" sz="2400" dirty="0"/>
              <a:t> </a:t>
            </a:r>
            <a:r>
              <a:rPr lang="de-DE" sz="2400" dirty="0" err="1"/>
              <a:t>process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via </a:t>
            </a:r>
            <a:r>
              <a:rPr lang="de-DE" sz="2400" dirty="0" err="1"/>
              <a:t>EOSC</a:t>
            </a:r>
            <a:r>
              <a:rPr lang="de-DE" sz="2400" dirty="0"/>
              <a:t> Sec Project </a:t>
            </a:r>
            <a:r>
              <a:rPr lang="de-DE" sz="2400" dirty="0" err="1"/>
              <a:t>supporting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EOSC</a:t>
            </a:r>
            <a:r>
              <a:rPr lang="de-DE" sz="2400" dirty="0"/>
              <a:t> </a:t>
            </a:r>
            <a:r>
              <a:rPr lang="de-DE" sz="2400" dirty="0" err="1"/>
              <a:t>boards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Questions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shall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accept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request</a:t>
            </a:r>
            <a:r>
              <a:rPr lang="de-DE" sz="24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co-chairs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positive but ...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if</a:t>
            </a:r>
            <a:r>
              <a:rPr lang="de-DE" sz="2000" dirty="0"/>
              <a:t> so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r>
              <a:rPr lang="de-DE" sz="20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if</a:t>
            </a:r>
            <a:r>
              <a:rPr lang="de-DE" sz="2000" dirty="0"/>
              <a:t> so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r>
              <a:rPr lang="de-DE" sz="2000" dirty="0"/>
              <a:t>?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0" y="1901433"/>
            <a:ext cx="1289050" cy="16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400" y="152400"/>
            <a:ext cx="552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Welcome </a:t>
            </a:r>
            <a:r>
              <a:rPr lang="de-DE" sz="3600" dirty="0" err="1"/>
              <a:t>to</a:t>
            </a:r>
            <a:r>
              <a:rPr lang="de-DE" sz="3600" dirty="0"/>
              <a:t> Michel </a:t>
            </a:r>
            <a:r>
              <a:rPr lang="de-DE" sz="3600" dirty="0" err="1"/>
              <a:t>and</a:t>
            </a:r>
            <a:r>
              <a:rPr lang="de-DE" sz="3600" dirty="0"/>
              <a:t> Bert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38150" y="1028700"/>
            <a:ext cx="841375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Michel </a:t>
            </a:r>
            <a:r>
              <a:rPr lang="en-GB" sz="2400" b="1" dirty="0" err="1"/>
              <a:t>Schouppe</a:t>
            </a:r>
            <a:endParaRPr lang="en-GB" sz="2400" b="1" dirty="0"/>
          </a:p>
          <a:p>
            <a:r>
              <a:rPr lang="en-GB" sz="2000" dirty="0"/>
              <a:t>Senior expert - European Open Science Cloud, EC, </a:t>
            </a:r>
          </a:p>
          <a:p>
            <a:r>
              <a:rPr lang="en-GB" sz="2000" dirty="0"/>
              <a:t>DG Research and Innovation, Open Science Unit </a:t>
            </a:r>
            <a:r>
              <a:rPr lang="en-GB" sz="2000" dirty="0" err="1"/>
              <a:t>RTD.G4</a:t>
            </a:r>
            <a:endParaRPr lang="en-GB" sz="2000" dirty="0"/>
          </a:p>
          <a:p>
            <a:r>
              <a:rPr lang="en-GB" sz="2000" dirty="0"/>
              <a:t>Involved in cross-cutting European policy files related to big data management </a:t>
            </a:r>
          </a:p>
          <a:p>
            <a:r>
              <a:rPr lang="en-GB" sz="2000" dirty="0"/>
              <a:t>and open data sharing</a:t>
            </a:r>
          </a:p>
          <a:p>
            <a:endParaRPr lang="en-GB" sz="1000" dirty="0"/>
          </a:p>
          <a:p>
            <a:r>
              <a:rPr lang="en-GB" sz="2400" b="1" dirty="0"/>
              <a:t>Bert </a:t>
            </a:r>
            <a:r>
              <a:rPr lang="en-GB" sz="2400" b="1" dirty="0" err="1"/>
              <a:t>Meerman</a:t>
            </a:r>
            <a:endParaRPr lang="en-GB" sz="2400" b="1" dirty="0"/>
          </a:p>
          <a:p>
            <a:r>
              <a:rPr lang="en-GB" sz="2000" dirty="0"/>
              <a:t>director of the GO FAIR Foundation (</a:t>
            </a:r>
            <a:r>
              <a:rPr lang="en-GB" sz="2000" dirty="0" err="1"/>
              <a:t>GFF</a:t>
            </a:r>
            <a:r>
              <a:rPr lang="en-GB" sz="2000" dirty="0"/>
              <a:t>), legal entity associated to the </a:t>
            </a:r>
          </a:p>
          <a:p>
            <a:r>
              <a:rPr lang="en-GB" sz="2000" dirty="0"/>
              <a:t>GO FAIR Int’l Support &amp; Coordination Office. (</a:t>
            </a:r>
            <a:r>
              <a:rPr lang="en-GB" sz="2000" dirty="0" err="1"/>
              <a:t>GFISCO</a:t>
            </a:r>
            <a:r>
              <a:rPr lang="en-GB" sz="2000" dirty="0"/>
              <a:t>).</a:t>
            </a:r>
          </a:p>
          <a:p>
            <a:r>
              <a:rPr lang="en-GB" sz="2000" dirty="0" err="1"/>
              <a:t>GFF</a:t>
            </a:r>
            <a:r>
              <a:rPr lang="en-GB" sz="2000" dirty="0"/>
              <a:t> plays a role in 2 </a:t>
            </a:r>
            <a:r>
              <a:rPr lang="en-GB" sz="2000" dirty="0" err="1"/>
              <a:t>EOSC</a:t>
            </a:r>
            <a:r>
              <a:rPr lang="en-GB" sz="2000" dirty="0"/>
              <a:t> projects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setup of the </a:t>
            </a:r>
            <a:r>
              <a:rPr lang="en-GB" sz="2000" dirty="0" err="1"/>
              <a:t>EOSC</a:t>
            </a:r>
            <a:r>
              <a:rPr lang="en-GB" sz="2000" dirty="0"/>
              <a:t> Secretariat, with the role to support the Executive Board of the </a:t>
            </a:r>
            <a:r>
              <a:rPr lang="en-GB" sz="2000" dirty="0" err="1"/>
              <a:t>EOSC</a:t>
            </a:r>
            <a:r>
              <a:rPr lang="en-GB" sz="2000" dirty="0"/>
              <a:t>. Member of the </a:t>
            </a:r>
            <a:r>
              <a:rPr lang="en-GB" sz="2000" dirty="0" err="1"/>
              <a:t>EOSC</a:t>
            </a:r>
            <a:r>
              <a:rPr lang="en-GB" sz="2000" dirty="0"/>
              <a:t> Secretariat Steering Group 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Participation in the NORDIC FAIR project to provide expertise for evaluation the </a:t>
            </a:r>
            <a:r>
              <a:rPr lang="en-GB" sz="2000" dirty="0" err="1"/>
              <a:t>FAIRness</a:t>
            </a:r>
            <a:r>
              <a:rPr lang="en-GB" sz="2000" dirty="0"/>
              <a:t> of metadata and datasets.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400" b="1" dirty="0" err="1"/>
              <a:t>Discussion</a:t>
            </a:r>
            <a:r>
              <a:rPr lang="de-DE" sz="2400" b="1" dirty="0"/>
              <a:t> &amp; </a:t>
            </a:r>
            <a:r>
              <a:rPr lang="de-DE" sz="2400" b="1" dirty="0" err="1"/>
              <a:t>Questions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6755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400" y="152400"/>
            <a:ext cx="342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GEDE</a:t>
            </a:r>
            <a:r>
              <a:rPr lang="de-DE" sz="3600" dirty="0"/>
              <a:t> </a:t>
            </a:r>
            <a:r>
              <a:rPr lang="de-DE" sz="3600" dirty="0" err="1"/>
              <a:t>Constraints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55600" y="1301750"/>
            <a:ext cx="8553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GEDE</a:t>
            </a:r>
            <a:r>
              <a:rPr lang="en-GB" sz="2400" dirty="0"/>
              <a:t> needs to remain a neutral group driven by the interests of its members &amp; needs to be free in its actions organised by its co-chairs and regular member meetings.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GEDE</a:t>
            </a:r>
            <a:r>
              <a:rPr lang="en-GB" sz="2400" dirty="0"/>
              <a:t> as contributor to the </a:t>
            </a:r>
            <a:r>
              <a:rPr lang="en-GB" sz="2400" dirty="0" err="1"/>
              <a:t>EOSC</a:t>
            </a:r>
            <a:r>
              <a:rPr lang="en-GB" sz="2400" dirty="0"/>
              <a:t> process needs to be driven by one "topic group" within </a:t>
            </a:r>
            <a:r>
              <a:rPr lang="en-GB" sz="2400" dirty="0" err="1"/>
              <a:t>GEDE</a:t>
            </a:r>
            <a:r>
              <a:rPr lang="en-GB" sz="2400" dirty="0"/>
              <a:t> that needs to carry out the specified work and report on it given specific deadlines etc.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This work can only be accepted if there is a funded core team (3-4) that take care.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All administrational details for </a:t>
            </a:r>
            <a:r>
              <a:rPr lang="en-GB" sz="2400" dirty="0" err="1"/>
              <a:t>GEDE</a:t>
            </a:r>
            <a:r>
              <a:rPr lang="en-GB" sz="2400" dirty="0"/>
              <a:t> will be handled by </a:t>
            </a:r>
            <a:r>
              <a:rPr lang="en-GB" sz="2400" dirty="0" err="1"/>
              <a:t>V&amp;V</a:t>
            </a:r>
            <a:r>
              <a:rPr lang="en-GB" sz="2400" dirty="0"/>
              <a:t> (Vision &amp; Values is a Brussel company directed by Edit </a:t>
            </a:r>
            <a:r>
              <a:rPr lang="en-GB" sz="2400" dirty="0" err="1"/>
              <a:t>Herzcog</a:t>
            </a:r>
            <a:r>
              <a:rPr lang="en-GB" sz="2400" dirty="0"/>
              <a:t>, already now supporting the </a:t>
            </a:r>
            <a:r>
              <a:rPr lang="en-GB" sz="2400" dirty="0" err="1"/>
              <a:t>GEDE</a:t>
            </a:r>
            <a:r>
              <a:rPr lang="en-GB" sz="2400" dirty="0"/>
              <a:t> work </a:t>
            </a:r>
            <a:r>
              <a:rPr lang="en-GB" sz="2400" dirty="0" err="1"/>
              <a:t>administrationally</a:t>
            </a:r>
            <a:r>
              <a:rPr lang="en-GB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4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400" y="152400"/>
            <a:ext cx="391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Possible</a:t>
            </a:r>
            <a:r>
              <a:rPr lang="de-DE" sz="3600" dirty="0"/>
              <a:t> </a:t>
            </a:r>
            <a:r>
              <a:rPr lang="de-DE" sz="3600" dirty="0" err="1"/>
              <a:t>GEDE</a:t>
            </a:r>
            <a:r>
              <a:rPr lang="de-DE" sz="3600" dirty="0"/>
              <a:t> Tasks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93700" y="996950"/>
            <a:ext cx="858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analysing the actual work dimensions of the </a:t>
            </a:r>
            <a:r>
              <a:rPr lang="en-GB" sz="2400" dirty="0" err="1"/>
              <a:t>ESFRIs</a:t>
            </a:r>
            <a:r>
              <a:rPr lang="en-GB" sz="2400" dirty="0"/>
              <a:t> and research infrastructures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identifying so called common infrastructure components and abstracting from their individual flavours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describe their characteristics and interfaces using also knowledge from RDA groups, stimulating new RDA groups,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relate the outcome of specifications of reference architectures with work done within </a:t>
            </a:r>
            <a:r>
              <a:rPr lang="en-GB" sz="2400" dirty="0" err="1"/>
              <a:t>RIs</a:t>
            </a:r>
            <a:r>
              <a:rPr lang="en-GB" sz="2400" dirty="0"/>
              <a:t>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continue the intensive work on FAIR Digital Objects continue the work by addressing specific topics of interest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organising surveys related to </a:t>
            </a:r>
            <a:r>
              <a:rPr lang="en-GB" sz="2400" dirty="0" err="1"/>
              <a:t>EOSC</a:t>
            </a:r>
            <a:r>
              <a:rPr lang="en-GB" sz="2400" dirty="0"/>
              <a:t> based on questionnaires &amp; analysing the outcome of these surveys</a:t>
            </a:r>
          </a:p>
          <a:p>
            <a:pPr lvl="0"/>
            <a:r>
              <a:rPr lang="de-DE" sz="2400" dirty="0"/>
              <a:t>     (</a:t>
            </a:r>
            <a:r>
              <a:rPr lang="de-DE" sz="2400" dirty="0" err="1"/>
              <a:t>current</a:t>
            </a:r>
            <a:r>
              <a:rPr lang="de-DE" sz="2400" dirty="0"/>
              <a:t> </a:t>
            </a:r>
            <a:r>
              <a:rPr lang="de-DE" sz="2400" dirty="0" err="1"/>
              <a:t>questionnaire</a:t>
            </a:r>
            <a:r>
              <a:rPr lang="de-DE" sz="2400" dirty="0"/>
              <a:t> &amp; </a:t>
            </a:r>
            <a:r>
              <a:rPr lang="de-DE" sz="2400" dirty="0" err="1"/>
              <a:t>doc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an </a:t>
            </a:r>
            <a:r>
              <a:rPr lang="de-DE" sz="2400" dirty="0" err="1"/>
              <a:t>example</a:t>
            </a:r>
            <a:r>
              <a:rPr lang="de-DE" sz="2400" dirty="0"/>
              <a:t>)</a:t>
            </a:r>
            <a:endParaRPr lang="en-GB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/>
              <a:t>organising webinars and workshops on topics related to </a:t>
            </a:r>
            <a:r>
              <a:rPr lang="en-GB" sz="2400" dirty="0" err="1"/>
              <a:t>EOSC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4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400" y="152400"/>
            <a:ext cx="432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Decision</a:t>
            </a:r>
            <a:r>
              <a:rPr lang="de-DE" sz="3600" dirty="0"/>
              <a:t> &amp; </a:t>
            </a:r>
            <a:r>
              <a:rPr lang="de-DE" sz="3600" dirty="0" err="1"/>
              <a:t>Procedure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8951" y="1327150"/>
            <a:ext cx="8413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Does</a:t>
            </a:r>
            <a:r>
              <a:rPr lang="de-DE" sz="2400" dirty="0"/>
              <a:t> </a:t>
            </a: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accept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request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contribute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EOSC</a:t>
            </a:r>
            <a:r>
              <a:rPr lang="de-DE" sz="2400" dirty="0"/>
              <a:t> </a:t>
            </a:r>
            <a:r>
              <a:rPr lang="de-DE" sz="2400" dirty="0" err="1"/>
              <a:t>process</a:t>
            </a:r>
            <a:r>
              <a:rPr lang="de-DE" sz="2400" dirty="0"/>
              <a:t> </a:t>
            </a:r>
            <a:r>
              <a:rPr lang="de-DE" sz="2400" dirty="0" err="1"/>
              <a:t>along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lines</a:t>
            </a:r>
            <a:r>
              <a:rPr lang="de-DE" sz="2400" dirty="0"/>
              <a:t> </a:t>
            </a:r>
            <a:r>
              <a:rPr lang="de-DE" sz="2400" dirty="0" err="1"/>
              <a:t>being</a:t>
            </a:r>
            <a:r>
              <a:rPr lang="de-DE" sz="2400" dirty="0"/>
              <a:t> </a:t>
            </a:r>
            <a:r>
              <a:rPr lang="de-DE" sz="2400" dirty="0" err="1"/>
              <a:t>discussed</a:t>
            </a:r>
            <a:r>
              <a:rPr lang="de-DE" sz="2400" dirty="0"/>
              <a:t>?</a:t>
            </a:r>
          </a:p>
          <a:p>
            <a:r>
              <a:rPr lang="de-DE" sz="2400" dirty="0"/>
              <a:t>      (Do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delegates</a:t>
            </a:r>
            <a:r>
              <a:rPr lang="de-DE" sz="2400" dirty="0"/>
              <a:t> </a:t>
            </a:r>
            <a:r>
              <a:rPr lang="de-DE" sz="2400" dirty="0" err="1"/>
              <a:t>support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co-chairs</a:t>
            </a:r>
            <a:r>
              <a:rPr lang="de-DE" sz="2400" dirty="0"/>
              <a:t>‘ </a:t>
            </a:r>
            <a:r>
              <a:rPr lang="de-DE" sz="2400" dirty="0" err="1"/>
              <a:t>vote</a:t>
            </a:r>
            <a:r>
              <a:rPr lang="de-DE" sz="2400" dirty="0"/>
              <a:t> </a:t>
            </a:r>
            <a:r>
              <a:rPr lang="de-DE" sz="2400" dirty="0" err="1"/>
              <a:t>here</a:t>
            </a:r>
            <a:r>
              <a:rPr lang="de-DE" sz="2400" dirty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+mj-lt"/>
              <a:buAutoNum type="arabicPeriod" startAt="2"/>
            </a:pPr>
            <a:r>
              <a:rPr lang="de-DE" sz="2400" dirty="0"/>
              <a:t>Do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define</a:t>
            </a:r>
            <a:r>
              <a:rPr lang="de-DE" sz="2400" dirty="0"/>
              <a:t> a „</a:t>
            </a:r>
            <a:r>
              <a:rPr lang="de-DE" sz="2400" dirty="0" err="1"/>
              <a:t>special</a:t>
            </a:r>
            <a:r>
              <a:rPr lang="de-DE" sz="2400" dirty="0"/>
              <a:t> </a:t>
            </a:r>
            <a:r>
              <a:rPr lang="de-DE" sz="2400" dirty="0" err="1"/>
              <a:t>topic</a:t>
            </a:r>
            <a:r>
              <a:rPr lang="de-DE" sz="2400" dirty="0"/>
              <a:t>“ </a:t>
            </a:r>
            <a:r>
              <a:rPr lang="de-DE" sz="2400" dirty="0" err="1"/>
              <a:t>driven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small</a:t>
            </a:r>
            <a:r>
              <a:rPr lang="de-DE" sz="2400" dirty="0"/>
              <a:t> </a:t>
            </a:r>
            <a:r>
              <a:rPr lang="de-DE" sz="2400" dirty="0" err="1"/>
              <a:t>core</a:t>
            </a:r>
            <a:r>
              <a:rPr lang="de-DE" sz="2400" dirty="0"/>
              <a:t> </a:t>
            </a:r>
            <a:r>
              <a:rPr lang="de-DE" sz="2400" dirty="0" err="1"/>
              <a:t>group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take</a:t>
            </a:r>
            <a:r>
              <a:rPr lang="de-DE" sz="2400" dirty="0"/>
              <a:t> care (</a:t>
            </a:r>
            <a:r>
              <a:rPr lang="de-DE" sz="2400" dirty="0" err="1"/>
              <a:t>specifications</a:t>
            </a:r>
            <a:r>
              <a:rPr lang="de-DE" sz="2400" dirty="0"/>
              <a:t>, </a:t>
            </a:r>
            <a:r>
              <a:rPr lang="de-DE" sz="2400" dirty="0" err="1"/>
              <a:t>plans</a:t>
            </a:r>
            <a:r>
              <a:rPr lang="de-DE" sz="2400" dirty="0"/>
              <a:t>, </a:t>
            </a:r>
            <a:r>
              <a:rPr lang="de-DE" sz="2400" dirty="0" err="1"/>
              <a:t>deadlines</a:t>
            </a:r>
            <a:r>
              <a:rPr lang="de-DE" sz="2400" dirty="0"/>
              <a:t> etc.)?</a:t>
            </a:r>
          </a:p>
          <a:p>
            <a:pPr marL="457200" indent="-457200">
              <a:buFont typeface="+mj-lt"/>
              <a:buAutoNum type="arabicPeriod" startAt="2"/>
            </a:pPr>
            <a:endParaRPr lang="de-DE" sz="2400" dirty="0"/>
          </a:p>
          <a:p>
            <a:pPr marL="457200" indent="-457200">
              <a:buFont typeface="+mj-lt"/>
              <a:buAutoNum type="arabicPeriod" startAt="2"/>
            </a:pPr>
            <a:r>
              <a:rPr lang="de-DE" sz="2400" dirty="0"/>
              <a:t>Are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volunteers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such a </a:t>
            </a:r>
            <a:r>
              <a:rPr lang="de-DE" sz="2400" dirty="0" err="1"/>
              <a:t>group</a:t>
            </a:r>
            <a:r>
              <a:rPr lang="de-DE" sz="2400" dirty="0"/>
              <a:t>? Do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time?</a:t>
            </a:r>
          </a:p>
          <a:p>
            <a:pPr marL="457200" indent="-457200">
              <a:buFont typeface="+mj-lt"/>
              <a:buAutoNum type="arabicPeriod" startAt="2"/>
            </a:pPr>
            <a:endParaRPr lang="de-DE" sz="2400" dirty="0"/>
          </a:p>
          <a:p>
            <a:pPr marL="457200" indent="-457200">
              <a:buFont typeface="+mj-lt"/>
              <a:buAutoNum type="arabicPeriod" startAt="2"/>
            </a:pPr>
            <a:r>
              <a:rPr lang="de-DE" sz="2400" dirty="0"/>
              <a:t>All </a:t>
            </a:r>
            <a:r>
              <a:rPr lang="de-DE" sz="2400" dirty="0" err="1"/>
              <a:t>decisions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request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volunteers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whole</a:t>
            </a:r>
            <a:r>
              <a:rPr lang="de-DE" sz="2400" dirty="0"/>
              <a:t> </a:t>
            </a:r>
            <a:r>
              <a:rPr lang="de-DE" sz="2400" dirty="0" err="1"/>
              <a:t>group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comments</a:t>
            </a:r>
            <a:r>
              <a:rPr lang="de-DE" sz="2400" dirty="0"/>
              <a:t> (1 </a:t>
            </a:r>
            <a:r>
              <a:rPr lang="de-DE" sz="2400" dirty="0" err="1"/>
              <a:t>week</a:t>
            </a:r>
            <a:r>
              <a:rPr lang="de-DE" sz="2400" dirty="0"/>
              <a:t> </a:t>
            </a:r>
            <a:r>
              <a:rPr lang="de-DE" sz="2400" dirty="0" err="1"/>
              <a:t>slot</a:t>
            </a:r>
            <a:r>
              <a:rPr lang="de-DE" sz="2400" dirty="0"/>
              <a:t>!).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43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" y="89534"/>
            <a:ext cx="1521389" cy="62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400" y="152400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GEDE</a:t>
            </a:r>
            <a:r>
              <a:rPr lang="de-DE" sz="3600" dirty="0"/>
              <a:t> </a:t>
            </a:r>
            <a:r>
              <a:rPr lang="de-DE" sz="3600" dirty="0" err="1"/>
              <a:t>Activities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0" y="1047750"/>
            <a:ext cx="86042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GEDE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following</a:t>
            </a:r>
            <a:r>
              <a:rPr lang="de-DE" sz="2400" dirty="0"/>
              <a:t> </a:t>
            </a:r>
            <a:r>
              <a:rPr lang="de-DE" sz="2400" dirty="0" err="1"/>
              <a:t>activities</a:t>
            </a: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r>
              <a:rPr lang="de-DE" sz="2400" dirty="0"/>
              <a:t> on </a:t>
            </a:r>
            <a:r>
              <a:rPr lang="de-DE" sz="2400" dirty="0" err="1"/>
              <a:t>views</a:t>
            </a:r>
            <a:r>
              <a:rPr lang="de-DE" sz="2400" dirty="0"/>
              <a:t> on </a:t>
            </a:r>
            <a:r>
              <a:rPr lang="de-DE" sz="2400" dirty="0" err="1"/>
              <a:t>EOSC</a:t>
            </a:r>
            <a:r>
              <a:rPr lang="de-DE" sz="2400" dirty="0"/>
              <a:t> </a:t>
            </a:r>
          </a:p>
          <a:p>
            <a:pPr lvl="1"/>
            <a:r>
              <a:rPr lang="de-DE" sz="2000" dirty="0"/>
              <a:t>      (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structured</a:t>
            </a:r>
            <a:r>
              <a:rPr lang="de-DE" sz="2000" dirty="0"/>
              <a:t>, </a:t>
            </a:r>
            <a:r>
              <a:rPr lang="de-DE" sz="2000" dirty="0" err="1"/>
              <a:t>commented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Google Doc, 1 </a:t>
            </a:r>
            <a:r>
              <a:rPr lang="de-DE" sz="2000" dirty="0" err="1"/>
              <a:t>version</a:t>
            </a:r>
            <a:r>
              <a:rPr lang="de-DE" sz="2000" dirty="0"/>
              <a:t> in 3 </a:t>
            </a:r>
            <a:r>
              <a:rPr lang="de-DE" sz="2000" dirty="0" err="1"/>
              <a:t>weeks</a:t>
            </a:r>
            <a:r>
              <a:rPr lang="de-DE" sz="2000" dirty="0"/>
              <a:t>, </a:t>
            </a:r>
            <a:r>
              <a:rPr lang="de-DE" sz="2000" dirty="0" err="1"/>
              <a:t>team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participating</a:t>
            </a:r>
            <a:r>
              <a:rPr lang="de-DE" sz="2400" dirty="0"/>
              <a:t> in a </a:t>
            </a:r>
            <a:r>
              <a:rPr lang="de-DE" sz="2400" dirty="0" err="1"/>
              <a:t>broad</a:t>
            </a:r>
            <a:r>
              <a:rPr lang="de-DE" sz="2400" dirty="0"/>
              <a:t> </a:t>
            </a:r>
            <a:r>
              <a:rPr lang="de-DE" sz="2400" dirty="0" err="1"/>
              <a:t>analysis</a:t>
            </a:r>
            <a:r>
              <a:rPr lang="de-DE" sz="2400" dirty="0"/>
              <a:t> on </a:t>
            </a:r>
            <a:r>
              <a:rPr lang="de-DE" sz="2400" dirty="0" err="1"/>
              <a:t>technologies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endParaRPr lang="de-DE" sz="2400" dirty="0"/>
          </a:p>
          <a:p>
            <a:pPr lvl="1"/>
            <a:r>
              <a:rPr lang="de-DE" sz="2000" dirty="0"/>
              <a:t>      (</a:t>
            </a:r>
            <a:r>
              <a:rPr lang="de-DE" sz="2000" dirty="0" err="1"/>
              <a:t>activity</a:t>
            </a:r>
            <a:r>
              <a:rPr lang="de-DE" sz="2000" dirty="0"/>
              <a:t> </a:t>
            </a:r>
            <a:r>
              <a:rPr lang="de-DE" sz="2000" dirty="0" err="1"/>
              <a:t>together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GOFAIR</a:t>
            </a:r>
            <a:r>
              <a:rPr lang="de-DE" sz="2000" dirty="0"/>
              <a:t>, </a:t>
            </a:r>
            <a:r>
              <a:rPr lang="de-DE" sz="2000" dirty="0" err="1"/>
              <a:t>ENVRI</a:t>
            </a:r>
            <a:r>
              <a:rPr lang="de-DE" sz="2000" dirty="0"/>
              <a:t>-FAIR, </a:t>
            </a:r>
            <a:r>
              <a:rPr lang="de-DE" sz="2000" dirty="0" err="1"/>
              <a:t>early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in </a:t>
            </a:r>
            <a:r>
              <a:rPr lang="de-DE" sz="2000" dirty="0" err="1"/>
              <a:t>RDA</a:t>
            </a:r>
            <a:r>
              <a:rPr lang="de-DE" sz="2000" dirty="0"/>
              <a:t>, </a:t>
            </a:r>
            <a:r>
              <a:rPr lang="de-DE" sz="2000" dirty="0" err="1"/>
              <a:t>launch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       at Helsinki </a:t>
            </a:r>
            <a:r>
              <a:rPr lang="de-DE" sz="2000" dirty="0" err="1"/>
              <a:t>side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r>
              <a:rPr lang="de-DE" sz="2000" dirty="0"/>
              <a:t>, </a:t>
            </a:r>
            <a:r>
              <a:rPr lang="de-DE" sz="2000" dirty="0" err="1"/>
              <a:t>currently</a:t>
            </a:r>
            <a:r>
              <a:rPr lang="de-DE" sz="2000" dirty="0"/>
              <a:t> </a:t>
            </a:r>
            <a:r>
              <a:rPr lang="de-DE" sz="2000" dirty="0" err="1"/>
              <a:t>tests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questionnaire</a:t>
            </a:r>
            <a:r>
              <a:rPr lang="de-DE" sz="2000" dirty="0"/>
              <a:t>, </a:t>
            </a:r>
            <a:r>
              <a:rPr lang="de-DE" sz="2000" dirty="0" err="1"/>
              <a:t>could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      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</a:t>
            </a:r>
            <a:r>
              <a:rPr lang="de-DE" sz="2000" dirty="0" err="1"/>
              <a:t>EOSC</a:t>
            </a:r>
            <a:r>
              <a:rPr lang="de-DE" sz="2000" dirty="0"/>
              <a:t> </a:t>
            </a: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topic</a:t>
            </a:r>
            <a:r>
              <a:rPr lang="de-DE" sz="2000" dirty="0"/>
              <a:t> </a:t>
            </a:r>
            <a:r>
              <a:rPr lang="de-DE" sz="2000" dirty="0" err="1"/>
              <a:t>since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topics</a:t>
            </a:r>
            <a:r>
              <a:rPr lang="de-DE" sz="2400" dirty="0"/>
              <a:t> </a:t>
            </a:r>
            <a:r>
              <a:rPr lang="de-DE" sz="2400" dirty="0" err="1"/>
              <a:t>active</a:t>
            </a:r>
            <a:endParaRPr lang="de-DE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(FAIR) Digital Objects (</a:t>
            </a:r>
            <a:r>
              <a:rPr lang="de-DE" sz="2000" dirty="0" err="1"/>
              <a:t>about</a:t>
            </a:r>
            <a:r>
              <a:rPr lang="de-DE" sz="2000" dirty="0"/>
              <a:t> 150 </a:t>
            </a:r>
            <a:r>
              <a:rPr lang="de-DE" sz="2000" dirty="0" err="1"/>
              <a:t>experts</a:t>
            </a:r>
            <a:r>
              <a:rPr lang="de-DE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Blockchain</a:t>
            </a:r>
            <a:r>
              <a:rPr lang="de-DE" sz="2000" dirty="0"/>
              <a:t> (5 </a:t>
            </a:r>
            <a:r>
              <a:rPr lang="de-DE" sz="2000" dirty="0" err="1"/>
              <a:t>experts</a:t>
            </a:r>
            <a:r>
              <a:rPr lang="de-DE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Repositories</a:t>
            </a:r>
            <a:r>
              <a:rPr lang="de-DE" sz="2000" dirty="0"/>
              <a:t> (10 </a:t>
            </a:r>
            <a:r>
              <a:rPr lang="de-DE" sz="2000" dirty="0" err="1"/>
              <a:t>experts</a:t>
            </a:r>
            <a:r>
              <a:rPr lang="de-DE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Citation</a:t>
            </a:r>
            <a:r>
              <a:rPr lang="de-DE" sz="2000" dirty="0"/>
              <a:t> </a:t>
            </a:r>
            <a:r>
              <a:rPr lang="de-DE" sz="2000" dirty="0" err="1"/>
              <a:t>Harmonisation</a:t>
            </a:r>
            <a:r>
              <a:rPr lang="de-DE" sz="2000" dirty="0"/>
              <a:t> (12 </a:t>
            </a:r>
            <a:r>
              <a:rPr lang="de-DE" sz="2000" dirty="0" err="1"/>
              <a:t>experts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ideas</a:t>
            </a:r>
            <a:r>
              <a:rPr lang="de-DE" sz="24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certainly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interactions</a:t>
            </a:r>
            <a:r>
              <a:rPr lang="de-DE" sz="2000" dirty="0"/>
              <a:t> on </a:t>
            </a:r>
            <a:r>
              <a:rPr lang="de-DE" sz="2000" dirty="0" err="1"/>
              <a:t>EAOSC</a:t>
            </a:r>
            <a:r>
              <a:rPr lang="de-DE" sz="2000" dirty="0"/>
              <a:t> </a:t>
            </a: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matters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27529677"/>
      </p:ext>
    </p:extLst>
  </p:cSld>
  <p:clrMapOvr>
    <a:masterClrMapping/>
  </p:clrMapOvr>
</p:sld>
</file>

<file path=ppt/theme/theme1.xml><?xml version="1.0" encoding="utf-8"?>
<a:theme xmlns:a="http://schemas.openxmlformats.org/drawingml/2006/main" name="RDA_PPT_2017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A_PPT_2017.potx" id="{4B07B317-A1C5-4306-AA47-6C84B350D8EC}" vid="{CBA11029-A05A-4E11-B413-1D50018DFB7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RDA_PPT_2017</Template>
  <TotalTime>2075</TotalTime>
  <Words>764</Words>
  <Application>Microsoft Office PowerPoint</Application>
  <PresentationFormat>On-screen Show (4:3)</PresentationFormat>
  <Paragraphs>99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calibri light</vt:lpstr>
      <vt:lpstr>RDA_PPT_2017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RDA Europe 3 WP1</dc:title>
  <dc:creator>Kathrin Beck</dc:creator>
  <cp:lastModifiedBy>Edit Herczog</cp:lastModifiedBy>
  <cp:revision>114</cp:revision>
  <cp:lastPrinted>2019-06-27T09:26:25Z</cp:lastPrinted>
  <dcterms:created xsi:type="dcterms:W3CDTF">2017-04-25T13:19:21Z</dcterms:created>
  <dcterms:modified xsi:type="dcterms:W3CDTF">2019-06-27T10:39:27Z</dcterms:modified>
</cp:coreProperties>
</file>