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7" r:id="rId2"/>
    <p:sldMasterId id="2147483666" r:id="rId3"/>
  </p:sldMasterIdLst>
  <p:notesMasterIdLst>
    <p:notesMasterId r:id="rId29"/>
  </p:notesMasterIdLst>
  <p:sldIdLst>
    <p:sldId id="256" r:id="rId4"/>
    <p:sldId id="382" r:id="rId5"/>
    <p:sldId id="380" r:id="rId6"/>
    <p:sldId id="284" r:id="rId7"/>
    <p:sldId id="369" r:id="rId8"/>
    <p:sldId id="364" r:id="rId9"/>
    <p:sldId id="279" r:id="rId10"/>
    <p:sldId id="383" r:id="rId11"/>
    <p:sldId id="276" r:id="rId12"/>
    <p:sldId id="353" r:id="rId13"/>
    <p:sldId id="358" r:id="rId14"/>
    <p:sldId id="306" r:id="rId15"/>
    <p:sldId id="385" r:id="rId16"/>
    <p:sldId id="386" r:id="rId17"/>
    <p:sldId id="388" r:id="rId18"/>
    <p:sldId id="389" r:id="rId19"/>
    <p:sldId id="387" r:id="rId20"/>
    <p:sldId id="275" r:id="rId21"/>
    <p:sldId id="390" r:id="rId22"/>
    <p:sldId id="282" r:id="rId23"/>
    <p:sldId id="374" r:id="rId24"/>
    <p:sldId id="375" r:id="rId25"/>
    <p:sldId id="376" r:id="rId26"/>
    <p:sldId id="372" r:id="rId27"/>
    <p:sldId id="286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cTaT1vNQzw+naDn3NU2BsWc1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A35"/>
    <a:srgbClr val="289830"/>
    <a:srgbClr val="32C23B"/>
    <a:srgbClr val="26962B"/>
    <a:srgbClr val="C53538"/>
    <a:srgbClr val="A62D30"/>
    <a:srgbClr val="990000"/>
    <a:srgbClr val="8C0F02"/>
    <a:srgbClr val="BF090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65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3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36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07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91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ctrTitle"/>
          </p:nvPr>
        </p:nvSpPr>
        <p:spPr>
          <a:xfrm>
            <a:off x="742950" y="3485072"/>
            <a:ext cx="7772400" cy="156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ubTitle" idx="1"/>
          </p:nvPr>
        </p:nvSpPr>
        <p:spPr>
          <a:xfrm>
            <a:off x="1108495" y="5197925"/>
            <a:ext cx="6858000" cy="103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" name="Google Shape;22;p33"/>
          <p:cNvGrpSpPr/>
          <p:nvPr/>
        </p:nvGrpSpPr>
        <p:grpSpPr>
          <a:xfrm>
            <a:off x="0" y="-37315"/>
            <a:ext cx="9140532" cy="6489700"/>
            <a:chOff x="0" y="15599"/>
            <a:chExt cx="9140532" cy="6489700"/>
          </a:xfrm>
        </p:grpSpPr>
        <p:pic>
          <p:nvPicPr>
            <p:cNvPr id="23" name="Google Shape;23;p33" descr="PPT-EOSC-Secretariat2"/>
            <p:cNvPicPr preferRelativeResize="0"/>
            <p:nvPr/>
          </p:nvPicPr>
          <p:blipFill rotWithShape="1">
            <a:blip r:embed="rId3">
              <a:alphaModFix/>
            </a:blip>
            <a:srcRect l="7654" t="7413" b="5168"/>
            <a:stretch/>
          </p:blipFill>
          <p:spPr>
            <a:xfrm>
              <a:off x="0" y="15599"/>
              <a:ext cx="9140532" cy="64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6189" y="977053"/>
              <a:ext cx="8065921" cy="1029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33"/>
          <p:cNvSpPr/>
          <p:nvPr/>
        </p:nvSpPr>
        <p:spPr>
          <a:xfrm>
            <a:off x="0" y="2521130"/>
            <a:ext cx="9144000" cy="4336869"/>
          </a:xfrm>
          <a:prstGeom prst="rect">
            <a:avLst/>
          </a:prstGeom>
          <a:solidFill>
            <a:srgbClr val="2A4A8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3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89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32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0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D1353A-8414-4BF0-8E5B-D3787FD085CB}"/>
              </a:ext>
            </a:extLst>
          </p:cNvPr>
          <p:cNvGrpSpPr/>
          <p:nvPr userDrawn="1"/>
        </p:nvGrpSpPr>
        <p:grpSpPr>
          <a:xfrm>
            <a:off x="0" y="15599"/>
            <a:ext cx="9140532" cy="6829338"/>
            <a:chOff x="0" y="15599"/>
            <a:chExt cx="9140532" cy="68293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BE4670-F0A5-4BD2-9840-2787BD38B3D3}"/>
                </a:ext>
              </a:extLst>
            </p:cNvPr>
            <p:cNvGrpSpPr/>
            <p:nvPr userDrawn="1"/>
          </p:nvGrpSpPr>
          <p:grpSpPr>
            <a:xfrm>
              <a:off x="0" y="15599"/>
              <a:ext cx="9140532" cy="6829338"/>
              <a:chOff x="0" y="15599"/>
              <a:chExt cx="9140532" cy="6829338"/>
            </a:xfrm>
          </p:grpSpPr>
          <p:pic>
            <p:nvPicPr>
              <p:cNvPr id="1028" name="Picture 4" descr="PPT-EOSC-Secretariat2">
                <a:extLst>
                  <a:ext uri="{FF2B5EF4-FFF2-40B4-BE49-F238E27FC236}">
                    <a16:creationId xmlns:a16="http://schemas.microsoft.com/office/drawing/2014/main" id="{F9E2DD6A-A244-42B0-872D-5104EBCD2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4" t="7414" b="5168"/>
              <a:stretch/>
            </p:blipFill>
            <p:spPr bwMode="auto">
              <a:xfrm>
                <a:off x="0" y="15599"/>
                <a:ext cx="9140532" cy="6489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 descr="PPT-EOSC-Secretariat">
                <a:extLst>
                  <a:ext uri="{FF2B5EF4-FFF2-40B4-BE49-F238E27FC236}">
                    <a16:creationId xmlns:a16="http://schemas.microsoft.com/office/drawing/2014/main" id="{0B1DDE92-10CE-48FC-B6D9-A581EA4FE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4" t="49658"/>
              <a:stretch/>
            </p:blipFill>
            <p:spPr bwMode="auto">
              <a:xfrm>
                <a:off x="0" y="3107607"/>
                <a:ext cx="9140532" cy="3737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80EC028-3288-4BD7-99EB-31BB43D76C02}"/>
                  </a:ext>
                </a:extLst>
              </p:cNvPr>
              <p:cNvGrpSpPr/>
              <p:nvPr userDrawn="1"/>
            </p:nvGrpSpPr>
            <p:grpSpPr>
              <a:xfrm>
                <a:off x="156210" y="6338966"/>
                <a:ext cx="2743298" cy="453057"/>
                <a:chOff x="666750" y="6338966"/>
                <a:chExt cx="2743298" cy="453057"/>
              </a:xfrm>
            </p:grpSpPr>
            <p:pic>
              <p:nvPicPr>
                <p:cNvPr id="1031" name="Picture 7" descr="EOSC_secretariat_logo_final_BW">
                  <a:extLst>
                    <a:ext uri="{FF2B5EF4-FFF2-40B4-BE49-F238E27FC236}">
                      <a16:creationId xmlns:a16="http://schemas.microsoft.com/office/drawing/2014/main" id="{70D67CC0-6589-41E8-A58C-9EB94145FC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55"/>
                <a:stretch/>
              </p:blipFill>
              <p:spPr bwMode="auto">
                <a:xfrm>
                  <a:off x="1062038" y="6338966"/>
                  <a:ext cx="2348010" cy="4530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105569A-A7BE-4B9E-93AE-5CFA23406C6A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750" y="6349738"/>
                  <a:ext cx="441745" cy="421817"/>
                </a:xfrm>
                <a:prstGeom prst="rect">
                  <a:avLst/>
                </a:prstGeom>
              </p:spPr>
            </p:pic>
          </p:grp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B18E99-1A5E-4011-B17C-7F99545F3A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461561" y="972128"/>
              <a:ext cx="6217409" cy="1355612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1607" y="6404563"/>
            <a:ext cx="1088007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1945-B54E-428F-AC44-5DD6A3E818C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914" y="3707254"/>
            <a:ext cx="7591559" cy="2427287"/>
          </a:xfrm>
        </p:spPr>
        <p:txBody>
          <a:bodyPr/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447-906C-4254-9E37-25F561509C18}"/>
              </a:ext>
            </a:extLst>
          </p:cNvPr>
          <p:cNvSpPr/>
          <p:nvPr userDrawn="1"/>
        </p:nvSpPr>
        <p:spPr>
          <a:xfrm>
            <a:off x="0" y="3107608"/>
            <a:ext cx="9144000" cy="3750392"/>
          </a:xfrm>
          <a:prstGeom prst="rect">
            <a:avLst/>
          </a:prstGeom>
          <a:solidFill>
            <a:srgbClr val="2A4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872F-FDFD-4A7B-9525-E5C913C7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148262"/>
            <a:ext cx="7886700" cy="9413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772591D-30DB-48AC-A849-8DADE4F9E5D8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-21726"/>
            <a:ext cx="9144000" cy="51699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6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485072"/>
            <a:ext cx="7772400" cy="156255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495" y="5197925"/>
            <a:ext cx="6858000" cy="1030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3CF2F5-1D8D-4477-8411-7D05941A75BE}"/>
              </a:ext>
            </a:extLst>
          </p:cNvPr>
          <p:cNvGrpSpPr/>
          <p:nvPr userDrawn="1"/>
        </p:nvGrpSpPr>
        <p:grpSpPr>
          <a:xfrm>
            <a:off x="0" y="15599"/>
            <a:ext cx="9140532" cy="6829338"/>
            <a:chOff x="0" y="15599"/>
            <a:chExt cx="9140532" cy="6829338"/>
          </a:xfrm>
        </p:grpSpPr>
        <p:pic>
          <p:nvPicPr>
            <p:cNvPr id="1028" name="Picture 4" descr="PPT-EOSC-Secretariat2">
              <a:extLst>
                <a:ext uri="{FF2B5EF4-FFF2-40B4-BE49-F238E27FC236}">
                  <a16:creationId xmlns:a16="http://schemas.microsoft.com/office/drawing/2014/main" id="{F9E2DD6A-A244-42B0-872D-5104EBCD24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7414" b="5168"/>
            <a:stretch/>
          </p:blipFill>
          <p:spPr bwMode="auto">
            <a:xfrm>
              <a:off x="0" y="15599"/>
              <a:ext cx="9140532" cy="648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 descr="PPT-EOSC-Secretariat">
              <a:extLst>
                <a:ext uri="{FF2B5EF4-FFF2-40B4-BE49-F238E27FC236}">
                  <a16:creationId xmlns:a16="http://schemas.microsoft.com/office/drawing/2014/main" id="{0B1DDE92-10CE-48FC-B6D9-A581EA4FE4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49658"/>
            <a:stretch/>
          </p:blipFill>
          <p:spPr bwMode="auto">
            <a:xfrm>
              <a:off x="0" y="3107607"/>
              <a:ext cx="9140532" cy="3737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B1380C-955D-41B7-B885-B6BC5BAABA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52207" y="1253496"/>
              <a:ext cx="7239586" cy="112554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6E7E38A-D202-41A3-A0FF-AB5128EE3B0E}"/>
              </a:ext>
            </a:extLst>
          </p:cNvPr>
          <p:cNvSpPr/>
          <p:nvPr userDrawn="1"/>
        </p:nvSpPr>
        <p:spPr>
          <a:xfrm>
            <a:off x="0" y="3107607"/>
            <a:ext cx="9144000" cy="3750392"/>
          </a:xfrm>
          <a:prstGeom prst="rect">
            <a:avLst/>
          </a:prstGeom>
          <a:solidFill>
            <a:srgbClr val="2A4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04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428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194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1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4A88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dirty="0"/>
              <a:t>GEDE webinar on EOSC progress, 7th November 2019</a:t>
            </a: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22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519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74B526-989A-4AB7-823A-C32EB5B2F52D}"/>
              </a:ext>
            </a:extLst>
          </p:cNvPr>
          <p:cNvGrpSpPr/>
          <p:nvPr userDrawn="1"/>
        </p:nvGrpSpPr>
        <p:grpSpPr>
          <a:xfrm>
            <a:off x="0" y="15599"/>
            <a:ext cx="9140532" cy="6829338"/>
            <a:chOff x="0" y="15599"/>
            <a:chExt cx="9140532" cy="68293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BE4670-F0A5-4BD2-9840-2787BD38B3D3}"/>
                </a:ext>
              </a:extLst>
            </p:cNvPr>
            <p:cNvGrpSpPr/>
            <p:nvPr userDrawn="1"/>
          </p:nvGrpSpPr>
          <p:grpSpPr>
            <a:xfrm>
              <a:off x="0" y="15599"/>
              <a:ext cx="9140532" cy="6829338"/>
              <a:chOff x="0" y="15599"/>
              <a:chExt cx="9140532" cy="6829338"/>
            </a:xfrm>
          </p:grpSpPr>
          <p:pic>
            <p:nvPicPr>
              <p:cNvPr id="1028" name="Picture 4" descr="PPT-EOSC-Secretariat2">
                <a:extLst>
                  <a:ext uri="{FF2B5EF4-FFF2-40B4-BE49-F238E27FC236}">
                    <a16:creationId xmlns:a16="http://schemas.microsoft.com/office/drawing/2014/main" id="{F9E2DD6A-A244-42B0-872D-5104EBCD2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4" t="7414" b="5168"/>
              <a:stretch/>
            </p:blipFill>
            <p:spPr bwMode="auto">
              <a:xfrm>
                <a:off x="0" y="15599"/>
                <a:ext cx="9140532" cy="6489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 descr="PPT-EOSC-Secretariat">
                <a:extLst>
                  <a:ext uri="{FF2B5EF4-FFF2-40B4-BE49-F238E27FC236}">
                    <a16:creationId xmlns:a16="http://schemas.microsoft.com/office/drawing/2014/main" id="{0B1DDE92-10CE-48FC-B6D9-A581EA4FE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54" t="49658"/>
              <a:stretch/>
            </p:blipFill>
            <p:spPr bwMode="auto">
              <a:xfrm>
                <a:off x="0" y="3107607"/>
                <a:ext cx="9140532" cy="3737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47A0AE-92E5-439D-9CF2-C142912CC2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52207" y="1112816"/>
              <a:ext cx="7239586" cy="112554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1607" y="6404563"/>
            <a:ext cx="1088007" cy="365125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15" name="Picture 4" descr="https://static.thenounproject.com/png/23267-200.png">
            <a:extLst>
              <a:ext uri="{FF2B5EF4-FFF2-40B4-BE49-F238E27FC236}">
                <a16:creationId xmlns:a16="http://schemas.microsoft.com/office/drawing/2014/main" id="{52E3A856-674B-466A-B56F-A2B350EAF1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49" y="5279964"/>
            <a:ext cx="284150" cy="2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1945-B54E-428F-AC44-5DD6A3E818C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1915" y="3707254"/>
            <a:ext cx="3695700" cy="2427287"/>
          </a:xfrm>
        </p:spPr>
        <p:txBody>
          <a:bodyPr/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10D76E-94DA-4509-AF55-910301959550}"/>
              </a:ext>
            </a:extLst>
          </p:cNvPr>
          <p:cNvSpPr/>
          <p:nvPr userDrawn="1"/>
        </p:nvSpPr>
        <p:spPr>
          <a:xfrm>
            <a:off x="0" y="3107607"/>
            <a:ext cx="9144000" cy="3750392"/>
          </a:xfrm>
          <a:prstGeom prst="rect">
            <a:avLst/>
          </a:prstGeom>
          <a:solidFill>
            <a:srgbClr val="2A4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1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5"/>
          <p:cNvGrpSpPr/>
          <p:nvPr/>
        </p:nvGrpSpPr>
        <p:grpSpPr>
          <a:xfrm>
            <a:off x="0" y="15599"/>
            <a:ext cx="9140532" cy="6489700"/>
            <a:chOff x="0" y="15599"/>
            <a:chExt cx="9140532" cy="6489700"/>
          </a:xfrm>
        </p:grpSpPr>
        <p:pic>
          <p:nvPicPr>
            <p:cNvPr id="34" name="Google Shape;34;p35" descr="PPT-EOSC-Secretariat2"/>
            <p:cNvPicPr preferRelativeResize="0"/>
            <p:nvPr/>
          </p:nvPicPr>
          <p:blipFill rotWithShape="1">
            <a:blip r:embed="rId3">
              <a:alphaModFix/>
            </a:blip>
            <a:srcRect l="7654" t="7413" b="5168"/>
            <a:stretch/>
          </p:blipFill>
          <p:spPr>
            <a:xfrm>
              <a:off x="0" y="15599"/>
              <a:ext cx="9140532" cy="648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6189" y="977053"/>
              <a:ext cx="8065921" cy="1029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611915" y="3707254"/>
            <a:ext cx="3695700" cy="242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/>
          <p:nvPr/>
        </p:nvSpPr>
        <p:spPr>
          <a:xfrm>
            <a:off x="0" y="2521130"/>
            <a:ext cx="9144000" cy="4336869"/>
          </a:xfrm>
          <a:prstGeom prst="rect">
            <a:avLst/>
          </a:prstGeom>
          <a:solidFill>
            <a:srgbClr val="2A4A8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GEDE webinar on EOSC progress, 7th November 2019</a:t>
            </a:r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GEDE webinar on EOSC progress, 7th November 2019</a:t>
            </a:r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dt" idx="10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GEDE webinar on EOSC progress, 7th November 2019</a:t>
            </a:r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 type="twoObj">
  <p:cSld name="Two Conten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4A88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4A88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dt" idx="10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GEDE webinar on EOSC progress, 7th November 2019</a:t>
            </a:r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81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0934B5-424F-48CD-AF93-A33B57870500}"/>
              </a:ext>
            </a:extLst>
          </p:cNvPr>
          <p:cNvGrpSpPr/>
          <p:nvPr userDrawn="1"/>
        </p:nvGrpSpPr>
        <p:grpSpPr>
          <a:xfrm>
            <a:off x="0" y="15599"/>
            <a:ext cx="9140532" cy="6829338"/>
            <a:chOff x="0" y="15599"/>
            <a:chExt cx="9140532" cy="6829338"/>
          </a:xfrm>
        </p:grpSpPr>
        <p:pic>
          <p:nvPicPr>
            <p:cNvPr id="1028" name="Picture 4" descr="PPT-EOSC-Secretariat2">
              <a:extLst>
                <a:ext uri="{FF2B5EF4-FFF2-40B4-BE49-F238E27FC236}">
                  <a16:creationId xmlns:a16="http://schemas.microsoft.com/office/drawing/2014/main" id="{F9E2DD6A-A244-42B0-872D-5104EBCD24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7414" b="5168"/>
            <a:stretch/>
          </p:blipFill>
          <p:spPr bwMode="auto">
            <a:xfrm>
              <a:off x="0" y="15599"/>
              <a:ext cx="9140532" cy="648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1029" name="Picture 5" descr="PPT-EOSC-Secretariat">
              <a:extLst>
                <a:ext uri="{FF2B5EF4-FFF2-40B4-BE49-F238E27FC236}">
                  <a16:creationId xmlns:a16="http://schemas.microsoft.com/office/drawing/2014/main" id="{0B1DDE92-10CE-48FC-B6D9-A581EA4FE4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49658"/>
            <a:stretch/>
          </p:blipFill>
          <p:spPr bwMode="auto">
            <a:xfrm>
              <a:off x="0" y="3107607"/>
              <a:ext cx="9140532" cy="3737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0EC028-3288-4BD7-99EB-31BB43D76C02}"/>
                </a:ext>
              </a:extLst>
            </p:cNvPr>
            <p:cNvGrpSpPr/>
            <p:nvPr userDrawn="1"/>
          </p:nvGrpSpPr>
          <p:grpSpPr>
            <a:xfrm>
              <a:off x="156210" y="6338966"/>
              <a:ext cx="2743298" cy="453057"/>
              <a:chOff x="666750" y="6338966"/>
              <a:chExt cx="2743298" cy="453057"/>
            </a:xfrm>
          </p:grpSpPr>
          <p:pic>
            <p:nvPicPr>
              <p:cNvPr id="1031" name="Picture 7" descr="EOSC_secretariat_logo_final_BW">
                <a:extLst>
                  <a:ext uri="{FF2B5EF4-FFF2-40B4-BE49-F238E27FC236}">
                    <a16:creationId xmlns:a16="http://schemas.microsoft.com/office/drawing/2014/main" id="{70D67CC0-6589-41E8-A58C-9EB94145F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5"/>
              <a:stretch/>
            </p:blipFill>
            <p:spPr bwMode="auto">
              <a:xfrm>
                <a:off x="1062038" y="6338966"/>
                <a:ext cx="2348010" cy="453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05569A-A7BE-4B9E-93AE-5CFA23406C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666750" y="6349738"/>
                <a:ext cx="441745" cy="421817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2F706D-3D1E-419A-8E31-8DF3733EA0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461561" y="972128"/>
              <a:ext cx="6217409" cy="135561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485072"/>
            <a:ext cx="7772400" cy="156255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495" y="5197925"/>
            <a:ext cx="6858000" cy="1030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99E7A-8708-4F94-8642-4CA4E2E9C0AF}"/>
              </a:ext>
            </a:extLst>
          </p:cNvPr>
          <p:cNvSpPr/>
          <p:nvPr userDrawn="1"/>
        </p:nvSpPr>
        <p:spPr>
          <a:xfrm>
            <a:off x="0" y="3107607"/>
            <a:ext cx="9144000" cy="3750392"/>
          </a:xfrm>
          <a:prstGeom prst="rect">
            <a:avLst/>
          </a:prstGeom>
          <a:solidFill>
            <a:srgbClr val="2A4A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1pPr>
            <a:lvl2pPr marL="6858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00206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"/>
              </a:defRPr>
            </a:lvl1pPr>
          </a:lstStyle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4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0" y="0"/>
            <a:ext cx="9144000" cy="6845299"/>
            <a:chOff x="0" y="0"/>
            <a:chExt cx="9144000" cy="6845299"/>
          </a:xfrm>
        </p:grpSpPr>
        <p:pic>
          <p:nvPicPr>
            <p:cNvPr id="11" name="Google Shape;11;p32"/>
            <p:cNvPicPr preferRelativeResize="0"/>
            <p:nvPr/>
          </p:nvPicPr>
          <p:blipFill rotWithShape="1">
            <a:blip r:embed="rId10">
              <a:alphaModFix/>
            </a:blip>
            <a:srcRect t="95443"/>
            <a:stretch/>
          </p:blipFill>
          <p:spPr>
            <a:xfrm>
              <a:off x="0" y="6532766"/>
              <a:ext cx="9144000" cy="312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32"/>
            <p:cNvPicPr preferRelativeResize="0"/>
            <p:nvPr/>
          </p:nvPicPr>
          <p:blipFill rotWithShape="1">
            <a:blip r:embed="rId10">
              <a:alphaModFix/>
            </a:blip>
            <a:srcRect t="7253" b="5082"/>
            <a:stretch/>
          </p:blipFill>
          <p:spPr>
            <a:xfrm>
              <a:off x="0" y="0"/>
              <a:ext cx="9144000" cy="6532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4A88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GEDE webinar on EOSC progress, 7th November 2019</a:t>
            </a:r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pic>
        <p:nvPicPr>
          <p:cNvPr id="18" name="Google Shape;18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454" y="119668"/>
            <a:ext cx="2465880" cy="3148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744589F-4F7A-4E92-A742-1FA436BAF705}"/>
              </a:ext>
            </a:extLst>
          </p:cNvPr>
          <p:cNvGrpSpPr/>
          <p:nvPr userDrawn="1"/>
        </p:nvGrpSpPr>
        <p:grpSpPr>
          <a:xfrm>
            <a:off x="0" y="0"/>
            <a:ext cx="9144000" cy="6845299"/>
            <a:chOff x="0" y="0"/>
            <a:chExt cx="9144000" cy="68452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7A211D-0869-4849-BBC5-F427BE4FAB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t="95443"/>
            <a:stretch/>
          </p:blipFill>
          <p:spPr>
            <a:xfrm>
              <a:off x="0" y="6532766"/>
              <a:ext cx="9144000" cy="3125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1EB27E-D672-464D-A8A6-87EA9E756C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t="7253" b="5082"/>
            <a:stretch/>
          </p:blipFill>
          <p:spPr>
            <a:xfrm>
              <a:off x="0" y="0"/>
              <a:ext cx="9144000" cy="653285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550832-AB1C-E34D-AA8B-C3967D9ADC84}" type="slidenum">
              <a:rPr lang="it-IT" smtClean="0"/>
              <a:pPr/>
              <a:t>‹N°›</a:t>
            </a:fld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CCFD5A-C00C-4338-89FE-5F952BB41E1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84967" y="105437"/>
            <a:ext cx="167461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rgbClr val="2A4A8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744589F-4F7A-4E92-A742-1FA436BAF705}"/>
              </a:ext>
            </a:extLst>
          </p:cNvPr>
          <p:cNvGrpSpPr/>
          <p:nvPr userDrawn="1"/>
        </p:nvGrpSpPr>
        <p:grpSpPr>
          <a:xfrm>
            <a:off x="0" y="0"/>
            <a:ext cx="9144000" cy="6845299"/>
            <a:chOff x="0" y="0"/>
            <a:chExt cx="9144000" cy="68452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7A211D-0869-4849-BBC5-F427BE4FAB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95443"/>
            <a:stretch/>
          </p:blipFill>
          <p:spPr>
            <a:xfrm>
              <a:off x="0" y="6532766"/>
              <a:ext cx="9144000" cy="3125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1EB27E-D672-464D-A8A6-87EA9E756C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7253" b="5082"/>
            <a:stretch/>
          </p:blipFill>
          <p:spPr>
            <a:xfrm>
              <a:off x="0" y="0"/>
              <a:ext cx="9144000" cy="653285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550832-AB1C-E34D-AA8B-C3967D9ADC84}" type="slidenum">
              <a:rPr lang="it-IT" smtClean="0"/>
              <a:pPr/>
              <a:t>‹N°›</a:t>
            </a:fld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4CC239-0007-4C45-800C-7E83F5660A3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0888" y="90967"/>
            <a:ext cx="2288204" cy="3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rgbClr val="2A4A8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9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oscsecretariat.eu/eosc-liaison-platform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oscsecretariat.eu/working-groups/architecture-working-group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oscsecretariat.eu/eosc-working-group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eoscsecretariat.eu/events/eosc-symposium-2019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oi.org/10.2777/97284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oscsecretariat.eu/working-groups/fair-working-group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819294" y="3175999"/>
            <a:ext cx="5505411" cy="11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GB" dirty="0"/>
              <a:t>EOSC Working Groups</a:t>
            </a:r>
            <a:br>
              <a:rPr lang="en-GB" dirty="0"/>
            </a:br>
            <a:r>
              <a:rPr lang="en-GB" dirty="0"/>
              <a:t>FAIR &amp; Architecture</a:t>
            </a:r>
            <a:endParaRPr i="1" dirty="0"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200191" y="4577790"/>
            <a:ext cx="3829049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-GB" sz="2590" i="0" dirty="0"/>
              <a:t>Sarah Jones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rPr lang="en-GB" sz="2590" i="0" dirty="0"/>
              <a:t>Chair of EOSC FAIR WG</a:t>
            </a: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rPr lang="en-GB" sz="2590" i="0" dirty="0"/>
              <a:t>Twitter: @</a:t>
            </a:r>
            <a:r>
              <a:rPr lang="en-GB" sz="2590" i="0" dirty="0" err="1"/>
              <a:t>sjDCC</a:t>
            </a:r>
            <a:endParaRPr dirty="0"/>
          </a:p>
        </p:txBody>
      </p:sp>
      <p:pic>
        <p:nvPicPr>
          <p:cNvPr id="66" name="Google Shape;66;p1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300" y="6292288"/>
            <a:ext cx="1242394" cy="4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842503" y="6470085"/>
            <a:ext cx="76637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GEDE webinar on EOSC progress, 7</a:t>
            </a:r>
            <a:r>
              <a:rPr lang="en-GB" sz="1200" b="0" i="1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12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November 2019</a:t>
            </a:r>
            <a:endParaRPr sz="1050" dirty="0"/>
          </a:p>
        </p:txBody>
      </p:sp>
      <p:sp>
        <p:nvSpPr>
          <p:cNvPr id="8" name="Google Shape;65;p1">
            <a:extLst>
              <a:ext uri="{FF2B5EF4-FFF2-40B4-BE49-F238E27FC236}">
                <a16:creationId xmlns:a16="http://schemas.microsoft.com/office/drawing/2014/main" id="{4C7F1F51-53DF-4550-B873-DD56F714F58D}"/>
              </a:ext>
            </a:extLst>
          </p:cNvPr>
          <p:cNvSpPr txBox="1">
            <a:spLocks/>
          </p:cNvSpPr>
          <p:nvPr/>
        </p:nvSpPr>
        <p:spPr>
          <a:xfrm>
            <a:off x="4497648" y="4593854"/>
            <a:ext cx="442504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4A88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A4A88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GB" sz="2590" i="0" dirty="0"/>
              <a:t>Jean-Francois Abramatic</a:t>
            </a:r>
            <a:endParaRPr lang="en-GB" dirty="0"/>
          </a:p>
          <a:p>
            <a:pPr marL="0" indent="0">
              <a:lnSpc>
                <a:spcPct val="80000"/>
              </a:lnSpc>
              <a:buSzPts val="2590"/>
            </a:pPr>
            <a:r>
              <a:rPr lang="en-GB" sz="2590" i="0" dirty="0"/>
              <a:t>Chair of EOSC Architecture WG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AC28-63AA-4D77-97F8-35A459E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57BD-F3C7-477C-B2A1-53EAB680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8545"/>
            <a:ext cx="7886700" cy="46672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SzPts val="2170"/>
            </a:pPr>
            <a:r>
              <a:rPr lang="en-GB" sz="7000" dirty="0"/>
              <a:t>Metrics for FAIR data and repository certification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  <a:buFont typeface="Calibri" panose="020F0502020204030204" pitchFamily="34" charset="0"/>
              <a:buChar char="-"/>
            </a:pPr>
            <a:r>
              <a:rPr lang="en-GB" sz="5000" dirty="0"/>
              <a:t>First version due Q4 2019 and final version Q4 2020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</a:pPr>
            <a:endParaRPr lang="en-GB" sz="2800" dirty="0"/>
          </a:p>
          <a:p>
            <a:pPr>
              <a:lnSpc>
                <a:spcPct val="120000"/>
              </a:lnSpc>
              <a:spcBef>
                <a:spcPts val="600"/>
              </a:spcBef>
              <a:buSzPts val="2170"/>
            </a:pPr>
            <a:r>
              <a:rPr lang="en-GB" sz="7000" dirty="0"/>
              <a:t>Persistent Identifier policy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  <a:buFont typeface="Calibri" panose="020F0502020204030204" pitchFamily="34" charset="0"/>
              <a:buChar char="-"/>
            </a:pPr>
            <a:r>
              <a:rPr lang="en-GB" sz="5000" dirty="0"/>
              <a:t>With Architecture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  <a:buFont typeface="Calibri" panose="020F0502020204030204" pitchFamily="34" charset="0"/>
              <a:buChar char="-"/>
            </a:pPr>
            <a:r>
              <a:rPr lang="en-GB" sz="5000" dirty="0"/>
              <a:t>First version due Q4 2019 and final version Q4 2020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</a:pPr>
            <a:endParaRPr lang="en-GB" sz="2800" dirty="0"/>
          </a:p>
          <a:p>
            <a:pPr lvl="0">
              <a:lnSpc>
                <a:spcPct val="120000"/>
              </a:lnSpc>
              <a:spcBef>
                <a:spcPts val="600"/>
              </a:spcBef>
              <a:buSzPts val="2170"/>
            </a:pPr>
            <a:r>
              <a:rPr lang="en-GB" sz="7000" dirty="0"/>
              <a:t>EOSC Interoperability Framework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  <a:buFont typeface="Calibri" panose="020F0502020204030204" pitchFamily="34" charset="0"/>
              <a:buChar char="-"/>
            </a:pPr>
            <a:r>
              <a:rPr lang="en-GB" sz="5000" dirty="0"/>
              <a:t>Using FAIR practice outcomes as an input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  <a:buFont typeface="Calibri" panose="020F0502020204030204" pitchFamily="34" charset="0"/>
              <a:buChar char="-"/>
            </a:pPr>
            <a:r>
              <a:rPr lang="en-GB" sz="5000" dirty="0"/>
              <a:t>With Architecture and Rules of Participation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2170"/>
              <a:buFont typeface="Calibri" panose="020F0502020204030204" pitchFamily="34" charset="0"/>
              <a:buChar char="-"/>
            </a:pPr>
            <a:r>
              <a:rPr lang="en-GB" sz="5000" dirty="0"/>
              <a:t>Due Q3 of 2020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BC4C0-021B-4F36-B06D-8D46A262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679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5F29-E97D-4429-B50A-43D547CC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FAIR up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D513-E467-401C-8CB5-B01553FE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1184"/>
            <a:ext cx="8515350" cy="46672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Initial F2F meeting on 4</a:t>
            </a:r>
            <a:r>
              <a:rPr lang="en-GB" baseline="30000" dirty="0"/>
              <a:t>th</a:t>
            </a:r>
            <a:r>
              <a:rPr lang="en-GB" dirty="0"/>
              <a:t> July</a:t>
            </a:r>
          </a:p>
          <a:p>
            <a:r>
              <a:rPr lang="en-GB" dirty="0"/>
              <a:t>Second F2F meeting on 12 Sept</a:t>
            </a:r>
          </a:p>
          <a:p>
            <a:r>
              <a:rPr lang="en-GB" dirty="0"/>
              <a:t>Monthly telecons in June, Aug, Sept, Oct &amp; Nov</a:t>
            </a:r>
          </a:p>
          <a:p>
            <a:r>
              <a:rPr lang="en-GB" dirty="0"/>
              <a:t>Regular Task Force telecons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2020 – monthly telecons and 4 F2F meetings planned</a:t>
            </a:r>
          </a:p>
          <a:p>
            <a:r>
              <a:rPr lang="en-GB" dirty="0"/>
              <a:t>Tues 28</a:t>
            </a:r>
            <a:r>
              <a:rPr lang="en-GB" baseline="30000" dirty="0"/>
              <a:t>th</a:t>
            </a:r>
            <a:r>
              <a:rPr lang="en-GB" dirty="0"/>
              <a:t> Jan in Porto (PIDapalooza)</a:t>
            </a:r>
          </a:p>
          <a:p>
            <a:r>
              <a:rPr lang="en-GB" dirty="0"/>
              <a:t>Thurs 21</a:t>
            </a:r>
            <a:r>
              <a:rPr lang="en-GB" baseline="30000" dirty="0"/>
              <a:t>st</a:t>
            </a:r>
            <a:r>
              <a:rPr lang="en-GB" dirty="0"/>
              <a:t> May in Karlsruhe (EOSC-Hub) </a:t>
            </a:r>
            <a:r>
              <a:rPr lang="en-GB" i="1" dirty="0"/>
              <a:t>- tbc</a:t>
            </a:r>
          </a:p>
          <a:p>
            <a:r>
              <a:rPr lang="en-GB" dirty="0"/>
              <a:t>Thurs 3</a:t>
            </a:r>
            <a:r>
              <a:rPr lang="en-GB" baseline="30000" dirty="0"/>
              <a:t>rd</a:t>
            </a:r>
            <a:r>
              <a:rPr lang="en-GB" dirty="0"/>
              <a:t> Sept in Brussels</a:t>
            </a:r>
          </a:p>
          <a:p>
            <a:r>
              <a:rPr lang="en-GB" dirty="0"/>
              <a:t>Thurs 5</a:t>
            </a:r>
            <a:r>
              <a:rPr lang="en-GB" baseline="30000" dirty="0"/>
              <a:t>th</a:t>
            </a:r>
            <a:r>
              <a:rPr lang="en-GB" dirty="0"/>
              <a:t> Nov in Brussels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E3004627-8D31-4EF5-84D6-F2F9694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8581" y="6545467"/>
            <a:ext cx="5572664" cy="331932"/>
          </a:xfrm>
        </p:spPr>
        <p:txBody>
          <a:bodyPr/>
          <a:lstStyle/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9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3F9-72C6-4E5A-93AE-4962AC56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092"/>
            <a:ext cx="8515350" cy="1325563"/>
          </a:xfrm>
        </p:spPr>
        <p:txBody>
          <a:bodyPr/>
          <a:lstStyle/>
          <a:p>
            <a:r>
              <a:rPr lang="en-GB" dirty="0"/>
              <a:t>FAIR WG task forces (and leaders)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6470-FFC5-4900-AE19-5A3E7291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GEDE webinar on EOSC progress, 7th November 2019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ECC9A-B85B-4790-BF2C-32009DD80D77}"/>
              </a:ext>
            </a:extLst>
          </p:cNvPr>
          <p:cNvSpPr/>
          <p:nvPr/>
        </p:nvSpPr>
        <p:spPr>
          <a:xfrm>
            <a:off x="783481" y="2762296"/>
            <a:ext cx="3197978" cy="105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FAIR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F2A1C-8834-4622-AF8A-7A38B0463814}"/>
              </a:ext>
            </a:extLst>
          </p:cNvPr>
          <p:cNvSpPr/>
          <p:nvPr/>
        </p:nvSpPr>
        <p:spPr>
          <a:xfrm>
            <a:off x="5079879" y="2748758"/>
            <a:ext cx="3197979" cy="1042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Interoperability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9A673C-4C38-4DD8-BA06-92B1A01518F9}"/>
              </a:ext>
            </a:extLst>
          </p:cNvPr>
          <p:cNvSpPr/>
          <p:nvPr/>
        </p:nvSpPr>
        <p:spPr>
          <a:xfrm>
            <a:off x="783481" y="3999274"/>
            <a:ext cx="3197979" cy="1042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PID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A1B24-B944-4F5F-8E54-53680453CA38}"/>
              </a:ext>
            </a:extLst>
          </p:cNvPr>
          <p:cNvSpPr/>
          <p:nvPr/>
        </p:nvSpPr>
        <p:spPr>
          <a:xfrm>
            <a:off x="5079879" y="3963568"/>
            <a:ext cx="3197979" cy="1042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Metrics &amp; certification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7EA21-A3EC-44F6-B11F-3798520C5739}"/>
              </a:ext>
            </a:extLst>
          </p:cNvPr>
          <p:cNvCxnSpPr/>
          <p:nvPr/>
        </p:nvCxnSpPr>
        <p:spPr>
          <a:xfrm>
            <a:off x="4141113" y="3340148"/>
            <a:ext cx="737937" cy="0"/>
          </a:xfrm>
          <a:prstGeom prst="straightConnector1">
            <a:avLst/>
          </a:prstGeom>
          <a:ln w="57150">
            <a:solidFill>
              <a:srgbClr val="2A4A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rob hooft">
            <a:extLst>
              <a:ext uri="{FF2B5EF4-FFF2-40B4-BE49-F238E27FC236}">
                <a16:creationId xmlns:a16="http://schemas.microsoft.com/office/drawing/2014/main" id="{96BE42B9-8D80-4B55-9A00-642DF76F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" y="1399139"/>
            <a:ext cx="1224643" cy="1224643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ta teperek">
            <a:extLst>
              <a:ext uri="{FF2B5EF4-FFF2-40B4-BE49-F238E27FC236}">
                <a16:creationId xmlns:a16="http://schemas.microsoft.com/office/drawing/2014/main" id="{A8AD2524-89C6-4758-988B-DAD72D08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72" y="1410378"/>
            <a:ext cx="1224643" cy="1224643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4E78A-151F-476C-B75A-40FDD852D491}"/>
              </a:ext>
            </a:extLst>
          </p:cNvPr>
          <p:cNvSpPr txBox="1"/>
          <p:nvPr/>
        </p:nvSpPr>
        <p:spPr>
          <a:xfrm>
            <a:off x="1358884" y="1651146"/>
            <a:ext cx="171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 duo</a:t>
            </a:r>
          </a:p>
          <a:p>
            <a:pPr marL="72000" indent="-108000">
              <a:buFontTx/>
              <a:buChar char="-"/>
            </a:pPr>
            <a:r>
              <a:rPr lang="en-GB" dirty="0"/>
              <a:t>Rob Hooft</a:t>
            </a:r>
          </a:p>
          <a:p>
            <a:pPr marL="72000" indent="-108000">
              <a:buFontTx/>
              <a:buChar char="-"/>
            </a:pPr>
            <a:r>
              <a:rPr lang="en-GB" dirty="0"/>
              <a:t>Marta Teperek</a:t>
            </a:r>
          </a:p>
        </p:txBody>
      </p:sp>
      <p:pic>
        <p:nvPicPr>
          <p:cNvPr id="1026" name="Picture 2" descr="Image result for rachael kotarski">
            <a:extLst>
              <a:ext uri="{FF2B5EF4-FFF2-40B4-BE49-F238E27FC236}">
                <a16:creationId xmlns:a16="http://schemas.microsoft.com/office/drawing/2014/main" id="{2700EAED-6298-4BD2-A958-E10F2AFDD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12" y="5242166"/>
            <a:ext cx="1175337" cy="1175337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8753D1-9A85-479C-BAC0-DFF621D87F26}"/>
              </a:ext>
            </a:extLst>
          </p:cNvPr>
          <p:cNvSpPr txBox="1"/>
          <p:nvPr/>
        </p:nvSpPr>
        <p:spPr>
          <a:xfrm>
            <a:off x="1375212" y="5368169"/>
            <a:ext cx="225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Identifier nerds</a:t>
            </a:r>
          </a:p>
          <a:p>
            <a:pPr marL="72000" indent="-108000">
              <a:buFontTx/>
              <a:buChar char="-"/>
            </a:pPr>
            <a:r>
              <a:rPr lang="en-GB" dirty="0"/>
              <a:t>Peter Wittenburg</a:t>
            </a:r>
          </a:p>
          <a:p>
            <a:pPr marL="72000" indent="-108000">
              <a:buFontTx/>
              <a:buChar char="-"/>
            </a:pPr>
            <a:r>
              <a:rPr lang="en-GB" dirty="0"/>
              <a:t>Rachael </a:t>
            </a:r>
            <a:r>
              <a:rPr lang="en-GB" dirty="0" err="1"/>
              <a:t>Kotarski</a:t>
            </a:r>
            <a:endParaRPr lang="en-GB" dirty="0"/>
          </a:p>
        </p:txBody>
      </p:sp>
      <p:pic>
        <p:nvPicPr>
          <p:cNvPr id="1028" name="Picture 4" descr="Image result for peter wittenburg">
            <a:extLst>
              <a:ext uri="{FF2B5EF4-FFF2-40B4-BE49-F238E27FC236}">
                <a16:creationId xmlns:a16="http://schemas.microsoft.com/office/drawing/2014/main" id="{0CBE01CA-C8BF-40F9-A2C3-7000EF0F8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8"/>
          <a:stretch/>
        </p:blipFill>
        <p:spPr bwMode="auto">
          <a:xfrm>
            <a:off x="94647" y="5242166"/>
            <a:ext cx="1178553" cy="1154499"/>
          </a:xfrm>
          <a:prstGeom prst="rect">
            <a:avLst/>
          </a:prstGeom>
          <a:noFill/>
          <a:ln w="571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rancoise genova">
            <a:extLst>
              <a:ext uri="{FF2B5EF4-FFF2-40B4-BE49-F238E27FC236}">
                <a16:creationId xmlns:a16="http://schemas.microsoft.com/office/drawing/2014/main" id="{2D389959-FBDA-4D34-83E9-BCE16648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69" y="5242166"/>
            <a:ext cx="1180584" cy="1175337"/>
          </a:xfrm>
          <a:prstGeom prst="rect">
            <a:avLst/>
          </a:prstGeom>
          <a:noFill/>
          <a:ln w="57150">
            <a:solidFill>
              <a:srgbClr val="7F7F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magnus aaronsen #">
            <a:extLst>
              <a:ext uri="{FF2B5EF4-FFF2-40B4-BE49-F238E27FC236}">
                <a16:creationId xmlns:a16="http://schemas.microsoft.com/office/drawing/2014/main" id="{847100C8-E162-4B41-8FA2-BFA191DB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63" y="5269855"/>
            <a:ext cx="1118090" cy="1118090"/>
          </a:xfrm>
          <a:prstGeom prst="rect">
            <a:avLst/>
          </a:prstGeom>
          <a:noFill/>
          <a:ln w="57150">
            <a:solidFill>
              <a:srgbClr val="7F7F7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004377-D20A-4B0B-848B-2BAF3CBE34E8}"/>
              </a:ext>
            </a:extLst>
          </p:cNvPr>
          <p:cNvSpPr txBox="1"/>
          <p:nvPr/>
        </p:nvSpPr>
        <p:spPr>
          <a:xfrm>
            <a:off x="5956408" y="5373287"/>
            <a:ext cx="225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Research leads</a:t>
            </a:r>
          </a:p>
          <a:p>
            <a:pPr marL="72000" indent="-108000">
              <a:buFontTx/>
              <a:buChar char="-"/>
            </a:pPr>
            <a:r>
              <a:rPr lang="en-GB" dirty="0"/>
              <a:t>Francoise Genova</a:t>
            </a:r>
          </a:p>
          <a:p>
            <a:pPr marL="72000" indent="-108000">
              <a:buFontTx/>
              <a:buChar char="-"/>
            </a:pPr>
            <a:r>
              <a:rPr lang="en-GB" dirty="0"/>
              <a:t>Magnus Aronsen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56A7A-7DBD-4686-97C3-FB0C6ED08F47}"/>
              </a:ext>
            </a:extLst>
          </p:cNvPr>
          <p:cNvSpPr txBox="1"/>
          <p:nvPr/>
        </p:nvSpPr>
        <p:spPr>
          <a:xfrm>
            <a:off x="5749110" y="1602311"/>
            <a:ext cx="225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specialists</a:t>
            </a:r>
          </a:p>
          <a:p>
            <a:pPr marL="72000" indent="-108000">
              <a:buFontTx/>
              <a:buChar char="-"/>
            </a:pPr>
            <a:r>
              <a:rPr lang="en-GB" dirty="0"/>
              <a:t>Oscar Corcho</a:t>
            </a:r>
          </a:p>
          <a:p>
            <a:pPr marL="72000" indent="-108000">
              <a:buFontTx/>
              <a:buChar char="-"/>
            </a:pPr>
            <a:r>
              <a:rPr lang="en-GB" dirty="0"/>
              <a:t>Krzys Kurowski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8F134-2319-42B3-9E0D-7E5B67147D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78" b="28055"/>
          <a:stretch/>
        </p:blipFill>
        <p:spPr>
          <a:xfrm>
            <a:off x="7796168" y="1349833"/>
            <a:ext cx="1224643" cy="1224643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3F38F7-DFF8-4565-9B1B-2763EA46C5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6003" y="1422094"/>
            <a:ext cx="1224825" cy="1224825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97258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42BE-54CD-47F3-8902-CA523983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Force progress to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3DEB-9F74-499D-9099-790D68AC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GB" dirty="0"/>
              <a:t>Reviewing existing literature and activity (all TFs)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GB" dirty="0"/>
              <a:t>Developing a matrix and mapping FAIR maturity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GB" dirty="0"/>
              <a:t>Considering the coverage and format needed for the EOSC Interoperability Framework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GB" dirty="0"/>
              <a:t>Drafting an initial PID policy for consultation at EOSC Symposium in November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GB" dirty="0"/>
              <a:t>Collaborating with RDA WG &amp; </a:t>
            </a:r>
            <a:r>
              <a:rPr lang="en-GB" dirty="0" err="1"/>
              <a:t>FAIRsFAIR</a:t>
            </a:r>
            <a:r>
              <a:rPr lang="en-GB" dirty="0"/>
              <a:t> on data metrics and repository certification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842DD-E914-4F3E-AEB2-146F6FC0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</a:p>
        </p:txBody>
      </p:sp>
    </p:spTree>
    <p:extLst>
      <p:ext uri="{BB962C8B-B14F-4D97-AF65-F5344CB8AC3E}">
        <p14:creationId xmlns:p14="http://schemas.microsoft.com/office/powerpoint/2010/main" val="186573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01E625-B996-4817-BB17-D50F5D6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GB" dirty="0"/>
              <a:t>What can be done in a short time?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CFBF9-582A-4F35-A18F-8E703A8F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" y="1825625"/>
            <a:ext cx="8149590" cy="4351338"/>
          </a:xfrm>
        </p:spPr>
        <p:txBody>
          <a:bodyPr/>
          <a:lstStyle/>
          <a:p>
            <a:r>
              <a:rPr lang="en-GB" dirty="0"/>
              <a:t>Lots has already been done before the EOSC governance structure was formed!</a:t>
            </a:r>
          </a:p>
          <a:p>
            <a:endParaRPr lang="en-GB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By end 2020 we can endorse / reach consensus on key principles and fundamental services for EOSC e.g.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GB" sz="2000" dirty="0"/>
              <a:t>All datasets must have a persistent identifier and metadata in agreed (community) standards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GB" sz="2000" dirty="0"/>
              <a:t>PIDs need to be globally unique, persistent and resolvable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GB" sz="2000" dirty="0"/>
              <a:t>Require mature, established PID service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B4E6C-A57A-471A-A9F1-D9813976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GEDE webinar on EOSC progress, 7th November 2019</a:t>
            </a:r>
          </a:p>
        </p:txBody>
      </p:sp>
    </p:spTree>
    <p:extLst>
      <p:ext uri="{BB962C8B-B14F-4D97-AF65-F5344CB8AC3E}">
        <p14:creationId xmlns:p14="http://schemas.microsoft.com/office/powerpoint/2010/main" val="104010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C01A-0428-4027-98ED-8CC0868E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integrate RI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863D-56DF-4388-AC78-C8761384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Through Exec Board and Working Group members e.g. Jan </a:t>
            </a:r>
            <a:r>
              <a:rPr lang="en-GB" dirty="0" err="1"/>
              <a:t>Hrusak</a:t>
            </a:r>
            <a:r>
              <a:rPr lang="en-GB" dirty="0"/>
              <a:t>, Ron Dekker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By sharing your approaches as inputs to WGs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By providing feedback on consultations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Engage via the Research Data Alliance, </a:t>
            </a:r>
            <a:r>
              <a:rPr lang="en-GB" dirty="0">
                <a:hlinkClick r:id="rId2"/>
              </a:rPr>
              <a:t>EOSC Liaison platform </a:t>
            </a:r>
            <a:r>
              <a:rPr lang="en-GB" dirty="0"/>
              <a:t>and Symposium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89A2-2BF0-4511-B2E3-5FBE3D57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03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73CC-FED4-4296-8088-371CFB23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WGs work together?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ADDF-BC50-435F-9229-B8B3F314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Each Coordinator is on Exec Board and shares progress in monthly meetings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Collective discussions e.g. what is MVP for EOSC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Shared access to google drives for Coordinators and some WGs e.g. Architecture &amp; FAIR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Joint Task Forces on PIDs and Interoperability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10D18-39AC-45A9-8522-79C8CE3A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054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ACA7EC5-7C18-4EC1-BEB9-8F8050B17786}"/>
              </a:ext>
            </a:extLst>
          </p:cNvPr>
          <p:cNvSpPr txBox="1">
            <a:spLocks/>
          </p:cNvSpPr>
          <p:nvPr/>
        </p:nvSpPr>
        <p:spPr>
          <a:xfrm>
            <a:off x="742950" y="3485072"/>
            <a:ext cx="7772400" cy="12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br>
              <a:rPr lang="en-GB" dirty="0"/>
            </a:br>
            <a:r>
              <a:rPr lang="en-GB" b="1" dirty="0">
                <a:latin typeface="+mn-lt"/>
              </a:rPr>
              <a:t>Architecture Working Group update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A95A29E-E99E-479E-85CE-1A48ABC0F7F8}"/>
              </a:ext>
            </a:extLst>
          </p:cNvPr>
          <p:cNvSpPr txBox="1">
            <a:spLocks/>
          </p:cNvSpPr>
          <p:nvPr/>
        </p:nvSpPr>
        <p:spPr>
          <a:xfrm>
            <a:off x="685800" y="5197925"/>
            <a:ext cx="7772400" cy="103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b="0" i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800" i="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www.eoscsecretariat.eu/working-groups/architecture-working-group</a:t>
            </a:r>
            <a:endParaRPr lang="en-GB" sz="28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6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19503" y="13045"/>
            <a:ext cx="9144000" cy="1541463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GEDE webinar on EOSC progress, 7th November 2019</a:t>
            </a:r>
            <a:endParaRPr dirty="0"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1434" y="10275"/>
            <a:ext cx="1565076" cy="155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541" y="438443"/>
            <a:ext cx="4776241" cy="74639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5068639" y="1051576"/>
            <a:ext cx="2564160" cy="5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Chair: Jean-Francois Abramatic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Expert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89263" y="2107338"/>
            <a:ext cx="4631469" cy="12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a technical framework to enable and sustain an evolving EOSC, including an interoperability layer to build the federation of systems</a:t>
            </a:r>
            <a:endParaRPr dirty="0"/>
          </a:p>
        </p:txBody>
      </p:sp>
      <p:sp>
        <p:nvSpPr>
          <p:cNvPr id="325" name="Google Shape;325;p20"/>
          <p:cNvSpPr txBox="1"/>
          <p:nvPr/>
        </p:nvSpPr>
        <p:spPr>
          <a:xfrm>
            <a:off x="189263" y="3105434"/>
            <a:ext cx="7886700" cy="5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Calibri"/>
              <a:buNone/>
            </a:pPr>
            <a:r>
              <a:rPr lang="en-GB" sz="2400" b="1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174475" y="3620165"/>
            <a:ext cx="8959727" cy="161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current offerings and define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core services and their interfaces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OS APIs for reuse by thematic services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portal components and catalogues</a:t>
            </a:r>
            <a:endParaRPr lang="en-GB" dirty="0">
              <a:ea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data description standards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standards and best practices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towards globally-accepted frameworks</a:t>
            </a:r>
            <a:endParaRPr dirty="0"/>
          </a:p>
          <a:p>
            <a:pPr marL="342900" marR="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89263" y="1573925"/>
            <a:ext cx="1257115" cy="5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Calibri"/>
              <a:buNone/>
            </a:pPr>
            <a:r>
              <a:rPr lang="en-GB" sz="2400" b="1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5235783" y="1546241"/>
            <a:ext cx="1257115" cy="5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Calibri"/>
              <a:buNone/>
            </a:pPr>
            <a:r>
              <a:rPr lang="en-GB" sz="2400" b="1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3677581" y="5498759"/>
            <a:ext cx="222615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2020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connection of most EOSC infra &amp; services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catalogue of datasets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20"/>
          <p:cNvGrpSpPr/>
          <p:nvPr/>
        </p:nvGrpSpPr>
        <p:grpSpPr>
          <a:xfrm>
            <a:off x="535205" y="5130895"/>
            <a:ext cx="8495195" cy="1469607"/>
            <a:chOff x="535206" y="5324634"/>
            <a:chExt cx="8137220" cy="1469607"/>
          </a:xfrm>
        </p:grpSpPr>
        <p:sp>
          <p:nvSpPr>
            <p:cNvPr id="332" name="Google Shape;332;p20"/>
            <p:cNvSpPr/>
            <p:nvPr/>
          </p:nvSpPr>
          <p:spPr>
            <a:xfrm>
              <a:off x="535206" y="5324634"/>
              <a:ext cx="8137220" cy="47684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770910" y="6113352"/>
              <a:ext cx="2316111" cy="680889"/>
            </a:xfrm>
            <a:custGeom>
              <a:avLst/>
              <a:gdLst/>
              <a:ahLst/>
              <a:cxnLst/>
              <a:rect l="l" t="t" r="r" b="b"/>
              <a:pathLst>
                <a:path w="3572350" h="476848" extrusionOk="0">
                  <a:moveTo>
                    <a:pt x="0" y="0"/>
                  </a:moveTo>
                  <a:lnTo>
                    <a:pt x="3572350" y="0"/>
                  </a:lnTo>
                  <a:lnTo>
                    <a:pt x="3572350" y="476848"/>
                  </a:lnTo>
                  <a:lnTo>
                    <a:pt x="0" y="4768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9550" tIns="99550" rIns="99550" bIns="995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Q4 2019 </a:t>
              </a:r>
              <a:br>
                <a:rPr lang="en-GB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EOSC federating core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Registry of data infrastructure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Updated EOSC catalogue of services and portal</a:t>
              </a: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0"/>
          <p:cNvSpPr/>
          <p:nvPr/>
        </p:nvSpPr>
        <p:spPr>
          <a:xfrm>
            <a:off x="1948070" y="5309713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4701520" y="5287419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6516491" y="5297729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5276838" y="2104835"/>
            <a:ext cx="3677899" cy="12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interoperability layer necessary for seamless operation of the EOSC federation core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federated core of EOSC</a:t>
            </a:r>
            <a:endParaRPr dirty="0"/>
          </a:p>
        </p:txBody>
      </p:sp>
      <p:sp>
        <p:nvSpPr>
          <p:cNvPr id="22" name="Google Shape;330;p20">
            <a:extLst>
              <a:ext uri="{FF2B5EF4-FFF2-40B4-BE49-F238E27FC236}">
                <a16:creationId xmlns:a16="http://schemas.microsoft.com/office/drawing/2014/main" id="{6A264247-6D8B-4FCF-AEBC-869AC66B687F}"/>
              </a:ext>
            </a:extLst>
          </p:cNvPr>
          <p:cNvSpPr/>
          <p:nvPr/>
        </p:nvSpPr>
        <p:spPr>
          <a:xfrm>
            <a:off x="5914507" y="5512547"/>
            <a:ext cx="144749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2020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framework</a:t>
            </a:r>
          </a:p>
          <a:p>
            <a:pPr algn="ctr"/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(joint)</a:t>
            </a:r>
          </a:p>
        </p:txBody>
      </p:sp>
      <p:sp>
        <p:nvSpPr>
          <p:cNvPr id="23" name="Google Shape;336;p20">
            <a:extLst>
              <a:ext uri="{FF2B5EF4-FFF2-40B4-BE49-F238E27FC236}">
                <a16:creationId xmlns:a16="http://schemas.microsoft.com/office/drawing/2014/main" id="{C5D7C290-1025-4708-A9CC-BA7ADB69C76B}"/>
              </a:ext>
            </a:extLst>
          </p:cNvPr>
          <p:cNvSpPr/>
          <p:nvPr/>
        </p:nvSpPr>
        <p:spPr>
          <a:xfrm>
            <a:off x="8005321" y="5309449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30;p20">
            <a:extLst>
              <a:ext uri="{FF2B5EF4-FFF2-40B4-BE49-F238E27FC236}">
                <a16:creationId xmlns:a16="http://schemas.microsoft.com/office/drawing/2014/main" id="{F66BEA87-85A7-4A8F-9266-A088981ECFA8}"/>
              </a:ext>
            </a:extLst>
          </p:cNvPr>
          <p:cNvSpPr/>
          <p:nvPr/>
        </p:nvSpPr>
        <p:spPr>
          <a:xfrm>
            <a:off x="7362807" y="5521434"/>
            <a:ext cx="144749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 2020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 policy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(joint)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8802C-DE93-CF40-92BA-DF888125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WG </a:t>
            </a:r>
            <a:r>
              <a:rPr lang="fr-FR" dirty="0" err="1"/>
              <a:t>membership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F44F6-5417-6243-B328-B9DC8240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Nominations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Governance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  <a:p>
            <a:pPr lvl="1"/>
            <a:r>
              <a:rPr lang="fr-FR" dirty="0" err="1"/>
              <a:t>Member</a:t>
            </a:r>
            <a:r>
              <a:rPr lang="fr-FR" dirty="0"/>
              <a:t> States &amp; Associated Countries</a:t>
            </a:r>
          </a:p>
          <a:p>
            <a:pPr lvl="1"/>
            <a:endParaRPr lang="fr-FR" dirty="0"/>
          </a:p>
          <a:p>
            <a:r>
              <a:rPr lang="fr-FR" dirty="0"/>
              <a:t>Nominations </a:t>
            </a:r>
            <a:r>
              <a:rPr lang="fr-FR" dirty="0" err="1"/>
              <a:t>from</a:t>
            </a:r>
            <a:r>
              <a:rPr lang="fr-FR" dirty="0"/>
              <a:t> H2020 </a:t>
            </a:r>
            <a:r>
              <a:rPr lang="fr-FR" dirty="0" err="1"/>
              <a:t>projects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European</a:t>
            </a:r>
            <a:r>
              <a:rPr lang="fr-FR" dirty="0"/>
              <a:t> Commission</a:t>
            </a:r>
          </a:p>
          <a:p>
            <a:endParaRPr lang="fr-FR" dirty="0"/>
          </a:p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: Jean-François </a:t>
            </a:r>
            <a:r>
              <a:rPr lang="fr-FR" dirty="0" err="1"/>
              <a:t>Abramatic</a:t>
            </a:r>
            <a:endParaRPr lang="fr-FR" dirty="0"/>
          </a:p>
          <a:p>
            <a:r>
              <a:rPr lang="fr-FR" dirty="0"/>
              <a:t>EOSC </a:t>
            </a:r>
            <a:r>
              <a:rPr lang="fr-FR" dirty="0" err="1"/>
              <a:t>Secretariat</a:t>
            </a:r>
            <a:r>
              <a:rPr lang="fr-FR" dirty="0"/>
              <a:t>: Daniel </a:t>
            </a:r>
            <a:r>
              <a:rPr lang="fr-FR" dirty="0" err="1"/>
              <a:t>Mallmann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1F6679-89FB-0348-8856-BA42D8B2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41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/>
              <a:t>EOSC Exec Board Working Groups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GEDE webinar on EOSC progress, 7th November 2019</a:t>
            </a:r>
            <a:endParaRPr dirty="0"/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582" y="1592523"/>
            <a:ext cx="6062947" cy="427223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7"/>
          <p:cNvSpPr/>
          <p:nvPr/>
        </p:nvSpPr>
        <p:spPr>
          <a:xfrm>
            <a:off x="931333" y="5974280"/>
            <a:ext cx="72813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https://www.eoscsecretariat.eu/eosc-working-groups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98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 dirty="0"/>
              <a:t>Architecture WG initial steps</a:t>
            </a:r>
            <a:endParaRPr dirty="0"/>
          </a:p>
        </p:txBody>
      </p:sp>
      <p:sp>
        <p:nvSpPr>
          <p:cNvPr id="445" name="Google Shape;445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Building a team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Understanding the technical landscape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Identifying areas of work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fr-FR" dirty="0"/>
              <a:t>L</a:t>
            </a:r>
            <a:r>
              <a:rPr lang="en-GB" dirty="0" err="1"/>
              <a:t>aunching</a:t>
            </a:r>
            <a:r>
              <a:rPr lang="en-GB" dirty="0"/>
              <a:t> task forces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Ensuring consistency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Promoting results</a:t>
            </a:r>
            <a:endParaRPr dirty="0"/>
          </a:p>
        </p:txBody>
      </p:sp>
      <p:sp>
        <p:nvSpPr>
          <p:cNvPr id="447" name="Google Shape;447;p27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7" name="Rechteck 6"/>
          <p:cNvSpPr/>
          <p:nvPr/>
        </p:nvSpPr>
        <p:spPr>
          <a:xfrm>
            <a:off x="546009" y="2493219"/>
            <a:ext cx="8045404" cy="2151143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319;p20">
            <a:extLst>
              <a:ext uri="{FF2B5EF4-FFF2-40B4-BE49-F238E27FC236}">
                <a16:creationId xmlns:a16="http://schemas.microsoft.com/office/drawing/2014/main" id="{31A04177-4D9E-5A4E-9094-5D5DA9C6588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GEDE webinar on EOSC progress, 7th November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23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 dirty="0"/>
              <a:t>Areas of Work</a:t>
            </a:r>
            <a:endParaRPr dirty="0"/>
          </a:p>
        </p:txBody>
      </p:sp>
      <p:sp>
        <p:nvSpPr>
          <p:cNvPr id="445" name="Google Shape;445;p27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66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</a:pPr>
            <a:r>
              <a:rPr lang="en-GB" dirty="0"/>
              <a:t>Task Forces Launched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Authentication &amp; Authorization Infrastructure (AAI)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Persistent </a:t>
            </a:r>
            <a:r>
              <a:rPr lang="en-GB" dirty="0" err="1"/>
              <a:t>IDentifier</a:t>
            </a:r>
            <a:r>
              <a:rPr lang="en-GB" dirty="0"/>
              <a:t> Technical Architecture</a:t>
            </a:r>
          </a:p>
          <a:p>
            <a:pPr marL="685800" lvl="1" indent="-228600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Under investigation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Glossary (with Landscape WG)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Metadata</a:t>
            </a:r>
          </a:p>
          <a:p>
            <a:pPr marL="685800" lvl="1" indent="-228600">
              <a:spcBef>
                <a:spcPts val="0"/>
              </a:spcBef>
            </a:pPr>
            <a:endParaRPr lang="en-GB" dirty="0"/>
          </a:p>
          <a:p>
            <a:pPr marL="228600" lvl="0" indent="-228600">
              <a:spcBef>
                <a:spcPts val="0"/>
              </a:spcBef>
            </a:pPr>
            <a:r>
              <a:rPr lang="en-GB" dirty="0"/>
              <a:t>Understanding the technical landscape </a:t>
            </a:r>
          </a:p>
          <a:p>
            <a:pPr marL="685800" lvl="1" indent="-228600">
              <a:spcBef>
                <a:spcPts val="0"/>
              </a:spcBef>
            </a:pP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</a:t>
            </a:r>
          </a:p>
          <a:p>
            <a:pPr lvl="2">
              <a:spcBef>
                <a:spcPts val="0"/>
              </a:spcBef>
            </a:pPr>
            <a:r>
              <a:rPr lang="de-DE" dirty="0"/>
              <a:t>EC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brief</a:t>
            </a:r>
            <a:endParaRPr lang="de-DE" dirty="0"/>
          </a:p>
          <a:p>
            <a:pPr lvl="2">
              <a:spcBef>
                <a:spcPts val="0"/>
              </a:spcBef>
            </a:pPr>
            <a:r>
              <a:rPr lang="de-DE" dirty="0"/>
              <a:t>EOSC-Hub</a:t>
            </a:r>
          </a:p>
          <a:p>
            <a:pPr lvl="2">
              <a:spcBef>
                <a:spcPts val="0"/>
              </a:spcBef>
            </a:pPr>
            <a:r>
              <a:rPr lang="de-DE" dirty="0"/>
              <a:t>EOSC-Pilot</a:t>
            </a:r>
          </a:p>
          <a:p>
            <a:pPr lvl="2">
              <a:spcBef>
                <a:spcPts val="0"/>
              </a:spcBef>
            </a:pPr>
            <a:r>
              <a:rPr lang="de-DE" dirty="0"/>
              <a:t>Freya</a:t>
            </a:r>
          </a:p>
          <a:p>
            <a:pPr marL="228600" indent="-228600">
              <a:spcBef>
                <a:spcPts val="0"/>
              </a:spcBef>
            </a:pPr>
            <a:endParaRPr lang="en-GB" dirty="0"/>
          </a:p>
        </p:txBody>
      </p:sp>
      <p:sp>
        <p:nvSpPr>
          <p:cNvPr id="447" name="Google Shape;447;p27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6" name="Google Shape;319;p20">
            <a:extLst>
              <a:ext uri="{FF2B5EF4-FFF2-40B4-BE49-F238E27FC236}">
                <a16:creationId xmlns:a16="http://schemas.microsoft.com/office/drawing/2014/main" id="{B32795B0-3384-BE49-BF35-8C9FF2B5C3A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GEDE webinar on EOSC progress, 7th November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35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 dirty="0"/>
              <a:t>AAI Task Force</a:t>
            </a:r>
            <a:endParaRPr dirty="0"/>
          </a:p>
        </p:txBody>
      </p:sp>
      <p:sp>
        <p:nvSpPr>
          <p:cNvPr id="445" name="Google Shape;445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228600" indent="-228600">
              <a:spcBef>
                <a:spcPts val="0"/>
              </a:spcBef>
            </a:pPr>
            <a:r>
              <a:rPr lang="en-GB" dirty="0"/>
              <a:t>Co-Chairs: </a:t>
            </a:r>
            <a:r>
              <a:rPr lang="en-GB" dirty="0" err="1"/>
              <a:t>Klaas</a:t>
            </a:r>
            <a:r>
              <a:rPr lang="en-GB" dirty="0"/>
              <a:t> </a:t>
            </a:r>
            <a:r>
              <a:rPr lang="en-GB" dirty="0" err="1"/>
              <a:t>Wierenga</a:t>
            </a:r>
            <a:r>
              <a:rPr lang="en-GB" dirty="0"/>
              <a:t>, Leif Johansson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228600" indent="-228600">
              <a:spcBef>
                <a:spcPts val="0"/>
              </a:spcBef>
            </a:pPr>
            <a:r>
              <a:rPr lang="en-GB" dirty="0"/>
              <a:t>Charter to be approved on November 26</a:t>
            </a:r>
          </a:p>
          <a:p>
            <a:pPr marL="685800" lvl="1" indent="-228600">
              <a:spcBef>
                <a:spcPts val="0"/>
              </a:spcBef>
            </a:pPr>
            <a:endParaRPr lang="en-GB" dirty="0"/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Goal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Current state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Gaps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Deliverables &amp; Timeline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47" name="Google Shape;447;p27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6" name="Google Shape;319;p20">
            <a:extLst>
              <a:ext uri="{FF2B5EF4-FFF2-40B4-BE49-F238E27FC236}">
                <a16:creationId xmlns:a16="http://schemas.microsoft.com/office/drawing/2014/main" id="{A81B278D-7336-9E46-9420-2FA55C2EE5A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GEDE webinar on EOSC progress, 7th November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921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 dirty="0"/>
              <a:t>PID Technical Architecture</a:t>
            </a:r>
            <a:endParaRPr dirty="0"/>
          </a:p>
        </p:txBody>
      </p:sp>
      <p:sp>
        <p:nvSpPr>
          <p:cNvPr id="445" name="Google Shape;445;p27"/>
          <p:cNvSpPr txBox="1">
            <a:spLocks noGrp="1"/>
          </p:cNvSpPr>
          <p:nvPr>
            <p:ph type="body" idx="1"/>
          </p:nvPr>
        </p:nvSpPr>
        <p:spPr>
          <a:xfrm>
            <a:off x="628650" y="1455757"/>
            <a:ext cx="7886700" cy="459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Co-Chairs: Tobias Weigel, Brian Matthews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Partner with FAIR WG on PID Policy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228600" indent="-228600">
              <a:spcBef>
                <a:spcPts val="0"/>
              </a:spcBef>
            </a:pPr>
            <a:r>
              <a:rPr lang="en-GB" dirty="0"/>
              <a:t>Charter</a:t>
            </a:r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Goals: Quality, Interoperability, Best practices</a:t>
            </a:r>
          </a:p>
          <a:p>
            <a:pPr marL="685800" lvl="1" indent="-228600">
              <a:spcBef>
                <a:spcPts val="0"/>
              </a:spcBef>
            </a:pPr>
            <a:endParaRPr lang="en-GB" dirty="0"/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Current state: Diversity</a:t>
            </a:r>
          </a:p>
          <a:p>
            <a:pPr lvl="2">
              <a:spcBef>
                <a:spcPts val="0"/>
              </a:spcBef>
            </a:pPr>
            <a:r>
              <a:rPr lang="en-GB" dirty="0"/>
              <a:t>Use cases</a:t>
            </a:r>
          </a:p>
          <a:p>
            <a:pPr lvl="2">
              <a:spcBef>
                <a:spcPts val="0"/>
              </a:spcBef>
            </a:pPr>
            <a:r>
              <a:rPr lang="en-GB" dirty="0"/>
              <a:t>PID services</a:t>
            </a:r>
          </a:p>
          <a:p>
            <a:pPr lvl="2">
              <a:spcBef>
                <a:spcPts val="0"/>
              </a:spcBef>
            </a:pPr>
            <a:r>
              <a:rPr lang="en-GB" dirty="0"/>
              <a:t>Resources</a:t>
            </a:r>
          </a:p>
          <a:p>
            <a:pPr lvl="2">
              <a:spcBef>
                <a:spcPts val="0"/>
              </a:spcBef>
            </a:pPr>
            <a:endParaRPr lang="en-GB" dirty="0"/>
          </a:p>
          <a:p>
            <a:pPr marL="685800" lvl="1" indent="-228600">
              <a:spcBef>
                <a:spcPts val="0"/>
              </a:spcBef>
            </a:pPr>
            <a:r>
              <a:rPr lang="en-GB" dirty="0"/>
              <a:t>Deliverables &amp; Timeline</a:t>
            </a:r>
          </a:p>
          <a:p>
            <a:pPr lvl="2">
              <a:spcBef>
                <a:spcPts val="0"/>
              </a:spcBef>
            </a:pPr>
            <a:r>
              <a:rPr lang="en-GB" dirty="0"/>
              <a:t>PID Policy</a:t>
            </a:r>
          </a:p>
          <a:p>
            <a:pPr lvl="3">
              <a:spcBef>
                <a:spcPts val="0"/>
              </a:spcBef>
            </a:pPr>
            <a:r>
              <a:rPr lang="en-GB" dirty="0"/>
              <a:t>Initial Q4 2019</a:t>
            </a:r>
          </a:p>
          <a:p>
            <a:pPr lvl="3">
              <a:spcBef>
                <a:spcPts val="0"/>
              </a:spcBef>
            </a:pPr>
            <a:r>
              <a:rPr lang="en-GB" dirty="0"/>
              <a:t>Final   Q4 2020</a:t>
            </a:r>
          </a:p>
          <a:p>
            <a:pPr lvl="2">
              <a:spcBef>
                <a:spcPts val="0"/>
              </a:spcBef>
            </a:pPr>
            <a:r>
              <a:rPr lang="en-GB" dirty="0"/>
              <a:t>PID Architecture document</a:t>
            </a:r>
          </a:p>
          <a:p>
            <a:pPr lvl="3">
              <a:spcBef>
                <a:spcPts val="0"/>
              </a:spcBef>
            </a:pPr>
            <a:r>
              <a:rPr lang="en-GB" dirty="0"/>
              <a:t>Final.  Q4 2020</a:t>
            </a:r>
          </a:p>
          <a:p>
            <a:pPr marL="685800" lvl="1" indent="-228600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First meeting held on October 30</a:t>
            </a:r>
          </a:p>
          <a:p>
            <a:pPr marL="228600" indent="-228600">
              <a:spcBef>
                <a:spcPts val="0"/>
              </a:spcBef>
            </a:pPr>
            <a:endParaRPr lang="en-GB" dirty="0"/>
          </a:p>
        </p:txBody>
      </p:sp>
      <p:sp>
        <p:nvSpPr>
          <p:cNvPr id="447" name="Google Shape;447;p27"/>
          <p:cNvSpPr txBox="1">
            <a:spLocks noGrp="1"/>
          </p:cNvSpPr>
          <p:nvPr>
            <p:ph type="sldNum" idx="12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6" name="Google Shape;319;p20">
            <a:extLst>
              <a:ext uri="{FF2B5EF4-FFF2-40B4-BE49-F238E27FC236}">
                <a16:creationId xmlns:a16="http://schemas.microsoft.com/office/drawing/2014/main" id="{7098B0C3-30E3-A043-9E6A-3F5094F4682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GEDE webinar on EOSC progress, 7th November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16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Engage with 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651" y="5899267"/>
            <a:ext cx="809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hlinkClick r:id="rId2"/>
              </a:rPr>
              <a:t>https://www.eoscsecretariat.eu/events/eosc-symposium-2019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34AD-8291-4441-B9FB-E1BA4D51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5" y="1652632"/>
            <a:ext cx="8876714" cy="41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1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5830719" y="3446711"/>
            <a:ext cx="2960982" cy="296683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1"/>
          <p:cNvSpPr txBox="1"/>
          <p:nvPr/>
        </p:nvSpPr>
        <p:spPr>
          <a:xfrm>
            <a:off x="352300" y="3056466"/>
            <a:ext cx="4641732" cy="339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Arial"/>
              <a:buNone/>
            </a:pPr>
            <a:r>
              <a:rPr lang="en-GB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listening!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rgbClr val="2A4A88"/>
              </a:buClr>
              <a:buSzPts val="1200"/>
              <a:buFont typeface="Arial"/>
              <a:buNone/>
            </a:pP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085-011C-4AB4-9A3E-6C3C859D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the Working Groups 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6DA65-718E-4022-89A4-30962199ED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</a:p>
        </p:txBody>
      </p:sp>
      <p:pic>
        <p:nvPicPr>
          <p:cNvPr id="7" name="Google Shape;209;p11">
            <a:extLst>
              <a:ext uri="{FF2B5EF4-FFF2-40B4-BE49-F238E27FC236}">
                <a16:creationId xmlns:a16="http://schemas.microsoft.com/office/drawing/2014/main" id="{66F99B9E-9880-4D3F-9F33-26FC4DED28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1690689"/>
            <a:ext cx="8250621" cy="4515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86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 dirty="0"/>
              <a:t>WGs are not reinventing wheels</a:t>
            </a:r>
            <a:endParaRPr dirty="0"/>
          </a:p>
        </p:txBody>
      </p:sp>
      <p:sp>
        <p:nvSpPr>
          <p:cNvPr id="461" name="Google Shape;461;p29"/>
          <p:cNvSpPr txBox="1">
            <a:spLocks noGrp="1"/>
          </p:cNvSpPr>
          <p:nvPr>
            <p:ph type="body" idx="1"/>
          </p:nvPr>
        </p:nvSpPr>
        <p:spPr>
          <a:xfrm>
            <a:off x="628649" y="1710267"/>
            <a:ext cx="8024283" cy="446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Need to reach out to H2020 projects, national initiatives, RIs and coalition of the doers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Working Groups dependent on YOU!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You produce and we coordinate &amp; endorse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Collectively we will build EOSC</a:t>
            </a:r>
            <a:endParaRPr dirty="0"/>
          </a:p>
        </p:txBody>
      </p:sp>
      <p:sp>
        <p:nvSpPr>
          <p:cNvPr id="462" name="Google Shape;462;p29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GEDE webinar on EOSC progress, 7th November 2019</a:t>
            </a:r>
            <a:endParaRPr dirty="0"/>
          </a:p>
        </p:txBody>
      </p:sp>
      <p:grpSp>
        <p:nvGrpSpPr>
          <p:cNvPr id="464" name="Google Shape;464;p29"/>
          <p:cNvGrpSpPr/>
          <p:nvPr/>
        </p:nvGrpSpPr>
        <p:grpSpPr>
          <a:xfrm>
            <a:off x="1716657" y="4210773"/>
            <a:ext cx="7466013" cy="2282101"/>
            <a:chOff x="4011517" y="4101142"/>
            <a:chExt cx="8178896" cy="2786826"/>
          </a:xfrm>
        </p:grpSpPr>
        <p:grpSp>
          <p:nvGrpSpPr>
            <p:cNvPr id="465" name="Google Shape;465;p29"/>
            <p:cNvGrpSpPr/>
            <p:nvPr/>
          </p:nvGrpSpPr>
          <p:grpSpPr>
            <a:xfrm>
              <a:off x="4011517" y="4101142"/>
              <a:ext cx="8178896" cy="2786826"/>
              <a:chOff x="550590" y="3038703"/>
              <a:chExt cx="9156992" cy="3117167"/>
            </a:xfrm>
          </p:grpSpPr>
          <p:pic>
            <p:nvPicPr>
              <p:cNvPr id="466" name="Google Shape;466;p2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0590" y="4653929"/>
                <a:ext cx="9156992" cy="1501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7" name="Google Shape;467;p2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694714" y="3038703"/>
                <a:ext cx="2972711" cy="16180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8" name="Google Shape;468;p29"/>
            <p:cNvSpPr/>
            <p:nvPr/>
          </p:nvSpPr>
          <p:spPr>
            <a:xfrm>
              <a:off x="8376639" y="5046957"/>
              <a:ext cx="2245445" cy="1741896"/>
            </a:xfrm>
            <a:prstGeom prst="leftRightArrow">
              <a:avLst>
                <a:gd name="adj1" fmla="val 31585"/>
                <a:gd name="adj2" fmla="val 40793"/>
              </a:avLst>
            </a:prstGeom>
            <a:solidFill>
              <a:srgbClr val="A5A5A5"/>
            </a:solidFill>
            <a:ln w="57150" cap="flat" cmpd="sng">
              <a:solidFill>
                <a:srgbClr val="FFFF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</a:t>
              </a:r>
              <a:r>
                <a:rPr lang="en-GB" sz="8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7895-20CB-4B4B-B043-40B110B9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Procedures and inputs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505" y="1811388"/>
            <a:ext cx="215411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</a:rPr>
              <a:t>Governance 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7540" y="1797095"/>
            <a:ext cx="1854143" cy="624254"/>
          </a:xfrm>
          <a:prstGeom prst="rect">
            <a:avLst/>
          </a:prstGeom>
          <a:solidFill>
            <a:srgbClr val="2CAA3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</a:rPr>
              <a:t>EU funded projects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2971" y="1797095"/>
            <a:ext cx="1896553" cy="624254"/>
          </a:xfrm>
          <a:prstGeom prst="rect">
            <a:avLst/>
          </a:prstGeom>
          <a:solidFill>
            <a:srgbClr val="2CAA3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</a:rPr>
              <a:t>National initiatives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0812" y="1796997"/>
            <a:ext cx="1665366" cy="624254"/>
          </a:xfrm>
          <a:prstGeom prst="rect">
            <a:avLst/>
          </a:prstGeom>
          <a:solidFill>
            <a:srgbClr val="2CAA3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libri" panose="020F0502020204030204" pitchFamily="34" charset="0"/>
              </a:rPr>
              <a:t>Coalition of Doers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53" y="3416394"/>
            <a:ext cx="1319881" cy="654424"/>
          </a:xfrm>
          <a:prstGeom prst="rect">
            <a:avLst/>
          </a:prstGeom>
          <a:solidFill>
            <a:srgbClr val="C53538"/>
          </a:solidFill>
          <a:ln>
            <a:solidFill>
              <a:srgbClr val="8C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WG Landscape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2823" y="3416394"/>
            <a:ext cx="1234717" cy="654424"/>
          </a:xfrm>
          <a:prstGeom prst="rect">
            <a:avLst/>
          </a:prstGeom>
          <a:solidFill>
            <a:srgbClr val="C53538"/>
          </a:solidFill>
          <a:ln>
            <a:solidFill>
              <a:srgbClr val="8C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WG Sustainability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6921" y="3390206"/>
            <a:ext cx="1319881" cy="654424"/>
          </a:xfrm>
          <a:prstGeom prst="rect">
            <a:avLst/>
          </a:prstGeom>
          <a:solidFill>
            <a:srgbClr val="C53538"/>
          </a:solidFill>
          <a:ln>
            <a:solidFill>
              <a:srgbClr val="8C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WG Architecture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96011" y="3390206"/>
            <a:ext cx="1319881" cy="654424"/>
          </a:xfrm>
          <a:prstGeom prst="rect">
            <a:avLst/>
          </a:prstGeom>
          <a:solidFill>
            <a:srgbClr val="C53538"/>
          </a:solidFill>
          <a:ln>
            <a:solidFill>
              <a:srgbClr val="8C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WG FAIR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85101" y="3390206"/>
            <a:ext cx="1319881" cy="654424"/>
          </a:xfrm>
          <a:prstGeom prst="rect">
            <a:avLst/>
          </a:prstGeom>
          <a:solidFill>
            <a:srgbClr val="C53538"/>
          </a:solidFill>
          <a:ln>
            <a:solidFill>
              <a:srgbClr val="8C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WG Rules of Participation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927145" y="2480226"/>
            <a:ext cx="431377" cy="5145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6161583" y="2457416"/>
            <a:ext cx="431377" cy="5145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33" y="5454014"/>
            <a:ext cx="3495451" cy="8424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81" y="1690689"/>
            <a:ext cx="738664" cy="9722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800" b="1" dirty="0">
                <a:latin typeface="Calibri" panose="020F0502020204030204" pitchFamily="34" charset="0"/>
              </a:rPr>
              <a:t>Define  Build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295" y="3154772"/>
            <a:ext cx="738664" cy="12134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800" b="1" dirty="0">
                <a:latin typeface="Calibri" panose="020F0502020204030204" pitchFamily="34" charset="0"/>
              </a:rPr>
              <a:t>Coordinate Endorse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81" y="5334643"/>
            <a:ext cx="1015663" cy="12134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800" b="1" dirty="0">
                <a:latin typeface="Calibri" panose="020F0502020204030204" pitchFamily="34" charset="0"/>
              </a:rPr>
              <a:t>Consult</a:t>
            </a:r>
          </a:p>
          <a:p>
            <a:pPr algn="ctr"/>
            <a:r>
              <a:rPr lang="en-GB" sz="1800" b="1" dirty="0">
                <a:latin typeface="Calibri" panose="020F0502020204030204" pitchFamily="34" charset="0"/>
              </a:rPr>
              <a:t>Test</a:t>
            </a:r>
          </a:p>
          <a:p>
            <a:pPr algn="ctr"/>
            <a:r>
              <a:rPr lang="en-GB" sz="1800" b="1" dirty="0">
                <a:latin typeface="Calibri" panose="020F0502020204030204" pitchFamily="34" charset="0"/>
              </a:rPr>
              <a:t>Iterate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434" y="5334643"/>
            <a:ext cx="1727560" cy="9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oogle Shape;415;p24" descr="Image result for circular arrow"/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5872"/>
          <a:stretch/>
        </p:blipFill>
        <p:spPr>
          <a:xfrm>
            <a:off x="1289996" y="4174711"/>
            <a:ext cx="1120761" cy="101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15;p24" descr="Image result for circular arrow"/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5872"/>
          <a:stretch/>
        </p:blipFill>
        <p:spPr>
          <a:xfrm>
            <a:off x="2727055" y="4174711"/>
            <a:ext cx="1120761" cy="101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5;p24" descr="Image result for circular arrow"/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5872"/>
          <a:stretch/>
        </p:blipFill>
        <p:spPr>
          <a:xfrm>
            <a:off x="4164114" y="4180473"/>
            <a:ext cx="1120761" cy="101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415;p24" descr="Image result for circular arrow"/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5872"/>
          <a:stretch/>
        </p:blipFill>
        <p:spPr>
          <a:xfrm>
            <a:off x="5641021" y="4121085"/>
            <a:ext cx="1120761" cy="101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15;p24" descr="Image result for circular arrow"/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b="5872"/>
          <a:stretch/>
        </p:blipFill>
        <p:spPr>
          <a:xfrm>
            <a:off x="7130315" y="4174711"/>
            <a:ext cx="1120761" cy="101337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ooter Placeholder 2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6744F-0C60-456D-8104-340C78A78262}"/>
              </a:ext>
            </a:extLst>
          </p:cNvPr>
          <p:cNvSpPr/>
          <p:nvPr/>
        </p:nvSpPr>
        <p:spPr>
          <a:xfrm>
            <a:off x="822953" y="2980483"/>
            <a:ext cx="7886700" cy="351157"/>
          </a:xfrm>
          <a:prstGeom prst="rect">
            <a:avLst/>
          </a:prstGeom>
          <a:solidFill>
            <a:srgbClr val="C53538"/>
          </a:solidFill>
          <a:ln>
            <a:solidFill>
              <a:srgbClr val="8C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Board</a:t>
            </a:r>
          </a:p>
        </p:txBody>
      </p:sp>
    </p:spTree>
    <p:extLst>
      <p:ext uri="{BB962C8B-B14F-4D97-AF65-F5344CB8AC3E}">
        <p14:creationId xmlns:p14="http://schemas.microsoft.com/office/powerpoint/2010/main" val="245256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03C3-2685-4274-8DCB-A120B3F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Plan is published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3357-5CFE-407E-952D-3EA939E0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193" y="1714851"/>
            <a:ext cx="3784209" cy="4689761"/>
          </a:xfrm>
        </p:spPr>
        <p:txBody>
          <a:bodyPr/>
          <a:lstStyle/>
          <a:p>
            <a:pPr marL="50800" indent="0">
              <a:spcAft>
                <a:spcPts val="1200"/>
              </a:spcAft>
              <a:buNone/>
            </a:pPr>
            <a:r>
              <a:rPr lang="en-GB" dirty="0"/>
              <a:t>Contents</a:t>
            </a:r>
          </a:p>
          <a:p>
            <a:pPr>
              <a:spcAft>
                <a:spcPts val="1200"/>
              </a:spcAft>
            </a:pPr>
            <a:r>
              <a:rPr lang="en-GB" dirty="0"/>
              <a:t>A first EOSC iteration by end 2020</a:t>
            </a:r>
          </a:p>
          <a:p>
            <a:pPr>
              <a:spcAft>
                <a:spcPts val="1200"/>
              </a:spcAft>
            </a:pPr>
            <a:r>
              <a:rPr lang="en-GB" dirty="0"/>
              <a:t>Timeline</a:t>
            </a:r>
          </a:p>
          <a:p>
            <a:pPr>
              <a:spcAft>
                <a:spcPts val="1200"/>
              </a:spcAft>
            </a:pPr>
            <a:r>
              <a:rPr lang="en-GB" dirty="0"/>
              <a:t>Procedures and required inputs</a:t>
            </a:r>
            <a:endParaRPr lang="en-GB" dirty="0">
              <a:hlinkClick r:id="rId2"/>
            </a:endParaRPr>
          </a:p>
          <a:p>
            <a:pPr marL="50800" indent="0">
              <a:buNone/>
            </a:pPr>
            <a:endParaRPr lang="en-GB" dirty="0">
              <a:hlinkClick r:id="rId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E7CAF-BF03-49B3-B09A-B7762A7D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6" y="1714851"/>
            <a:ext cx="3057085" cy="43658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91A5481-E01F-481F-A4FF-0A59823E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82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755-23B7-4EF6-8E27-D09EB5D3032C}"/>
              </a:ext>
            </a:extLst>
          </p:cNvPr>
          <p:cNvSpPr/>
          <p:nvPr/>
        </p:nvSpPr>
        <p:spPr>
          <a:xfrm>
            <a:off x="4107044" y="5665766"/>
            <a:ext cx="5036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indent="0">
              <a:buNone/>
            </a:pPr>
            <a:r>
              <a:rPr lang="en-GB" sz="2800" dirty="0">
                <a:latin typeface="Calibri" panose="020F0502020204030204" pitchFamily="34" charset="0"/>
                <a:hlinkClick r:id="rId2"/>
              </a:rPr>
              <a:t>http://doi.org/10.2777/972843</a:t>
            </a:r>
            <a:r>
              <a:rPr lang="en-GB" sz="2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GEDE webinar on EOSC progress, 7th November 2019</a:t>
            </a:r>
          </a:p>
        </p:txBody>
      </p:sp>
    </p:spTree>
    <p:extLst>
      <p:ext uri="{BB962C8B-B14F-4D97-AF65-F5344CB8AC3E}">
        <p14:creationId xmlns:p14="http://schemas.microsoft.com/office/powerpoint/2010/main" val="257675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>
            <a:spLocks noGrp="1"/>
          </p:cNvSpPr>
          <p:nvPr>
            <p:ph type="title"/>
          </p:nvPr>
        </p:nvSpPr>
        <p:spPr>
          <a:xfrm>
            <a:off x="398909" y="88746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4000"/>
              <a:buFont typeface="Calibri"/>
              <a:buNone/>
            </a:pPr>
            <a:r>
              <a:rPr lang="en-GB" dirty="0"/>
              <a:t>Timeline</a:t>
            </a:r>
            <a:endParaRPr dirty="0"/>
          </a:p>
        </p:txBody>
      </p:sp>
      <p:sp>
        <p:nvSpPr>
          <p:cNvPr id="412" name="Google Shape;412;p24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GEDE webinar on EOSC progress, 7th November 2019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113"/>
            <a:ext cx="9144000" cy="43478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61266" y="771600"/>
            <a:ext cx="5283200" cy="4301561"/>
            <a:chOff x="3361266" y="771600"/>
            <a:chExt cx="5283200" cy="4301561"/>
          </a:xfrm>
        </p:grpSpPr>
        <p:sp>
          <p:nvSpPr>
            <p:cNvPr id="416" name="Google Shape;416;p24"/>
            <p:cNvSpPr txBox="1"/>
            <p:nvPr/>
          </p:nvSpPr>
          <p:spPr>
            <a:xfrm>
              <a:off x="3361266" y="771600"/>
              <a:ext cx="5283200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Iteration and testing built into plan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Initial / outline outputs </a:t>
              </a: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TEST </a:t>
              </a: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Updated / final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Agree versions for implementation post 2020</a:t>
              </a:r>
              <a:endParaRPr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5" name="Google Shape;415;p24" descr="Image result for circular arrow"/>
            <p:cNvPicPr preferRelativeResize="0"/>
            <p:nvPr/>
          </p:nvPicPr>
          <p:blipFill rotWithShape="1">
            <a:blip r:embed="rId4">
              <a:alphaModFix/>
            </a:blip>
            <a:srcRect l="1" r="-2047" b="5872"/>
            <a:stretch/>
          </p:blipFill>
          <p:spPr>
            <a:xfrm>
              <a:off x="6348046" y="3886200"/>
              <a:ext cx="1458694" cy="11869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0511B1-B5DC-4299-A0B5-67AB1FA80355}"/>
              </a:ext>
            </a:extLst>
          </p:cNvPr>
          <p:cNvSpPr/>
          <p:nvPr/>
        </p:nvSpPr>
        <p:spPr>
          <a:xfrm>
            <a:off x="3179298" y="2171994"/>
            <a:ext cx="3168748" cy="4271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DF664-3B48-4D1D-9C3B-B662597E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3485072"/>
            <a:ext cx="7772400" cy="1269808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b="1" dirty="0">
                <a:latin typeface="+mn-lt"/>
              </a:rPr>
              <a:t>FAIR Working Group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381CE-02F3-43D0-BEE3-6D378A04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410" y="5197925"/>
            <a:ext cx="6783480" cy="1030347"/>
          </a:xfrm>
        </p:spPr>
        <p:txBody>
          <a:bodyPr>
            <a:normAutofit/>
          </a:bodyPr>
          <a:lstStyle/>
          <a:p>
            <a:r>
              <a:rPr lang="en-GB" sz="2800" i="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www.eoscsecretariat.eu/working-groups/fair-working-group</a:t>
            </a:r>
            <a:endParaRPr lang="en-GB" sz="28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7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>
            <a:off x="189263" y="2107338"/>
            <a:ext cx="5008557" cy="12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Provide recommendations on the implementation of FAIR, including corresponding requirements for services, in order to foster cross-disciplinary interoperability</a:t>
            </a:r>
            <a:endParaRPr dirty="0"/>
          </a:p>
        </p:txBody>
      </p:sp>
      <p:sp>
        <p:nvSpPr>
          <p:cNvPr id="343" name="Google Shape;343;p21"/>
          <p:cNvSpPr txBox="1">
            <a:spLocks noGrp="1"/>
          </p:cNvSpPr>
          <p:nvPr>
            <p:ph type="ftr" idx="11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cs typeface="Arial" panose="020B0604020202020204" pitchFamily="34" charset="0"/>
              </a:rPr>
              <a:t>GEDE webinar on EOSC progress, 7th November 2019</a:t>
            </a: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4989" y="-45011"/>
            <a:ext cx="9144000" cy="1541463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542" y="306436"/>
            <a:ext cx="4472222" cy="98019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/>
        </p:nvSpPr>
        <p:spPr>
          <a:xfrm>
            <a:off x="189263" y="3025377"/>
            <a:ext cx="7886700" cy="5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Calibri"/>
              <a:buNone/>
            </a:pPr>
            <a:r>
              <a:rPr lang="en-GB" sz="2400" b="1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189261" y="3550546"/>
            <a:ext cx="8959727" cy="132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standards &amp; sharing agreements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Upscale best-practice solutions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Interoperability Framework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service requirements for FAIR </a:t>
            </a:r>
            <a:endParaRPr lang="en-GB" dirty="0">
              <a:ea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endParaRPr lang="en-GB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 Identifier Policy for EOSC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to assess FAIR data and            certify services that enable FAIR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towards globally-accepted frameworks</a:t>
            </a:r>
            <a:endParaRPr dirty="0"/>
          </a:p>
          <a:p>
            <a:pPr marL="342900" marR="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189263" y="1573925"/>
            <a:ext cx="1257115" cy="5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Calibri"/>
              <a:buNone/>
            </a:pPr>
            <a:r>
              <a:rPr lang="en-GB" sz="2400" b="1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5235783" y="1546241"/>
            <a:ext cx="1257115" cy="54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2400"/>
              <a:buFont typeface="Calibri"/>
              <a:buNone/>
            </a:pPr>
            <a:r>
              <a:rPr lang="en-GB" sz="2400" b="1">
                <a:solidFill>
                  <a:srgbClr val="2A4A88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4074426" y="5349972"/>
            <a:ext cx="1441447" cy="680889"/>
          </a:xfrm>
          <a:custGeom>
            <a:avLst/>
            <a:gdLst/>
            <a:ahLst/>
            <a:cxnLst/>
            <a:rect l="l" t="t" r="r" b="b"/>
            <a:pathLst>
              <a:path w="3572350" h="476848" extrusionOk="0">
                <a:moveTo>
                  <a:pt x="0" y="0"/>
                </a:moveTo>
                <a:lnTo>
                  <a:pt x="3572350" y="0"/>
                </a:lnTo>
                <a:lnTo>
                  <a:pt x="3572350" y="476848"/>
                </a:lnTo>
                <a:lnTo>
                  <a:pt x="0" y="4768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9550" tIns="99550" rIns="99550" bIns="9955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2020 </a:t>
            </a:r>
            <a:b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 Annual FAIR work plan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609621" y="5377200"/>
            <a:ext cx="1632211" cy="1131014"/>
          </a:xfrm>
          <a:custGeom>
            <a:avLst/>
            <a:gdLst/>
            <a:ahLst/>
            <a:cxnLst/>
            <a:rect l="l" t="t" r="r" b="b"/>
            <a:pathLst>
              <a:path w="3572350" h="476848" extrusionOk="0">
                <a:moveTo>
                  <a:pt x="0" y="0"/>
                </a:moveTo>
                <a:lnTo>
                  <a:pt x="3572350" y="0"/>
                </a:lnTo>
                <a:lnTo>
                  <a:pt x="3572350" y="476848"/>
                </a:lnTo>
                <a:lnTo>
                  <a:pt x="0" y="4768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9550" tIns="99550" rIns="99550" bIns="9955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 2019 </a:t>
            </a:r>
            <a:b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PID policy defined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metrics for FAIR data &amp; service certification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6052613" y="5320925"/>
            <a:ext cx="13702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2020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EOSC Interoperability Framework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21"/>
          <p:cNvGrpSpPr/>
          <p:nvPr/>
        </p:nvGrpSpPr>
        <p:grpSpPr>
          <a:xfrm>
            <a:off x="535205" y="4895360"/>
            <a:ext cx="8495195" cy="1158460"/>
            <a:chOff x="535206" y="5324634"/>
            <a:chExt cx="8137220" cy="1158460"/>
          </a:xfrm>
        </p:grpSpPr>
        <p:sp>
          <p:nvSpPr>
            <p:cNvPr id="355" name="Google Shape;355;p21"/>
            <p:cNvSpPr/>
            <p:nvPr/>
          </p:nvSpPr>
          <p:spPr>
            <a:xfrm>
              <a:off x="535206" y="5324634"/>
              <a:ext cx="8137220" cy="476848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080393" y="5802205"/>
              <a:ext cx="1303523" cy="680889"/>
            </a:xfrm>
            <a:custGeom>
              <a:avLst/>
              <a:gdLst/>
              <a:ahLst/>
              <a:cxnLst/>
              <a:rect l="l" t="t" r="r" b="b"/>
              <a:pathLst>
                <a:path w="3572350" h="476848" extrusionOk="0">
                  <a:moveTo>
                    <a:pt x="0" y="0"/>
                  </a:moveTo>
                  <a:lnTo>
                    <a:pt x="3572350" y="0"/>
                  </a:lnTo>
                  <a:lnTo>
                    <a:pt x="3572350" y="476848"/>
                  </a:lnTo>
                  <a:lnTo>
                    <a:pt x="0" y="4768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9550" tIns="99550" rIns="99550" bIns="995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Q2 2019 </a:t>
              </a:r>
              <a:b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2019 Annual FAIR work plan</a:t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708404" y="5476945"/>
              <a:ext cx="119212" cy="119212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rgbClr val="E6AD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1"/>
          <p:cNvSpPr/>
          <p:nvPr/>
        </p:nvSpPr>
        <p:spPr>
          <a:xfrm>
            <a:off x="3521173" y="5043658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4672194" y="5051674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6749665" y="5060910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8065116" y="5050454"/>
            <a:ext cx="119212" cy="119212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rgbClr val="E6AD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7326654" y="5303693"/>
            <a:ext cx="181734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 2020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PID policy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FAIR metrics &amp; service certification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21"/>
          <p:cNvGrpSpPr/>
          <p:nvPr/>
        </p:nvGrpSpPr>
        <p:grpSpPr>
          <a:xfrm>
            <a:off x="3493155" y="6146435"/>
            <a:ext cx="4868792" cy="308865"/>
            <a:chOff x="3789947" y="6187220"/>
            <a:chExt cx="3531352" cy="210588"/>
          </a:xfrm>
        </p:grpSpPr>
        <p:cxnSp>
          <p:nvCxnSpPr>
            <p:cNvPr id="364" name="Google Shape;364;p21"/>
            <p:cNvCxnSpPr/>
            <p:nvPr/>
          </p:nvCxnSpPr>
          <p:spPr>
            <a:xfrm>
              <a:off x="3789947" y="6376535"/>
              <a:ext cx="3531352" cy="2127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365" name="Google Shape;365;p21"/>
            <p:cNvSpPr txBox="1"/>
            <p:nvPr/>
          </p:nvSpPr>
          <p:spPr>
            <a:xfrm>
              <a:off x="4569405" y="6187220"/>
              <a:ext cx="1441447" cy="209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&amp; iterating</a:t>
              </a:r>
              <a:endParaRPr dirty="0"/>
            </a:p>
          </p:txBody>
        </p:sp>
      </p:grpSp>
      <p:sp>
        <p:nvSpPr>
          <p:cNvPr id="366" name="Google Shape;366;p21"/>
          <p:cNvSpPr txBox="1"/>
          <p:nvPr/>
        </p:nvSpPr>
        <p:spPr>
          <a:xfrm>
            <a:off x="5276838" y="2104835"/>
            <a:ext cx="1596347" cy="12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people, data and service via standards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the glue</a:t>
            </a:r>
            <a:endParaRPr/>
          </a:p>
        </p:txBody>
      </p:sp>
      <p:pic>
        <p:nvPicPr>
          <p:cNvPr id="367" name="Google Shape;367;p21"/>
          <p:cNvPicPr preferRelativeResize="0"/>
          <p:nvPr/>
        </p:nvPicPr>
        <p:blipFill rotWithShape="1">
          <a:blip r:embed="rId4">
            <a:clrChange>
              <a:clrFrom>
                <a:srgbClr val="F6F7F9"/>
              </a:clrFrom>
              <a:clrTo>
                <a:srgbClr val="F6F7F9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952202" y="1385791"/>
            <a:ext cx="2307412" cy="229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6917" y="54637"/>
            <a:ext cx="1327350" cy="133115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 txBox="1"/>
          <p:nvPr/>
        </p:nvSpPr>
        <p:spPr>
          <a:xfrm>
            <a:off x="5960531" y="931576"/>
            <a:ext cx="1956599" cy="50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1480"/>
              <a:buFont typeface="Arial"/>
              <a:buNone/>
            </a:pPr>
            <a:r>
              <a:rPr lang="en-GB"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Chair: Sarah Jones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4A88"/>
              </a:buClr>
              <a:buSzPts val="1480"/>
              <a:buFont typeface="Arial"/>
              <a:buNone/>
            </a:pPr>
            <a:r>
              <a:rPr lang="en-GB"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Expert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OSC Secretariat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OSC Secretariat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5A50BA2-9F29-4424-B958-2472C14F1FA9}" vid="{3BCE5DE3-00B2-4343-B9B9-5C7309B49BFA}"/>
    </a:ext>
  </a:extLst>
</a:theme>
</file>

<file path=ppt/theme/theme3.xml><?xml version="1.0" encoding="utf-8"?>
<a:theme xmlns:a="http://schemas.openxmlformats.org/drawingml/2006/main" name="2_EOSC Secretariat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OSC Architecture WG PowerPoint Template v2" id="{96827844-FFD2-46C1-9EDA-D18BF378D146}" vid="{BCAF822F-E735-4169-A2CD-83E8EE5F91C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1248</Words>
  <Application>Microsoft Macintosh PowerPoint</Application>
  <PresentationFormat>Affichage à l'écran (4:3)</PresentationFormat>
  <Paragraphs>263</Paragraphs>
  <Slides>25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</vt:lpstr>
      <vt:lpstr>Calibri Light</vt:lpstr>
      <vt:lpstr>EOSC Secretariat</vt:lpstr>
      <vt:lpstr>1_EOSC Secretariat</vt:lpstr>
      <vt:lpstr>2_EOSC Secretariat</vt:lpstr>
      <vt:lpstr>EOSC Working Groups FAIR &amp; Architecture</vt:lpstr>
      <vt:lpstr>EOSC Exec Board Working Groups</vt:lpstr>
      <vt:lpstr>Where the Working Groups sit</vt:lpstr>
      <vt:lpstr>WGs are not reinventing wheels</vt:lpstr>
      <vt:lpstr>Procedures and inputs</vt:lpstr>
      <vt:lpstr>Work Plan is published</vt:lpstr>
      <vt:lpstr>Timeline</vt:lpstr>
      <vt:lpstr> FAIR Working Group update</vt:lpstr>
      <vt:lpstr>Présentation PowerPoint</vt:lpstr>
      <vt:lpstr>Key deliverables</vt:lpstr>
      <vt:lpstr>Getting FAIR up and running</vt:lpstr>
      <vt:lpstr>FAIR WG task forces (and leaders)</vt:lpstr>
      <vt:lpstr>Task Force progress to date</vt:lpstr>
      <vt:lpstr>What can be done in a short time?</vt:lpstr>
      <vt:lpstr>How to integrate RI experience?</vt:lpstr>
      <vt:lpstr>How will WGs work together? </vt:lpstr>
      <vt:lpstr>Présentation PowerPoint</vt:lpstr>
      <vt:lpstr>Présentation PowerPoint</vt:lpstr>
      <vt:lpstr>Architecture WG membership</vt:lpstr>
      <vt:lpstr>Architecture WG initial steps</vt:lpstr>
      <vt:lpstr>Areas of Work</vt:lpstr>
      <vt:lpstr>AAI Task Force</vt:lpstr>
      <vt:lpstr>PID Technical Architecture</vt:lpstr>
      <vt:lpstr>Engage with us!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European Open Science Cloud .</dc:title>
  <dc:creator>Sarah Jones</dc:creator>
  <cp:lastModifiedBy>Microsoft Office User</cp:lastModifiedBy>
  <cp:revision>88</cp:revision>
  <dcterms:created xsi:type="dcterms:W3CDTF">2019-05-16T21:36:53Z</dcterms:created>
  <dcterms:modified xsi:type="dcterms:W3CDTF">2019-11-07T11:21:57Z</dcterms:modified>
</cp:coreProperties>
</file>