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8" r:id="rId2"/>
    <p:sldId id="259" r:id="rId3"/>
    <p:sldId id="256" r:id="rId4"/>
    <p:sldId id="257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6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66"/>
  </p:normalViewPr>
  <p:slideViewPr>
    <p:cSldViewPr snapToGrid="0">
      <p:cViewPr varScale="1">
        <p:scale>
          <a:sx n="60" d="100"/>
          <a:sy n="60" d="100"/>
        </p:scale>
        <p:origin x="-694" y="-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-1094" y="-48"/>
      </p:cViewPr>
      <p:guideLst>
        <p:guide orient="horz" pos="2141"/>
        <p:guide pos="311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E7949-2A07-4677-B9D7-EC8945A9A343}" type="datetimeFigureOut">
              <a:rPr lang="en-GB" smtClean="0"/>
              <a:t>18/05/2019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15DEA-611C-4394-89BB-B48975999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263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8D67-FEFE-4419-9B0A-0C276761B596}" type="datetimeFigureOut">
              <a:rPr lang="en-GB" smtClean="0"/>
              <a:t>18/05/2019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0922-2848-4E9D-97A2-C5A665781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4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8D67-FEFE-4419-9B0A-0C276761B596}" type="datetimeFigureOut">
              <a:rPr lang="en-GB" smtClean="0"/>
              <a:t>18/05/2019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0922-2848-4E9D-97A2-C5A665781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8D67-FEFE-4419-9B0A-0C276761B596}" type="datetimeFigureOut">
              <a:rPr lang="en-GB" smtClean="0"/>
              <a:t>18/05/2019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0922-2848-4E9D-97A2-C5A665781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13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8D67-FEFE-4419-9B0A-0C276761B596}" type="datetimeFigureOut">
              <a:rPr lang="en-GB" smtClean="0"/>
              <a:t>18/05/2019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0922-2848-4E9D-97A2-C5A665781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98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8D67-FEFE-4419-9B0A-0C276761B596}" type="datetimeFigureOut">
              <a:rPr lang="en-GB" smtClean="0"/>
              <a:t>18/05/2019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0922-2848-4E9D-97A2-C5A665781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19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8D67-FEFE-4419-9B0A-0C276761B596}" type="datetimeFigureOut">
              <a:rPr lang="en-GB" smtClean="0"/>
              <a:t>18/05/2019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0922-2848-4E9D-97A2-C5A665781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33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8D67-FEFE-4419-9B0A-0C276761B596}" type="datetimeFigureOut">
              <a:rPr lang="en-GB" smtClean="0"/>
              <a:t>18/05/2019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0922-2848-4E9D-97A2-C5A665781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24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8D67-FEFE-4419-9B0A-0C276761B596}" type="datetimeFigureOut">
              <a:rPr lang="en-GB" smtClean="0"/>
              <a:t>18/05/2019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0922-2848-4E9D-97A2-C5A665781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03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8D67-FEFE-4419-9B0A-0C276761B596}" type="datetimeFigureOut">
              <a:rPr lang="en-GB" smtClean="0"/>
              <a:t>18/05/2019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0922-2848-4E9D-97A2-C5A665781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11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8D67-FEFE-4419-9B0A-0C276761B596}" type="datetimeFigureOut">
              <a:rPr lang="en-GB" smtClean="0"/>
              <a:t>18/05/2019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0922-2848-4E9D-97A2-C5A665781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96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8D67-FEFE-4419-9B0A-0C276761B596}" type="datetimeFigureOut">
              <a:rPr lang="en-GB" smtClean="0"/>
              <a:t>18/05/2019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0922-2848-4E9D-97A2-C5A665781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55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8D67-FEFE-4419-9B0A-0C276761B596}" type="datetimeFigureOut">
              <a:rPr lang="en-GB" smtClean="0"/>
              <a:t>18/05/2019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10922-2848-4E9D-97A2-C5A665781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71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6068" y="116632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Connecting The Language Archive to </a:t>
            </a:r>
            <a:r>
              <a:rPr lang="en-US" sz="3200" dirty="0" err="1"/>
              <a:t>DOIP</a:t>
            </a:r>
            <a:endParaRPr lang="en-US" sz="3200" dirty="0"/>
          </a:p>
          <a:p>
            <a:pPr algn="ctr"/>
            <a:r>
              <a:rPr lang="en-US" sz="2400" dirty="0"/>
              <a:t>general info</a:t>
            </a:r>
            <a:endParaRPr lang="en-GB" sz="2400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124744"/>
            <a:ext cx="3916680" cy="19653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5536" y="1064845"/>
            <a:ext cx="415832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The digital </a:t>
            </a:r>
            <a:r>
              <a:rPr lang="de-DE" sz="1600" dirty="0" err="1"/>
              <a:t>repository</a:t>
            </a:r>
            <a:r>
              <a:rPr lang="de-DE" sz="1600" dirty="0"/>
              <a:t> at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MPI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Psycholinguistics</a:t>
            </a:r>
            <a:r>
              <a:rPr lang="de-DE" sz="1600" dirty="0"/>
              <a:t> </a:t>
            </a:r>
            <a:r>
              <a:rPr lang="de-DE" sz="1600" dirty="0" err="1"/>
              <a:t>has</a:t>
            </a:r>
            <a:r>
              <a:rPr lang="de-DE" sz="1600" dirty="0"/>
              <a:t> </a:t>
            </a:r>
            <a:r>
              <a:rPr lang="de-DE" sz="1600" dirty="0" err="1"/>
              <a:t>several</a:t>
            </a:r>
            <a:r>
              <a:rPr lang="de-DE" sz="1600" dirty="0"/>
              <a:t> sub-</a:t>
            </a:r>
            <a:r>
              <a:rPr lang="de-DE" sz="1600" dirty="0" err="1"/>
              <a:t>collections</a:t>
            </a:r>
            <a:r>
              <a:rPr lang="de-DE" sz="1600" dirty="0"/>
              <a:t>. </a:t>
            </a:r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well-</a:t>
            </a:r>
            <a:r>
              <a:rPr lang="de-DE" sz="1600" dirty="0" err="1"/>
              <a:t>known</a:t>
            </a:r>
            <a:r>
              <a:rPr lang="de-DE" sz="1600" dirty="0"/>
              <a:t> DOBES </a:t>
            </a:r>
            <a:r>
              <a:rPr lang="de-DE" sz="1600" dirty="0" err="1"/>
              <a:t>archive</a:t>
            </a:r>
            <a:r>
              <a:rPr lang="de-DE" sz="1600" dirty="0"/>
              <a:t>. In total </a:t>
            </a:r>
            <a:r>
              <a:rPr lang="de-DE" sz="1600" dirty="0" err="1"/>
              <a:t>it</a:t>
            </a:r>
            <a:r>
              <a:rPr lang="de-DE" sz="1600" dirty="0"/>
              <a:t> </a:t>
            </a:r>
            <a:r>
              <a:rPr lang="de-DE" sz="1600" dirty="0" err="1"/>
              <a:t>contains</a:t>
            </a:r>
            <a:r>
              <a:rPr lang="de-DE" sz="1600" dirty="0"/>
              <a:t> </a:t>
            </a:r>
            <a:r>
              <a:rPr lang="de-DE" sz="1600" dirty="0" err="1"/>
              <a:t>about</a:t>
            </a:r>
            <a:r>
              <a:rPr lang="de-DE" sz="1600" dirty="0"/>
              <a:t> 110 TB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contributions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many</a:t>
            </a:r>
            <a:r>
              <a:rPr lang="de-DE" sz="1600" dirty="0"/>
              <a:t> </a:t>
            </a:r>
            <a:r>
              <a:rPr lang="de-DE" sz="1600" dirty="0" err="1"/>
              <a:t>researchers</a:t>
            </a:r>
            <a:r>
              <a:rPr lang="de-DE" sz="1600" dirty="0"/>
              <a:t> </a:t>
            </a:r>
            <a:r>
              <a:rPr lang="de-DE" sz="1600" dirty="0" err="1"/>
              <a:t>worldwide</a:t>
            </a:r>
            <a:r>
              <a:rPr lang="de-DE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The </a:t>
            </a:r>
            <a:r>
              <a:rPr lang="de-DE" sz="1600" dirty="0" err="1"/>
              <a:t>whole</a:t>
            </a:r>
            <a:r>
              <a:rPr lang="de-DE" sz="1600" dirty="0"/>
              <a:t> </a:t>
            </a:r>
            <a:r>
              <a:rPr lang="de-DE" sz="1600" dirty="0" err="1"/>
              <a:t>holding</a:t>
            </a:r>
            <a:r>
              <a:rPr lang="de-DE" sz="1600" dirty="0"/>
              <a:t> at </a:t>
            </a:r>
            <a:r>
              <a:rPr lang="de-DE" sz="1600" dirty="0" err="1"/>
              <a:t>MPI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organised</a:t>
            </a:r>
            <a:r>
              <a:rPr lang="de-DE" sz="1600" dirty="0"/>
              <a:t> </a:t>
            </a:r>
            <a:r>
              <a:rPr lang="de-DE" sz="1600" dirty="0" err="1"/>
              <a:t>as</a:t>
            </a:r>
            <a:r>
              <a:rPr lang="de-DE" sz="1600" dirty="0"/>
              <a:t> a </a:t>
            </a:r>
            <a:r>
              <a:rPr lang="de-DE" sz="1600" dirty="0" err="1"/>
              <a:t>hierarchical</a:t>
            </a:r>
            <a:r>
              <a:rPr lang="de-DE" sz="1600" dirty="0"/>
              <a:t> </a:t>
            </a:r>
            <a:r>
              <a:rPr lang="de-DE" sz="1600" dirty="0" err="1"/>
              <a:t>collection</a:t>
            </a:r>
            <a:r>
              <a:rPr lang="de-DE" sz="1600" dirty="0"/>
              <a:t> (</a:t>
            </a:r>
            <a:r>
              <a:rPr lang="de-DE" sz="1600" dirty="0" err="1"/>
              <a:t>tree</a:t>
            </a:r>
            <a:r>
              <a:rPr lang="de-DE" sz="1600" dirty="0"/>
              <a:t>)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enable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do </a:t>
            </a:r>
            <a:r>
              <a:rPr lang="de-DE" sz="1600" dirty="0" err="1"/>
              <a:t>management</a:t>
            </a:r>
            <a:r>
              <a:rPr lang="de-DE" sz="1600" dirty="0"/>
              <a:t> </a:t>
            </a:r>
            <a:r>
              <a:rPr lang="de-DE" sz="1600" dirty="0" err="1"/>
              <a:t>operations</a:t>
            </a:r>
            <a:r>
              <a:rPr lang="de-DE" sz="1600" dirty="0"/>
              <a:t>, </a:t>
            </a:r>
            <a:r>
              <a:rPr lang="de-DE" sz="1600" dirty="0" err="1"/>
              <a:t>setting</a:t>
            </a:r>
            <a:r>
              <a:rPr lang="de-DE" sz="1600" dirty="0"/>
              <a:t> </a:t>
            </a:r>
            <a:r>
              <a:rPr lang="de-DE" sz="1600" dirty="0" err="1"/>
              <a:t>rights</a:t>
            </a:r>
            <a:r>
              <a:rPr lang="de-DE" sz="1600" dirty="0"/>
              <a:t>, etc. The links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establish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tree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metadata</a:t>
            </a:r>
            <a:r>
              <a:rPr lang="de-DE" sz="1600" dirty="0"/>
              <a:t>. </a:t>
            </a:r>
            <a:r>
              <a:rPr lang="de-DE" sz="1600" dirty="0" err="1"/>
              <a:t>For</a:t>
            </a:r>
            <a:r>
              <a:rPr lang="de-DE" sz="1600" dirty="0"/>
              <a:t> top </a:t>
            </a:r>
            <a:r>
              <a:rPr lang="de-DE" sz="1600" dirty="0" err="1"/>
              <a:t>level</a:t>
            </a:r>
            <a:r>
              <a:rPr lang="de-DE" sz="1600" dirty="0"/>
              <a:t> </a:t>
            </a:r>
            <a:r>
              <a:rPr lang="de-DE" sz="1600" dirty="0" err="1"/>
              <a:t>nodes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tree</a:t>
            </a:r>
            <a:r>
              <a:rPr lang="de-DE" sz="1600" dirty="0"/>
              <a:t> different </a:t>
            </a:r>
            <a:r>
              <a:rPr lang="de-DE" sz="1600" dirty="0" err="1"/>
              <a:t>right</a:t>
            </a:r>
            <a:r>
              <a:rPr lang="de-DE" sz="1600" dirty="0"/>
              <a:t> </a:t>
            </a:r>
            <a:r>
              <a:rPr lang="de-DE" sz="1600" dirty="0" err="1"/>
              <a:t>situations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given</a:t>
            </a:r>
            <a:r>
              <a:rPr lang="de-DE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The </a:t>
            </a:r>
            <a:r>
              <a:rPr lang="de-DE" sz="1600" dirty="0" err="1"/>
              <a:t>leafs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tree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individual digital </a:t>
            </a:r>
            <a:r>
              <a:rPr lang="de-DE" sz="1600" dirty="0" err="1"/>
              <a:t>objects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any</a:t>
            </a:r>
            <a:r>
              <a:rPr lang="de-DE" sz="1600" dirty="0"/>
              <a:t> type. </a:t>
            </a:r>
            <a:r>
              <a:rPr lang="de-DE" sz="1600" dirty="0" err="1"/>
              <a:t>However</a:t>
            </a:r>
            <a:r>
              <a:rPr lang="de-DE" sz="1600" dirty="0"/>
              <a:t>, digital </a:t>
            </a:r>
            <a:r>
              <a:rPr lang="de-DE" sz="1600" dirty="0" err="1"/>
              <a:t>entities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bundled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complex</a:t>
            </a:r>
            <a:r>
              <a:rPr lang="de-DE" sz="1600" dirty="0"/>
              <a:t> DO. </a:t>
            </a:r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often</a:t>
            </a:r>
            <a:r>
              <a:rPr lang="de-DE" sz="1600" dirty="0"/>
              <a:t> </a:t>
            </a:r>
            <a:r>
              <a:rPr lang="de-DE" sz="1600" dirty="0" err="1"/>
              <a:t>used</a:t>
            </a:r>
            <a:r>
              <a:rPr lang="de-DE" sz="1600" dirty="0"/>
              <a:t> </a:t>
            </a:r>
            <a:r>
              <a:rPr lang="de-DE" sz="1600" dirty="0" err="1"/>
              <a:t>bundle</a:t>
            </a:r>
            <a:r>
              <a:rPr lang="de-DE" sz="1600" dirty="0"/>
              <a:t> </a:t>
            </a:r>
            <a:r>
              <a:rPr lang="de-DE" sz="1600" dirty="0" err="1"/>
              <a:t>structure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when</a:t>
            </a:r>
            <a:r>
              <a:rPr lang="de-DE" sz="1600" dirty="0"/>
              <a:t> </a:t>
            </a:r>
            <a:r>
              <a:rPr lang="de-DE" sz="1600" dirty="0" err="1"/>
              <a:t>recordings</a:t>
            </a:r>
            <a:r>
              <a:rPr lang="de-DE" sz="1600" dirty="0"/>
              <a:t> </a:t>
            </a:r>
            <a:r>
              <a:rPr lang="de-DE" sz="1600" dirty="0" err="1"/>
              <a:t>share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same time </a:t>
            </a:r>
            <a:r>
              <a:rPr lang="de-DE" sz="1600" dirty="0" err="1"/>
              <a:t>axis</a:t>
            </a:r>
            <a:r>
              <a:rPr lang="de-DE" sz="1600" dirty="0"/>
              <a:t> (</a:t>
            </a:r>
            <a:r>
              <a:rPr lang="de-DE" sz="1600" dirty="0" err="1"/>
              <a:t>as</a:t>
            </a:r>
            <a:r>
              <a:rPr lang="de-DE" sz="1600" dirty="0"/>
              <a:t> </a:t>
            </a:r>
            <a:r>
              <a:rPr lang="de-DE" sz="1600" dirty="0" err="1"/>
              <a:t>shown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picture</a:t>
            </a:r>
            <a:r>
              <a:rPr lang="de-DE" sz="1600" dirty="0"/>
              <a:t>: </a:t>
            </a:r>
            <a:r>
              <a:rPr lang="de-DE" sz="1600" dirty="0" err="1" smtClean="0"/>
              <a:t>video</a:t>
            </a:r>
            <a:r>
              <a:rPr lang="de-DE" sz="1600" dirty="0" smtClean="0"/>
              <a:t> </a:t>
            </a:r>
            <a:r>
              <a:rPr lang="de-DE" sz="1600" dirty="0" err="1"/>
              <a:t>streams</a:t>
            </a:r>
            <a:r>
              <a:rPr lang="de-DE" sz="1600" dirty="0"/>
              <a:t>, </a:t>
            </a:r>
            <a:r>
              <a:rPr lang="de-DE" sz="1600" dirty="0" err="1"/>
              <a:t>audio</a:t>
            </a:r>
            <a:r>
              <a:rPr lang="de-DE" sz="1600" dirty="0"/>
              <a:t> </a:t>
            </a:r>
            <a:r>
              <a:rPr lang="de-DE" sz="1600" dirty="0" err="1"/>
              <a:t>streams</a:t>
            </a:r>
            <a:r>
              <a:rPr lang="de-DE" sz="1600" dirty="0"/>
              <a:t>, </a:t>
            </a:r>
            <a:r>
              <a:rPr lang="de-DE" sz="1600" dirty="0" err="1"/>
              <a:t>complex</a:t>
            </a:r>
            <a:r>
              <a:rPr lang="de-DE" sz="1600" dirty="0"/>
              <a:t> </a:t>
            </a:r>
            <a:r>
              <a:rPr lang="de-DE" sz="1600" dirty="0" err="1"/>
              <a:t>layers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annotations</a:t>
            </a:r>
            <a:r>
              <a:rPr lang="de-DE" sz="16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The </a:t>
            </a:r>
            <a:r>
              <a:rPr lang="de-DE" sz="1600" dirty="0" err="1"/>
              <a:t>reason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having</a:t>
            </a:r>
            <a:r>
              <a:rPr lang="de-DE" sz="1600" dirty="0"/>
              <a:t> </a:t>
            </a:r>
            <a:r>
              <a:rPr lang="de-DE" sz="1600" dirty="0" err="1"/>
              <a:t>bundlles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have</a:t>
            </a:r>
            <a:r>
              <a:rPr lang="de-DE" sz="1600" dirty="0"/>
              <a:t> a simple </a:t>
            </a:r>
            <a:r>
              <a:rPr lang="de-DE" sz="1600" dirty="0" err="1"/>
              <a:t>way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access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components</a:t>
            </a:r>
            <a:r>
              <a:rPr lang="de-DE" sz="1600" dirty="0"/>
              <a:t> </a:t>
            </a:r>
            <a:r>
              <a:rPr lang="de-DE" sz="1600" dirty="0" err="1"/>
              <a:t>jointly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processing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visualisation</a:t>
            </a:r>
            <a:r>
              <a:rPr lang="de-DE" sz="1600" dirty="0"/>
              <a:t>.</a:t>
            </a:r>
            <a:endParaRPr lang="en-GB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702" y="3245098"/>
            <a:ext cx="3888432" cy="2478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67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66068" y="116632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Connecting The Language Archive to </a:t>
            </a:r>
            <a:r>
              <a:rPr lang="en-US" sz="3200" dirty="0" err="1"/>
              <a:t>DOIP</a:t>
            </a:r>
            <a:endParaRPr lang="en-US" sz="3200" dirty="0"/>
          </a:p>
          <a:p>
            <a:pPr algn="ctr"/>
            <a:r>
              <a:rPr lang="en-US" sz="2400" dirty="0" smtClean="0"/>
              <a:t>Possible Benefit </a:t>
            </a:r>
            <a:r>
              <a:rPr lang="en-US" sz="2400" dirty="0" smtClean="0"/>
              <a:t>– </a:t>
            </a:r>
            <a:r>
              <a:rPr lang="en-US" sz="2400" dirty="0" err="1" smtClean="0"/>
              <a:t>WF</a:t>
            </a:r>
            <a:r>
              <a:rPr lang="en-US" sz="2400" dirty="0" smtClean="0"/>
              <a:t> Engine</a:t>
            </a:r>
            <a:endParaRPr lang="en-GB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66068" y="3080085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Doorkeeper</a:t>
            </a:r>
            <a:r>
              <a:rPr lang="de-DE" dirty="0" smtClean="0"/>
              <a:t> </a:t>
            </a:r>
            <a:r>
              <a:rPr lang="de-DE" dirty="0" err="1" smtClean="0"/>
              <a:t>workflow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upload</a:t>
            </a:r>
            <a:r>
              <a:rPr lang="de-DE" dirty="0"/>
              <a:t> all </a:t>
            </a:r>
            <a:r>
              <a:rPr lang="de-DE" dirty="0" err="1"/>
              <a:t>entities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form a </a:t>
            </a:r>
            <a:r>
              <a:rPr lang="de-DE" dirty="0" err="1"/>
              <a:t>submission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 (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metadata</a:t>
            </a:r>
            <a:r>
              <a:rPr lang="de-DE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validating</a:t>
            </a:r>
            <a:r>
              <a:rPr lang="de-DE" dirty="0"/>
              <a:t> on </a:t>
            </a:r>
            <a:r>
              <a:rPr lang="de-DE" dirty="0" err="1"/>
              <a:t>CMDI</a:t>
            </a:r>
            <a:r>
              <a:rPr lang="de-DE" dirty="0"/>
              <a:t> </a:t>
            </a:r>
            <a:r>
              <a:rPr lang="de-DE" dirty="0" err="1"/>
              <a:t>metadata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formats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FITS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MD5</a:t>
            </a:r>
            <a:r>
              <a:rPr lang="de-DE" dirty="0"/>
              <a:t> checksums </a:t>
            </a:r>
            <a:r>
              <a:rPr lang="de-DE" dirty="0" err="1"/>
              <a:t>for</a:t>
            </a:r>
            <a:r>
              <a:rPr lang="de-DE" dirty="0"/>
              <a:t> all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ingests</a:t>
            </a:r>
            <a:r>
              <a:rPr lang="de-DE" dirty="0"/>
              <a:t> all </a:t>
            </a:r>
            <a:r>
              <a:rPr lang="de-DE" dirty="0" err="1"/>
              <a:t>elements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archive</a:t>
            </a:r>
            <a:r>
              <a:rPr lang="de-DE" dirty="0"/>
              <a:t> </a:t>
            </a:r>
            <a:r>
              <a:rPr lang="de-DE" dirty="0" err="1"/>
              <a:t>storage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minting</a:t>
            </a:r>
            <a:r>
              <a:rPr lang="de-DE" dirty="0"/>
              <a:t> Handles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entities</a:t>
            </a:r>
            <a:r>
              <a:rPr lang="de-DE" dirty="0"/>
              <a:t>,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Handle Records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adding</a:t>
            </a:r>
            <a:r>
              <a:rPr lang="de-DE" dirty="0"/>
              <a:t> Handles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metadata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XACML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policies</a:t>
            </a:r>
            <a:r>
              <a:rPr lang="de-DE" dirty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FOXML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Fedora </a:t>
            </a:r>
            <a:r>
              <a:rPr lang="de-DE" dirty="0" err="1"/>
              <a:t>objects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triggering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indexing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internal </a:t>
            </a:r>
            <a:r>
              <a:rPr lang="de-DE" dirty="0" err="1"/>
              <a:t>search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generating</a:t>
            </a:r>
            <a:r>
              <a:rPr lang="de-DE" dirty="0"/>
              <a:t> DC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external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via </a:t>
            </a:r>
            <a:r>
              <a:rPr lang="de-DE" dirty="0" err="1"/>
              <a:t>OAI-PMH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 err="1" smtClean="0"/>
              <a:t>WF</a:t>
            </a:r>
            <a:r>
              <a:rPr lang="de-DE" dirty="0" smtClean="0"/>
              <a:t> </a:t>
            </a:r>
            <a:r>
              <a:rPr lang="de-DE" dirty="0" err="1" smtClean="0"/>
              <a:t>engine</a:t>
            </a:r>
            <a:r>
              <a:rPr lang="de-DE" dirty="0" smtClean="0"/>
              <a:t> </a:t>
            </a:r>
            <a:r>
              <a:rPr lang="de-DE" dirty="0" err="1" smtClean="0"/>
              <a:t>behind</a:t>
            </a:r>
            <a:r>
              <a:rPr lang="de-DE" dirty="0" smtClean="0"/>
              <a:t> </a:t>
            </a:r>
            <a:r>
              <a:rPr lang="de-DE" dirty="0" err="1" smtClean="0"/>
              <a:t>DOIP</a:t>
            </a:r>
            <a:r>
              <a:rPr lang="de-DE" dirty="0" smtClean="0"/>
              <a:t> Service?</a:t>
            </a:r>
            <a:endParaRPr lang="de-DE" dirty="0"/>
          </a:p>
        </p:txBody>
      </p:sp>
      <p:grpSp>
        <p:nvGrpSpPr>
          <p:cNvPr id="42" name="Group 41"/>
          <p:cNvGrpSpPr/>
          <p:nvPr/>
        </p:nvGrpSpPr>
        <p:grpSpPr>
          <a:xfrm>
            <a:off x="2108505" y="1187104"/>
            <a:ext cx="6100393" cy="1790700"/>
            <a:chOff x="2088701" y="1498254"/>
            <a:chExt cx="6100393" cy="1790700"/>
          </a:xfrm>
        </p:grpSpPr>
        <p:sp>
          <p:nvSpPr>
            <p:cNvPr id="43" name="Can 42"/>
            <p:cNvSpPr/>
            <p:nvPr/>
          </p:nvSpPr>
          <p:spPr>
            <a:xfrm>
              <a:off x="7058794" y="1498254"/>
              <a:ext cx="1130300" cy="1790700"/>
            </a:xfrm>
            <a:prstGeom prst="can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74704" y="2082454"/>
              <a:ext cx="298480" cy="307777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lstStyle/>
            <a:p>
              <a:r>
                <a:rPr lang="de-DE" sz="1400" b="1" dirty="0"/>
                <a:t>D</a:t>
              </a:r>
              <a:endParaRPr lang="en-GB" sz="140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96157" y="2463454"/>
              <a:ext cx="455574" cy="307777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lstStyle/>
            <a:p>
              <a:r>
                <a:rPr lang="en-GB" sz="1400" b="1" dirty="0"/>
                <a:t>MD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53894" y="1815072"/>
              <a:ext cx="711200" cy="129676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753744" y="1815072"/>
              <a:ext cx="1092200" cy="64838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75148" y="1985373"/>
              <a:ext cx="87479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Islandora</a:t>
              </a:r>
              <a:endParaRPr lang="en-GB" sz="1400" b="1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650050" y="1815072"/>
              <a:ext cx="712790" cy="13668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970865" y="2291661"/>
              <a:ext cx="69422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400" b="1" dirty="0"/>
                <a:t>Fedora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753744" y="2507476"/>
              <a:ext cx="1092200" cy="64838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73548" y="2677777"/>
              <a:ext cx="106618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400" b="1" dirty="0"/>
                <a:t>Doorkeeper</a:t>
              </a:r>
            </a:p>
          </p:txBody>
        </p:sp>
        <p:sp>
          <p:nvSpPr>
            <p:cNvPr id="56" name="Right Arrow 55"/>
            <p:cNvSpPr/>
            <p:nvPr/>
          </p:nvSpPr>
          <p:spPr>
            <a:xfrm>
              <a:off x="6693290" y="2414912"/>
              <a:ext cx="346454" cy="97081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Left-Right Arrow 56"/>
            <p:cNvSpPr/>
            <p:nvPr/>
          </p:nvSpPr>
          <p:spPr>
            <a:xfrm>
              <a:off x="2088701" y="2057305"/>
              <a:ext cx="1538721" cy="153889"/>
            </a:xfrm>
            <a:prstGeom prst="left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Left-Right Arrow 57"/>
            <p:cNvSpPr/>
            <p:nvPr/>
          </p:nvSpPr>
          <p:spPr>
            <a:xfrm>
              <a:off x="4375541" y="2732759"/>
              <a:ext cx="378204" cy="45719"/>
            </a:xfrm>
            <a:prstGeom prst="left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Left-Right Arrow 58"/>
            <p:cNvSpPr/>
            <p:nvPr/>
          </p:nvSpPr>
          <p:spPr>
            <a:xfrm>
              <a:off x="4375541" y="2126186"/>
              <a:ext cx="378204" cy="76944"/>
            </a:xfrm>
            <a:prstGeom prst="left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18638" y="1793260"/>
              <a:ext cx="68800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400" b="1" dirty="0"/>
                <a:t>DOIP ?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1234AC04-AB8F-5B4D-AB42-E0A1A35F4222}"/>
              </a:ext>
            </a:extLst>
          </p:cNvPr>
          <p:cNvSpPr/>
          <p:nvPr/>
        </p:nvSpPr>
        <p:spPr>
          <a:xfrm>
            <a:off x="981602" y="1521590"/>
            <a:ext cx="1092200" cy="6483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9EBD3714-6763-8543-BBA3-5437DA1B2150}"/>
              </a:ext>
            </a:extLst>
          </p:cNvPr>
          <p:cNvSpPr/>
          <p:nvPr/>
        </p:nvSpPr>
        <p:spPr>
          <a:xfrm>
            <a:off x="1029242" y="1709638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/>
              <a:t>Deposit UI</a:t>
            </a:r>
            <a:endParaRPr lang="en-US" sz="1400" dirty="0"/>
          </a:p>
        </p:txBody>
      </p: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CB01A337-D7B9-484E-8EEC-2DA50214DDFB}"/>
              </a:ext>
            </a:extLst>
          </p:cNvPr>
          <p:cNvSpPr/>
          <p:nvPr/>
        </p:nvSpPr>
        <p:spPr>
          <a:xfrm>
            <a:off x="2080636" y="1927450"/>
            <a:ext cx="3802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/>
              <a:t>SIP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3675276" y="1939233"/>
            <a:ext cx="72006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 smtClean="0"/>
              <a:t>DOIP</a:t>
            </a:r>
            <a:endParaRPr lang="en-GB" sz="1400" b="1" dirty="0" smtClean="0"/>
          </a:p>
          <a:p>
            <a:pPr algn="ctr"/>
            <a:r>
              <a:rPr lang="de-DE" sz="1400" b="1" dirty="0" smtClean="0"/>
              <a:t>Service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1218476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66068" y="116632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Connecting The Language Archive to </a:t>
            </a:r>
            <a:r>
              <a:rPr lang="en-US" sz="3200" dirty="0" err="1"/>
              <a:t>DOIP</a:t>
            </a:r>
            <a:endParaRPr lang="en-US" sz="3200" dirty="0"/>
          </a:p>
          <a:p>
            <a:pPr algn="ctr"/>
            <a:r>
              <a:rPr lang="en-US" sz="2400" dirty="0" smtClean="0"/>
              <a:t>Possible Benefit </a:t>
            </a:r>
            <a:r>
              <a:rPr lang="en-US" sz="2400" dirty="0" smtClean="0"/>
              <a:t>– Client Access</a:t>
            </a:r>
            <a:endParaRPr lang="en-GB" sz="2400" dirty="0"/>
          </a:p>
        </p:txBody>
      </p:sp>
      <p:sp>
        <p:nvSpPr>
          <p:cNvPr id="2" name="Can 1"/>
          <p:cNvSpPr/>
          <p:nvPr/>
        </p:nvSpPr>
        <p:spPr>
          <a:xfrm>
            <a:off x="7078598" y="1047404"/>
            <a:ext cx="1130300" cy="17907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494508" y="1631604"/>
            <a:ext cx="298480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de-DE" sz="1400" b="1" dirty="0"/>
              <a:t>D</a:t>
            </a:r>
            <a:endParaRPr lang="en-GB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415961" y="2012604"/>
            <a:ext cx="455574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GB" sz="1400" b="1" dirty="0"/>
              <a:t>MD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73698" y="1364222"/>
            <a:ext cx="711200" cy="12967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942905" y="1332472"/>
            <a:ext cx="712790" cy="13668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6034986" y="1648083"/>
            <a:ext cx="588623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some</a:t>
            </a:r>
          </a:p>
          <a:p>
            <a:pPr algn="ctr"/>
            <a:r>
              <a:rPr lang="de-DE" sz="1400" b="1" dirty="0" err="1" smtClean="0"/>
              <a:t>logic</a:t>
            </a:r>
            <a:endParaRPr lang="de-DE" sz="1400" b="1" dirty="0" smtClean="0"/>
          </a:p>
          <a:p>
            <a:pPr algn="ctr"/>
            <a:r>
              <a:rPr lang="de-DE" sz="1400" b="1" dirty="0"/>
              <a:t>A</a:t>
            </a:r>
            <a:endParaRPr lang="en-GB" sz="1400" b="1" dirty="0"/>
          </a:p>
        </p:txBody>
      </p:sp>
      <p:sp>
        <p:nvSpPr>
          <p:cNvPr id="24" name="Right Arrow 23"/>
          <p:cNvSpPr/>
          <p:nvPr/>
        </p:nvSpPr>
        <p:spPr>
          <a:xfrm>
            <a:off x="6713094" y="1964062"/>
            <a:ext cx="346454" cy="9708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2661667" y="2232858"/>
            <a:ext cx="60465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b="1" dirty="0" err="1"/>
              <a:t>DOIP</a:t>
            </a:r>
            <a:r>
              <a:rPr lang="en-GB" sz="1400" b="1" dirty="0"/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04176" y="5054935"/>
            <a:ext cx="4995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could</a:t>
            </a:r>
            <a:r>
              <a:rPr lang="de-DE" dirty="0" smtClean="0"/>
              <a:t> a </a:t>
            </a:r>
            <a:r>
              <a:rPr lang="de-DE" dirty="0" err="1" smtClean="0"/>
              <a:t>visualisation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built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ignores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archive</a:t>
            </a:r>
            <a:r>
              <a:rPr lang="de-DE" dirty="0" smtClean="0"/>
              <a:t> </a:t>
            </a:r>
            <a:r>
              <a:rPr lang="de-DE" dirty="0" err="1" smtClean="0"/>
              <a:t>logic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great</a:t>
            </a:r>
            <a:r>
              <a:rPr lang="de-DE" dirty="0" smtClean="0"/>
              <a:t> but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a „</a:t>
            </a:r>
            <a:r>
              <a:rPr lang="de-DE" dirty="0" err="1" smtClean="0"/>
              <a:t>bundle</a:t>
            </a:r>
            <a:r>
              <a:rPr lang="de-DE" dirty="0" smtClean="0"/>
              <a:t> </a:t>
            </a:r>
            <a:r>
              <a:rPr lang="de-DE" dirty="0" err="1" smtClean="0"/>
              <a:t>operation</a:t>
            </a:r>
            <a:r>
              <a:rPr lang="de-DE" dirty="0" smtClean="0"/>
              <a:t>“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??</a:t>
            </a:r>
            <a:endParaRPr lang="de-DE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234AC04-AB8F-5B4D-AB42-E0A1A35F4222}"/>
              </a:ext>
            </a:extLst>
          </p:cNvPr>
          <p:cNvSpPr/>
          <p:nvPr/>
        </p:nvSpPr>
        <p:spPr>
          <a:xfrm>
            <a:off x="1051634" y="2916335"/>
            <a:ext cx="1092200" cy="6483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EBD3714-6763-8543-BBA3-5437DA1B2150}"/>
              </a:ext>
            </a:extLst>
          </p:cNvPr>
          <p:cNvSpPr/>
          <p:nvPr/>
        </p:nvSpPr>
        <p:spPr>
          <a:xfrm>
            <a:off x="1004699" y="2990083"/>
            <a:ext cx="12084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b="1" dirty="0" err="1" smtClean="0"/>
              <a:t>Visualiszation</a:t>
            </a:r>
            <a:endParaRPr lang="en-GB" sz="1400" b="1" dirty="0" smtClean="0"/>
          </a:p>
          <a:p>
            <a:pPr algn="ctr"/>
            <a:r>
              <a:rPr lang="de-DE" sz="1400" b="1" dirty="0" smtClean="0"/>
              <a:t>Client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942905" y="1754285"/>
            <a:ext cx="72006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 smtClean="0"/>
              <a:t>DOIP</a:t>
            </a:r>
            <a:endParaRPr lang="en-GB" sz="1400" b="1" dirty="0" smtClean="0"/>
          </a:p>
          <a:p>
            <a:pPr algn="ctr"/>
            <a:r>
              <a:rPr lang="de-DE" sz="1400" b="1" dirty="0" smtClean="0"/>
              <a:t>Service</a:t>
            </a:r>
            <a:endParaRPr lang="en-GB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092827" y="1024695"/>
            <a:ext cx="110184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 err="1" smtClean="0"/>
              <a:t>repository</a:t>
            </a:r>
            <a:r>
              <a:rPr lang="de-DE" sz="1400" b="1" dirty="0" smtClean="0"/>
              <a:t> A</a:t>
            </a:r>
            <a:endParaRPr lang="en-GB" sz="1400" b="1" dirty="0"/>
          </a:p>
        </p:txBody>
      </p:sp>
      <p:sp>
        <p:nvSpPr>
          <p:cNvPr id="34" name="Can 33"/>
          <p:cNvSpPr/>
          <p:nvPr/>
        </p:nvSpPr>
        <p:spPr>
          <a:xfrm>
            <a:off x="7079157" y="3032598"/>
            <a:ext cx="1130300" cy="17907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7495067" y="3616798"/>
            <a:ext cx="298480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de-DE" sz="1400" b="1" dirty="0"/>
              <a:t>D</a:t>
            </a:r>
            <a:endParaRPr lang="en-GB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416520" y="3997798"/>
            <a:ext cx="455574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GB" sz="1400" b="1" dirty="0"/>
              <a:t>MD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974257" y="3349416"/>
            <a:ext cx="711200" cy="12967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6035545" y="3633277"/>
            <a:ext cx="588623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some</a:t>
            </a:r>
          </a:p>
          <a:p>
            <a:pPr algn="ctr"/>
            <a:r>
              <a:rPr lang="de-DE" sz="1400" b="1" dirty="0" err="1" smtClean="0"/>
              <a:t>logic</a:t>
            </a:r>
            <a:endParaRPr lang="de-DE" sz="1400" b="1" dirty="0" smtClean="0"/>
          </a:p>
          <a:p>
            <a:pPr algn="ctr"/>
            <a:r>
              <a:rPr lang="de-DE" sz="1400" b="1" dirty="0" smtClean="0"/>
              <a:t>B</a:t>
            </a:r>
            <a:endParaRPr lang="en-GB" sz="1400" b="1" dirty="0"/>
          </a:p>
        </p:txBody>
      </p:sp>
      <p:sp>
        <p:nvSpPr>
          <p:cNvPr id="39" name="Right Arrow 38"/>
          <p:cNvSpPr/>
          <p:nvPr/>
        </p:nvSpPr>
        <p:spPr>
          <a:xfrm>
            <a:off x="6713653" y="3949256"/>
            <a:ext cx="346454" cy="9708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7097393" y="3009889"/>
            <a:ext cx="10938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 err="1" smtClean="0"/>
              <a:t>repository</a:t>
            </a:r>
            <a:r>
              <a:rPr lang="de-DE" sz="1400" b="1" dirty="0" smtClean="0"/>
              <a:t> B</a:t>
            </a:r>
            <a:endParaRPr lang="en-GB" sz="1400" b="1" dirty="0"/>
          </a:p>
        </p:txBody>
      </p:sp>
      <p:cxnSp>
        <p:nvCxnSpPr>
          <p:cNvPr id="5" name="Straight Connector 4"/>
          <p:cNvCxnSpPr>
            <a:stCxn id="17" idx="3"/>
            <a:endCxn id="14" idx="1"/>
          </p:cNvCxnSpPr>
          <p:nvPr/>
        </p:nvCxnSpPr>
        <p:spPr>
          <a:xfrm flipV="1">
            <a:off x="4655695" y="2012604"/>
            <a:ext cx="1318003" cy="3292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3"/>
            <a:endCxn id="37" idx="1"/>
          </p:cNvCxnSpPr>
          <p:nvPr/>
        </p:nvCxnSpPr>
        <p:spPr>
          <a:xfrm flipV="1">
            <a:off x="4670253" y="3997798"/>
            <a:ext cx="1304004" cy="3291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950184" y="3317666"/>
            <a:ext cx="712790" cy="13668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3950184" y="3739479"/>
            <a:ext cx="72006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 smtClean="0"/>
              <a:t>DOIP</a:t>
            </a:r>
            <a:endParaRPr lang="en-GB" sz="1400" b="1" dirty="0" smtClean="0"/>
          </a:p>
          <a:p>
            <a:pPr algn="ctr"/>
            <a:r>
              <a:rPr lang="de-DE" sz="1400" b="1" dirty="0" smtClean="0"/>
              <a:t>Service</a:t>
            </a:r>
            <a:endParaRPr lang="en-GB" sz="1400" b="1" dirty="0"/>
          </a:p>
        </p:txBody>
      </p:sp>
      <p:cxnSp>
        <p:nvCxnSpPr>
          <p:cNvPr id="44" name="Straight Connector 43"/>
          <p:cNvCxnSpPr>
            <a:stCxn id="23" idx="3"/>
            <a:endCxn id="17" idx="1"/>
          </p:cNvCxnSpPr>
          <p:nvPr/>
        </p:nvCxnSpPr>
        <p:spPr>
          <a:xfrm flipV="1">
            <a:off x="2143834" y="2015896"/>
            <a:ext cx="1799071" cy="122463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3" idx="3"/>
            <a:endCxn id="32" idx="1"/>
          </p:cNvCxnSpPr>
          <p:nvPr/>
        </p:nvCxnSpPr>
        <p:spPr>
          <a:xfrm>
            <a:off x="2143834" y="3240526"/>
            <a:ext cx="1806350" cy="760563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61666" y="3633846"/>
            <a:ext cx="60465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b="1" dirty="0" err="1"/>
              <a:t>DOIP</a:t>
            </a:r>
            <a:r>
              <a:rPr lang="en-GB" sz="1400" b="1" dirty="0"/>
              <a:t> 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58" y="4262699"/>
            <a:ext cx="2843751" cy="181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57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6068" y="116632"/>
            <a:ext cx="813690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Connecting The Language Archive to </a:t>
            </a:r>
            <a:r>
              <a:rPr lang="en-US" sz="3200" dirty="0" err="1"/>
              <a:t>DOIP</a:t>
            </a:r>
            <a:endParaRPr lang="en-US" sz="3200" dirty="0"/>
          </a:p>
          <a:p>
            <a:pPr algn="ctr"/>
            <a:r>
              <a:rPr lang="en-US" sz="2000" dirty="0"/>
              <a:t>repository embedding – running since 2003, changed to FEDORA 2018</a:t>
            </a:r>
            <a:endParaRPr lang="en-GB" sz="2000" dirty="0"/>
          </a:p>
        </p:txBody>
      </p:sp>
      <p:sp>
        <p:nvSpPr>
          <p:cNvPr id="2" name="Can 1"/>
          <p:cNvSpPr/>
          <p:nvPr/>
        </p:nvSpPr>
        <p:spPr>
          <a:xfrm>
            <a:off x="2627784" y="2202706"/>
            <a:ext cx="1368152" cy="1872208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739075" y="2708920"/>
            <a:ext cx="1166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repository</a:t>
            </a:r>
            <a:endParaRPr lang="en-GB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099" y="3143146"/>
            <a:ext cx="711522" cy="71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99592" y="295848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upload</a:t>
            </a:r>
            <a:endParaRPr lang="en-GB" b="1" dirty="0"/>
          </a:p>
        </p:txBody>
      </p:sp>
      <p:cxnSp>
        <p:nvCxnSpPr>
          <p:cNvPr id="7" name="Straight Arrow Connector 6"/>
          <p:cNvCxnSpPr>
            <a:stCxn id="9" idx="3"/>
            <a:endCxn id="2" idx="2"/>
          </p:cNvCxnSpPr>
          <p:nvPr/>
        </p:nvCxnSpPr>
        <p:spPr>
          <a:xfrm flipV="1">
            <a:off x="1747901" y="3138810"/>
            <a:ext cx="879883" cy="4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87046" y="1484784"/>
            <a:ext cx="144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management</a:t>
            </a:r>
            <a:endParaRPr lang="en-GB" b="1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>
            <a:off x="3311860" y="1854116"/>
            <a:ext cx="0" cy="4947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08103" y="1979548"/>
            <a:ext cx="107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OAI-PMH</a:t>
            </a:r>
            <a:endParaRPr lang="en-GB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508103" y="2355394"/>
            <a:ext cx="130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local</a:t>
            </a:r>
            <a:r>
              <a:rPr lang="de-DE" b="1" dirty="0"/>
              <a:t> </a:t>
            </a:r>
            <a:r>
              <a:rPr lang="de-DE" b="1" dirty="0" err="1"/>
              <a:t>search</a:t>
            </a:r>
            <a:endParaRPr lang="en-GB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508103" y="2762344"/>
            <a:ext cx="138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local</a:t>
            </a:r>
            <a:r>
              <a:rPr lang="de-DE" b="1" dirty="0"/>
              <a:t> browse</a:t>
            </a:r>
            <a:endParaRPr lang="en-GB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508103" y="3131676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setting</a:t>
            </a:r>
            <a:r>
              <a:rPr lang="de-DE" b="1" dirty="0"/>
              <a:t> </a:t>
            </a:r>
            <a:r>
              <a:rPr lang="de-DE" b="1" dirty="0" err="1"/>
              <a:t>rights</a:t>
            </a:r>
            <a:endParaRPr lang="en-GB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036153" y="1979548"/>
            <a:ext cx="164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external</a:t>
            </a:r>
            <a:r>
              <a:rPr lang="de-DE" b="1" dirty="0"/>
              <a:t> </a:t>
            </a:r>
            <a:r>
              <a:rPr lang="de-DE" b="1" dirty="0" err="1"/>
              <a:t>search</a:t>
            </a:r>
            <a:endParaRPr lang="en-GB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508103" y="3580375"/>
            <a:ext cx="1846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access</a:t>
            </a:r>
            <a:r>
              <a:rPr lang="de-DE" b="1" dirty="0"/>
              <a:t>/</a:t>
            </a:r>
            <a:r>
              <a:rPr lang="de-DE" b="1" dirty="0" err="1"/>
              <a:t>download</a:t>
            </a:r>
            <a:endParaRPr lang="en-GB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508103" y="3995772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visualise</a:t>
            </a:r>
            <a:endParaRPr lang="en-GB" b="1" dirty="0"/>
          </a:p>
        </p:txBody>
      </p:sp>
      <p:cxnSp>
        <p:nvCxnSpPr>
          <p:cNvPr id="23" name="Straight Arrow Connector 22"/>
          <p:cNvCxnSpPr>
            <a:stCxn id="2" idx="4"/>
            <a:endCxn id="16" idx="1"/>
          </p:cNvCxnSpPr>
          <p:nvPr/>
        </p:nvCxnSpPr>
        <p:spPr>
          <a:xfrm flipV="1">
            <a:off x="3995936" y="2164214"/>
            <a:ext cx="1512167" cy="9745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" idx="4"/>
            <a:endCxn id="17" idx="1"/>
          </p:cNvCxnSpPr>
          <p:nvPr/>
        </p:nvCxnSpPr>
        <p:spPr>
          <a:xfrm flipV="1">
            <a:off x="3995936" y="2540060"/>
            <a:ext cx="1512167" cy="598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" idx="4"/>
            <a:endCxn id="18" idx="1"/>
          </p:cNvCxnSpPr>
          <p:nvPr/>
        </p:nvCxnSpPr>
        <p:spPr>
          <a:xfrm flipV="1">
            <a:off x="3995936" y="2947010"/>
            <a:ext cx="1512167" cy="19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4"/>
            <a:endCxn id="19" idx="1"/>
          </p:cNvCxnSpPr>
          <p:nvPr/>
        </p:nvCxnSpPr>
        <p:spPr>
          <a:xfrm>
            <a:off x="3995936" y="3138810"/>
            <a:ext cx="1512167" cy="1775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" idx="4"/>
            <a:endCxn id="21" idx="1"/>
          </p:cNvCxnSpPr>
          <p:nvPr/>
        </p:nvCxnSpPr>
        <p:spPr>
          <a:xfrm>
            <a:off x="3995936" y="3138810"/>
            <a:ext cx="1512167" cy="6262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" idx="4"/>
            <a:endCxn id="22" idx="1"/>
          </p:cNvCxnSpPr>
          <p:nvPr/>
        </p:nvCxnSpPr>
        <p:spPr>
          <a:xfrm>
            <a:off x="3995936" y="3138810"/>
            <a:ext cx="1512167" cy="10416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3"/>
            <a:endCxn id="20" idx="1"/>
          </p:cNvCxnSpPr>
          <p:nvPr/>
        </p:nvCxnSpPr>
        <p:spPr>
          <a:xfrm>
            <a:off x="6587309" y="2164214"/>
            <a:ext cx="4488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99593" y="4941168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type, type </a:t>
            </a:r>
            <a:r>
              <a:rPr lang="de-DE" dirty="0" err="1"/>
              <a:t>checkers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verify</a:t>
            </a:r>
            <a:r>
              <a:rPr lang="de-DE" dirty="0"/>
              <a:t> </a:t>
            </a:r>
            <a:r>
              <a:rPr lang="de-DE" dirty="0" err="1"/>
              <a:t>specifications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hierarchy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(</a:t>
            </a:r>
            <a:r>
              <a:rPr lang="de-DE" dirty="0" err="1"/>
              <a:t>collections</a:t>
            </a:r>
            <a:r>
              <a:rPr lang="de-DE" dirty="0"/>
              <a:t>)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DOs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metadata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CMDI </a:t>
            </a:r>
            <a:r>
              <a:rPr lang="de-DE" dirty="0" err="1"/>
              <a:t>standards</a:t>
            </a:r>
            <a:r>
              <a:rPr lang="de-DE" dirty="0"/>
              <a:t>, </a:t>
            </a:r>
            <a:r>
              <a:rPr lang="de-DE" dirty="0" err="1"/>
              <a:t>metadata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hierarchy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allowing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hierarchy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Handles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placed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metadata</a:t>
            </a:r>
            <a:r>
              <a:rPr lang="de-DE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130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6"/>
            <a:ext cx="3528392" cy="5976664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66068" y="116632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Connecting The Language Archive to </a:t>
            </a:r>
            <a:r>
              <a:rPr lang="en-US" sz="3200" dirty="0" err="1"/>
              <a:t>DOIP</a:t>
            </a:r>
            <a:endParaRPr lang="en-US" sz="3200" dirty="0"/>
          </a:p>
          <a:p>
            <a:pPr algn="ctr"/>
            <a:r>
              <a:rPr lang="en-US" sz="2400" dirty="0"/>
              <a:t>Fedora Structure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923926" y="1413931"/>
            <a:ext cx="51125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FEDORA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Islandora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Islandora</a:t>
            </a:r>
            <a:r>
              <a:rPr lang="en-GB" dirty="0"/>
              <a:t> is an open-source digital repository system based on Fedora Commons, Drupal and a host of additional applications. </a:t>
            </a:r>
            <a:r>
              <a:rPr lang="en-GB" dirty="0" err="1"/>
              <a:t>Islandora</a:t>
            </a:r>
            <a:r>
              <a:rPr lang="en-GB" dirty="0"/>
              <a:t> may be used to create large, searchable collections of digital assets of any type.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has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metadata</a:t>
            </a:r>
            <a:r>
              <a:rPr lang="de-DE" dirty="0"/>
              <a:t> incl. Handle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scientific</a:t>
            </a:r>
            <a:r>
              <a:rPr lang="de-DE" dirty="0"/>
              <a:t> </a:t>
            </a:r>
            <a:r>
              <a:rPr lang="de-DE" dirty="0" err="1"/>
              <a:t>metadata</a:t>
            </a:r>
            <a:r>
              <a:rPr lang="de-DE" dirty="0"/>
              <a:t> (CMDI)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relations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ACL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bundle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has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info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bundle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bundle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en-GB" dirty="0"/>
              <a:t>in addition the data bit sequence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91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68" y="1124744"/>
            <a:ext cx="3960440" cy="180020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366068" y="116632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Connecting The Language Archive to </a:t>
            </a:r>
            <a:r>
              <a:rPr lang="en-US" sz="3200" dirty="0" err="1"/>
              <a:t>DOIP</a:t>
            </a:r>
            <a:endParaRPr lang="en-US" sz="3200" dirty="0"/>
          </a:p>
          <a:p>
            <a:pPr algn="ctr"/>
            <a:r>
              <a:rPr lang="en-US" sz="2400" dirty="0" err="1"/>
              <a:t>DoorKeeper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1286180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upload</a:t>
            </a:r>
            <a:r>
              <a:rPr lang="de-DE" dirty="0"/>
              <a:t>/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handled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homemade</a:t>
            </a:r>
            <a:r>
              <a:rPr lang="de-DE" dirty="0"/>
              <a:t> </a:t>
            </a:r>
            <a:r>
              <a:rPr lang="de-DE" dirty="0" err="1"/>
              <a:t>doorkeeper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deposit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interface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straightforward</a:t>
            </a:r>
            <a:r>
              <a:rPr lang="de-DE" dirty="0"/>
              <a:t> via </a:t>
            </a:r>
            <a:r>
              <a:rPr lang="de-DE" dirty="0" err="1"/>
              <a:t>Islandora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specifying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URL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0854" y="3068960"/>
            <a:ext cx="79928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upload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doorkeeper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metadata</a:t>
            </a:r>
            <a:r>
              <a:rPr lang="de-DE" dirty="0"/>
              <a:t> (individual </a:t>
            </a:r>
            <a:r>
              <a:rPr lang="de-DE" dirty="0" err="1"/>
              <a:t>files</a:t>
            </a:r>
            <a:r>
              <a:rPr lang="de-DE" dirty="0"/>
              <a:t>, </a:t>
            </a:r>
            <a:r>
              <a:rPr lang="de-DE" dirty="0" err="1"/>
              <a:t>bundles</a:t>
            </a:r>
            <a:r>
              <a:rPr lang="de-DE" dirty="0"/>
              <a:t>, </a:t>
            </a:r>
            <a:r>
              <a:rPr lang="de-DE" dirty="0" err="1"/>
              <a:t>collections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include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upload</a:t>
            </a:r>
            <a:r>
              <a:rPr lang="de-DE" dirty="0"/>
              <a:t> all </a:t>
            </a:r>
            <a:r>
              <a:rPr lang="de-DE" dirty="0" err="1"/>
              <a:t>entities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form a </a:t>
            </a:r>
            <a:r>
              <a:rPr lang="de-DE" dirty="0" err="1"/>
              <a:t>submission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 (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metadata</a:t>
            </a:r>
            <a:r>
              <a:rPr lang="de-DE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validating</a:t>
            </a:r>
            <a:r>
              <a:rPr lang="de-DE" dirty="0"/>
              <a:t> on </a:t>
            </a:r>
            <a:r>
              <a:rPr lang="de-DE" dirty="0" err="1"/>
              <a:t>CMDI</a:t>
            </a:r>
            <a:r>
              <a:rPr lang="de-DE" dirty="0"/>
              <a:t> </a:t>
            </a:r>
            <a:r>
              <a:rPr lang="de-DE" dirty="0" err="1"/>
              <a:t>metadata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formats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FITS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MD5</a:t>
            </a:r>
            <a:r>
              <a:rPr lang="de-DE" dirty="0"/>
              <a:t> checksums </a:t>
            </a:r>
            <a:r>
              <a:rPr lang="de-DE" dirty="0" err="1"/>
              <a:t>for</a:t>
            </a:r>
            <a:r>
              <a:rPr lang="de-DE" dirty="0"/>
              <a:t> all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ingests</a:t>
            </a:r>
            <a:r>
              <a:rPr lang="de-DE" dirty="0"/>
              <a:t> all </a:t>
            </a:r>
            <a:r>
              <a:rPr lang="de-DE" dirty="0" err="1"/>
              <a:t>elements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archive</a:t>
            </a:r>
            <a:r>
              <a:rPr lang="de-DE" dirty="0"/>
              <a:t> </a:t>
            </a:r>
            <a:r>
              <a:rPr lang="de-DE" dirty="0" err="1"/>
              <a:t>storage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minting</a:t>
            </a:r>
            <a:r>
              <a:rPr lang="de-DE" dirty="0"/>
              <a:t> Handles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entities</a:t>
            </a:r>
            <a:r>
              <a:rPr lang="de-DE" dirty="0"/>
              <a:t>,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Handle Records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adding</a:t>
            </a:r>
            <a:r>
              <a:rPr lang="de-DE" dirty="0"/>
              <a:t> Handles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metadata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XACML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policies</a:t>
            </a:r>
            <a:r>
              <a:rPr lang="de-DE" dirty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FOXML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Fedora </a:t>
            </a:r>
            <a:r>
              <a:rPr lang="de-DE" dirty="0" err="1"/>
              <a:t>objects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triggering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indexing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internal </a:t>
            </a:r>
            <a:r>
              <a:rPr lang="de-DE" dirty="0" err="1"/>
              <a:t>search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generating</a:t>
            </a:r>
            <a:r>
              <a:rPr lang="de-DE" dirty="0"/>
              <a:t> DC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external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via </a:t>
            </a:r>
            <a:r>
              <a:rPr lang="de-DE" dirty="0" err="1"/>
              <a:t>OAI-PMH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288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66068" y="116632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Connecting The Language Archive to </a:t>
            </a:r>
            <a:r>
              <a:rPr lang="en-US" sz="3200" dirty="0" err="1"/>
              <a:t>DOIP</a:t>
            </a:r>
            <a:endParaRPr lang="en-US" sz="3200" dirty="0"/>
          </a:p>
          <a:p>
            <a:pPr algn="ctr"/>
            <a:r>
              <a:rPr lang="en-US" sz="2400" dirty="0" err="1"/>
              <a:t>DOIP</a:t>
            </a:r>
            <a:r>
              <a:rPr lang="en-US" sz="2400" dirty="0"/>
              <a:t> Access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66068" y="2492896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straightforward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 smtClean="0"/>
              <a:t>sends</a:t>
            </a:r>
            <a:r>
              <a:rPr lang="de-DE" dirty="0" smtClean="0"/>
              <a:t> </a:t>
            </a:r>
            <a:r>
              <a:rPr lang="de-DE" dirty="0"/>
              <a:t>a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DOIP</a:t>
            </a:r>
            <a:r>
              <a:rPr lang="de-DE" dirty="0"/>
              <a:t> </a:t>
            </a:r>
            <a:r>
              <a:rPr lang="de-DE" dirty="0" err="1" smtClean="0"/>
              <a:t>service</a:t>
            </a:r>
            <a:r>
              <a:rPr lang="de-DE" dirty="0" smtClean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DOIP</a:t>
            </a:r>
            <a:r>
              <a:rPr lang="de-DE" dirty="0"/>
              <a:t> </a:t>
            </a:r>
            <a:r>
              <a:rPr lang="de-DE" dirty="0" err="1"/>
              <a:t>package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DOIP</a:t>
            </a:r>
            <a:r>
              <a:rPr lang="de-DE" dirty="0"/>
              <a:t> </a:t>
            </a:r>
            <a:r>
              <a:rPr lang="de-DE" dirty="0" err="1" smtClean="0"/>
              <a:t>service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authentication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inform</a:t>
            </a:r>
            <a:r>
              <a:rPr lang="de-DE" dirty="0"/>
              <a:t> </a:t>
            </a:r>
            <a:r>
              <a:rPr lang="de-DE" dirty="0" err="1"/>
              <a:t>Islandora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delegate</a:t>
            </a:r>
            <a:r>
              <a:rPr lang="de-DE" dirty="0"/>
              <a:t> </a:t>
            </a:r>
            <a:r>
              <a:rPr lang="de-DE" dirty="0" err="1"/>
              <a:t>authentication</a:t>
            </a:r>
            <a:r>
              <a:rPr lang="de-DE" dirty="0"/>
              <a:t> (</a:t>
            </a:r>
            <a:r>
              <a:rPr lang="de-DE" dirty="0" err="1"/>
              <a:t>user</a:t>
            </a:r>
            <a:r>
              <a:rPr lang="de-DE" dirty="0"/>
              <a:t> ID,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smtClean="0"/>
              <a:t>ID</a:t>
            </a:r>
            <a:r>
              <a:rPr lang="de-DE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Individual </a:t>
            </a:r>
            <a:r>
              <a:rPr lang="de-DE" dirty="0" err="1"/>
              <a:t>Object</a:t>
            </a:r>
            <a:r>
              <a:rPr lang="de-DE" dirty="0"/>
              <a:t>: </a:t>
            </a:r>
            <a:r>
              <a:rPr lang="de-DE" dirty="0" err="1"/>
              <a:t>Islandora</a:t>
            </a:r>
            <a:r>
              <a:rPr lang="de-DE" dirty="0"/>
              <a:t> </a:t>
            </a:r>
            <a:r>
              <a:rPr lang="de-DE" dirty="0" err="1"/>
              <a:t>checks</a:t>
            </a:r>
            <a:r>
              <a:rPr lang="de-DE" dirty="0"/>
              <a:t> </a:t>
            </a:r>
            <a:r>
              <a:rPr lang="de-DE" dirty="0" err="1"/>
              <a:t>permissions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Bundle </a:t>
            </a:r>
            <a:r>
              <a:rPr lang="de-DE" dirty="0" err="1"/>
              <a:t>Object</a:t>
            </a:r>
            <a:r>
              <a:rPr lang="de-DE" dirty="0"/>
              <a:t>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Islandora</a:t>
            </a:r>
            <a:r>
              <a:rPr lang="de-DE" dirty="0"/>
              <a:t> </a:t>
            </a:r>
            <a:r>
              <a:rPr lang="de-DE" dirty="0" err="1"/>
              <a:t>sends</a:t>
            </a:r>
            <a:r>
              <a:rPr lang="de-DE" dirty="0"/>
              <a:t> </a:t>
            </a:r>
            <a:r>
              <a:rPr lang="de-DE" dirty="0" err="1"/>
              <a:t>bundle</a:t>
            </a:r>
            <a:r>
              <a:rPr lang="de-DE" dirty="0"/>
              <a:t> </a:t>
            </a:r>
            <a:r>
              <a:rPr lang="de-DE" dirty="0" err="1"/>
              <a:t>metadata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metadata</a:t>
            </a:r>
            <a:endParaRPr lang="de-DE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Client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interprete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bundle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issue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requests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individual Objects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Client </a:t>
            </a:r>
            <a:r>
              <a:rPr lang="de-DE" dirty="0" err="1"/>
              <a:t>receives</a:t>
            </a:r>
            <a:r>
              <a:rPr lang="de-DE" dirty="0"/>
              <a:t> all </a:t>
            </a:r>
            <a:r>
              <a:rPr lang="de-DE" dirty="0" err="1"/>
              <a:t>elements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bundle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visualisation</a:t>
            </a:r>
            <a:r>
              <a:rPr lang="de-DE" dirty="0"/>
              <a:t>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259632" y="1124303"/>
            <a:ext cx="5233129" cy="1224136"/>
            <a:chOff x="1259632" y="1124303"/>
            <a:chExt cx="5233129" cy="122413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1223" y="1124303"/>
              <a:ext cx="3261538" cy="1224136"/>
            </a:xfrm>
            <a:prstGeom prst="rect">
              <a:avLst/>
            </a:prstGeom>
            <a:noFill/>
          </p:spPr>
        </p:pic>
        <p:sp>
          <p:nvSpPr>
            <p:cNvPr id="5" name="Rectangle 4"/>
            <p:cNvSpPr/>
            <p:nvPr/>
          </p:nvSpPr>
          <p:spPr>
            <a:xfrm>
              <a:off x="3041398" y="1269201"/>
              <a:ext cx="543590" cy="9829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" name="Left-Right Arrow 5"/>
            <p:cNvSpPr/>
            <p:nvPr/>
          </p:nvSpPr>
          <p:spPr>
            <a:xfrm>
              <a:off x="1854992" y="1663922"/>
              <a:ext cx="1173463" cy="149061"/>
            </a:xfrm>
            <a:prstGeom prst="left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7" name="Text Box 31"/>
            <p:cNvSpPr txBox="1"/>
            <p:nvPr/>
          </p:nvSpPr>
          <p:spPr>
            <a:xfrm>
              <a:off x="2182872" y="1414098"/>
              <a:ext cx="517704" cy="36890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000" b="1">
                  <a:effectLst/>
                  <a:ea typeface="Calibri"/>
                  <a:cs typeface="Times New Roman"/>
                </a:rPr>
                <a:t>DOIP</a:t>
              </a:r>
              <a:endParaRPr lang="en-GB" sz="1200">
                <a:effectLst/>
                <a:ea typeface="Calibri"/>
                <a:cs typeface="Times New Roman"/>
              </a:endParaRPr>
            </a:p>
          </p:txBody>
        </p:sp>
        <p:sp>
          <p:nvSpPr>
            <p:cNvPr id="8" name="Text Box 32"/>
            <p:cNvSpPr txBox="1"/>
            <p:nvPr/>
          </p:nvSpPr>
          <p:spPr>
            <a:xfrm>
              <a:off x="3045712" y="1509031"/>
              <a:ext cx="521300" cy="48399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GB" sz="800" b="1" dirty="0" err="1">
                  <a:effectLst/>
                  <a:ea typeface="Calibri"/>
                  <a:cs typeface="Times New Roman"/>
                </a:rPr>
                <a:t>DOIP</a:t>
              </a:r>
              <a:endParaRPr lang="en-GB" sz="1200" dirty="0">
                <a:effectLst/>
                <a:ea typeface="Calibri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GB" sz="800" b="1" dirty="0" smtClean="0">
                  <a:effectLst/>
                  <a:ea typeface="Calibri"/>
                  <a:cs typeface="Times New Roman"/>
                </a:rPr>
                <a:t>Service</a:t>
              </a:r>
              <a:endParaRPr lang="en-GB" sz="12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9" name="Text Box 34"/>
            <p:cNvSpPr txBox="1"/>
            <p:nvPr/>
          </p:nvSpPr>
          <p:spPr>
            <a:xfrm>
              <a:off x="1259632" y="1558996"/>
              <a:ext cx="560846" cy="36890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000" b="1">
                  <a:effectLst/>
                  <a:ea typeface="Calibri"/>
                  <a:cs typeface="Times New Roman"/>
                </a:rPr>
                <a:t>Client</a:t>
              </a:r>
              <a:endParaRPr lang="en-GB" sz="1200">
                <a:effectLst/>
                <a:ea typeface="Calibri"/>
                <a:cs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11167" y="1945904"/>
              <a:ext cx="240754" cy="1329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Left-Right Arrow 1"/>
          <p:cNvSpPr/>
          <p:nvPr/>
        </p:nvSpPr>
        <p:spPr>
          <a:xfrm>
            <a:off x="3584988" y="1414099"/>
            <a:ext cx="266933" cy="144897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53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66068" y="116632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Connecting The Language Archive to </a:t>
            </a:r>
            <a:r>
              <a:rPr lang="en-US" sz="3200" dirty="0" err="1"/>
              <a:t>DOIP</a:t>
            </a:r>
            <a:endParaRPr lang="en-US" sz="3200" dirty="0"/>
          </a:p>
          <a:p>
            <a:pPr algn="ctr"/>
            <a:r>
              <a:rPr lang="en-US" sz="2400" dirty="0" err="1"/>
              <a:t>DOIP</a:t>
            </a:r>
            <a:r>
              <a:rPr lang="en-US" sz="2400" dirty="0"/>
              <a:t> </a:t>
            </a:r>
            <a:r>
              <a:rPr lang="en-US" sz="2400" dirty="0" smtClean="0"/>
              <a:t>Upload – Version A</a:t>
            </a:r>
            <a:endParaRPr lang="en-GB" sz="2400" dirty="0"/>
          </a:p>
        </p:txBody>
      </p:sp>
      <p:sp>
        <p:nvSpPr>
          <p:cNvPr id="2" name="Can 1"/>
          <p:cNvSpPr/>
          <p:nvPr/>
        </p:nvSpPr>
        <p:spPr>
          <a:xfrm>
            <a:off x="7078598" y="1187104"/>
            <a:ext cx="1130300" cy="17907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494508" y="1771304"/>
            <a:ext cx="298480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de-DE" sz="1400" b="1" dirty="0"/>
              <a:t>D</a:t>
            </a:r>
            <a:endParaRPr lang="en-GB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415961" y="2152304"/>
            <a:ext cx="455574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GB" sz="1400" b="1" dirty="0"/>
              <a:t>MD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73698" y="1503922"/>
            <a:ext cx="711200" cy="12967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773548" y="1503922"/>
            <a:ext cx="1092200" cy="6483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4894952" y="1674223"/>
            <a:ext cx="87479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b="1" dirty="0" err="1"/>
              <a:t>Islandora</a:t>
            </a:r>
            <a:endParaRPr lang="en-GB" sz="1400" b="1" dirty="0"/>
          </a:p>
        </p:txBody>
      </p:sp>
      <p:sp>
        <p:nvSpPr>
          <p:cNvPr id="17" name="Rectangle 16"/>
          <p:cNvSpPr/>
          <p:nvPr/>
        </p:nvSpPr>
        <p:spPr>
          <a:xfrm>
            <a:off x="3669854" y="1503922"/>
            <a:ext cx="712790" cy="13668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990669" y="1980511"/>
            <a:ext cx="69422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b="1" dirty="0"/>
              <a:t>Fedora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03605" y="1504170"/>
            <a:ext cx="1092200" cy="6483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1023409" y="1674471"/>
            <a:ext cx="106618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b="1" dirty="0"/>
              <a:t>Doorkeeper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6713094" y="2103762"/>
            <a:ext cx="346454" cy="9708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Left-Right Arrow 24"/>
          <p:cNvSpPr/>
          <p:nvPr/>
        </p:nvSpPr>
        <p:spPr>
          <a:xfrm>
            <a:off x="2108505" y="1746155"/>
            <a:ext cx="1538721" cy="153889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ft-Right Arrow 25"/>
          <p:cNvSpPr/>
          <p:nvPr/>
        </p:nvSpPr>
        <p:spPr>
          <a:xfrm>
            <a:off x="4395344" y="2421609"/>
            <a:ext cx="1538721" cy="76944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Left-Right Arrow 26"/>
          <p:cNvSpPr/>
          <p:nvPr/>
        </p:nvSpPr>
        <p:spPr>
          <a:xfrm>
            <a:off x="4395345" y="1815036"/>
            <a:ext cx="378204" cy="76944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2538442" y="1482110"/>
            <a:ext cx="6880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b="1" dirty="0"/>
              <a:t>DOIP 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1778" y="3670635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all „</a:t>
            </a:r>
            <a:r>
              <a:rPr lang="de-DE" dirty="0" err="1" smtClean="0"/>
              <a:t>archive</a:t>
            </a:r>
            <a:r>
              <a:rPr lang="de-DE" dirty="0" smtClean="0"/>
              <a:t> </a:t>
            </a:r>
            <a:r>
              <a:rPr lang="de-DE" dirty="0" err="1" smtClean="0"/>
              <a:t>logic</a:t>
            </a:r>
            <a:r>
              <a:rPr lang="de-DE" dirty="0" smtClean="0"/>
              <a:t>“ </a:t>
            </a:r>
            <a:r>
              <a:rPr lang="de-DE" dirty="0" err="1" smtClean="0"/>
              <a:t>is</a:t>
            </a:r>
            <a:r>
              <a:rPr lang="de-DE" dirty="0" smtClean="0"/>
              <a:t> outside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DOIP</a:t>
            </a:r>
            <a:r>
              <a:rPr lang="de-DE" dirty="0" smtClean="0"/>
              <a:t> – </a:t>
            </a:r>
            <a:r>
              <a:rPr lang="de-DE" dirty="0" err="1" smtClean="0"/>
              <a:t>Doorkeeper</a:t>
            </a:r>
            <a:r>
              <a:rPr lang="de-DE" dirty="0" smtClean="0"/>
              <a:t> </a:t>
            </a:r>
            <a:r>
              <a:rPr lang="de-DE" dirty="0" err="1" smtClean="0"/>
              <a:t>sends</a:t>
            </a:r>
            <a:r>
              <a:rPr lang="de-DE" dirty="0" smtClean="0"/>
              <a:t> „</a:t>
            </a:r>
            <a:r>
              <a:rPr lang="de-DE" dirty="0" err="1" smtClean="0"/>
              <a:t>atomic</a:t>
            </a:r>
            <a:r>
              <a:rPr lang="de-DE" dirty="0" smtClean="0"/>
              <a:t>“ </a:t>
            </a:r>
            <a:r>
              <a:rPr lang="de-DE" dirty="0" err="1" smtClean="0"/>
              <a:t>commands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obviously</a:t>
            </a:r>
            <a:r>
              <a:rPr lang="de-DE" dirty="0" smtClean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Doorkeeper</a:t>
            </a:r>
            <a:r>
              <a:rPr lang="de-DE" dirty="0"/>
              <a:t> </a:t>
            </a:r>
            <a:r>
              <a:rPr lang="de-DE" dirty="0" err="1"/>
              <a:t>knowing</a:t>
            </a:r>
            <a:r>
              <a:rPr lang="de-DE" dirty="0"/>
              <a:t> all </a:t>
            </a:r>
            <a:r>
              <a:rPr lang="de-DE" dirty="0" err="1"/>
              <a:t>aspects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collections</a:t>
            </a:r>
            <a:r>
              <a:rPr lang="de-DE" dirty="0"/>
              <a:t>, </a:t>
            </a:r>
            <a:r>
              <a:rPr lang="de-DE" dirty="0" err="1"/>
              <a:t>bundles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performed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but </a:t>
            </a:r>
            <a:r>
              <a:rPr lang="de-DE" dirty="0" err="1"/>
              <a:t>DOIP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an </a:t>
            </a:r>
            <a:r>
              <a:rPr lang="de-DE" dirty="0" err="1"/>
              <a:t>upload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??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234AC04-AB8F-5B4D-AB42-E0A1A35F4222}"/>
              </a:ext>
            </a:extLst>
          </p:cNvPr>
          <p:cNvSpPr/>
          <p:nvPr/>
        </p:nvSpPr>
        <p:spPr>
          <a:xfrm>
            <a:off x="997398" y="2423896"/>
            <a:ext cx="1092200" cy="6483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EBD3714-6763-8543-BBA3-5437DA1B2150}"/>
              </a:ext>
            </a:extLst>
          </p:cNvPr>
          <p:cNvSpPr/>
          <p:nvPr/>
        </p:nvSpPr>
        <p:spPr>
          <a:xfrm>
            <a:off x="1045038" y="2611944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/>
              <a:t>Deposit UI</a:t>
            </a:r>
            <a:endParaRPr lang="en-US" sz="1400" dirty="0"/>
          </a:p>
        </p:txBody>
      </p:sp>
      <p:sp>
        <p:nvSpPr>
          <p:cNvPr id="5" name="Down Arrow 4">
            <a:extLst>
              <a:ext uri="{FF2B5EF4-FFF2-40B4-BE49-F238E27FC236}">
                <a16:creationId xmlns="" xmlns:a16="http://schemas.microsoft.com/office/drawing/2014/main" id="{3D077D1C-78A8-8A43-B0B1-2A4F6E620BFF}"/>
              </a:ext>
            </a:extLst>
          </p:cNvPr>
          <p:cNvSpPr/>
          <p:nvPr/>
        </p:nvSpPr>
        <p:spPr>
          <a:xfrm rot="10800000">
            <a:off x="1511745" y="2171537"/>
            <a:ext cx="74070" cy="250071"/>
          </a:xfrm>
          <a:prstGeom prst="downArrow">
            <a:avLst/>
          </a:prstGeom>
          <a:solidFill>
            <a:srgbClr val="D99694"/>
          </a:solidFill>
          <a:ln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CB01A337-D7B9-484E-8EEC-2DA50214DDFB}"/>
              </a:ext>
            </a:extLst>
          </p:cNvPr>
          <p:cNvSpPr/>
          <p:nvPr/>
        </p:nvSpPr>
        <p:spPr>
          <a:xfrm>
            <a:off x="1553665" y="2176667"/>
            <a:ext cx="3802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/>
              <a:t>SIP</a:t>
            </a:r>
            <a:endParaRPr lang="en-US" sz="1200" dirty="0"/>
          </a:p>
        </p:txBody>
      </p:sp>
      <p:sp>
        <p:nvSpPr>
          <p:cNvPr id="30" name="Text Box 32"/>
          <p:cNvSpPr txBox="1"/>
          <p:nvPr/>
        </p:nvSpPr>
        <p:spPr>
          <a:xfrm>
            <a:off x="3765599" y="1891173"/>
            <a:ext cx="521300" cy="48399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400" b="1" dirty="0" err="1">
                <a:effectLst/>
                <a:ea typeface="Calibri"/>
                <a:cs typeface="Times New Roman"/>
              </a:rPr>
              <a:t>DOIP</a:t>
            </a:r>
            <a:endParaRPr lang="en-GB" sz="1400" dirty="0">
              <a:effectLst/>
              <a:ea typeface="Calibri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GB" sz="1400" b="1" dirty="0" smtClean="0">
                <a:effectLst/>
                <a:ea typeface="Calibri"/>
                <a:cs typeface="Times New Roman"/>
              </a:rPr>
              <a:t>Service</a:t>
            </a:r>
            <a:endParaRPr lang="en-GB" sz="140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308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66068" y="116632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Connecting The Language Archive to </a:t>
            </a:r>
            <a:r>
              <a:rPr lang="en-US" sz="3200" dirty="0" err="1"/>
              <a:t>DOIP</a:t>
            </a:r>
            <a:endParaRPr lang="en-US" sz="3200" dirty="0"/>
          </a:p>
          <a:p>
            <a:pPr algn="ctr"/>
            <a:r>
              <a:rPr lang="en-US" sz="2400" dirty="0" err="1"/>
              <a:t>DOIP</a:t>
            </a:r>
            <a:r>
              <a:rPr lang="en-US" sz="2400" dirty="0"/>
              <a:t> </a:t>
            </a:r>
            <a:r>
              <a:rPr lang="en-US" sz="2400" dirty="0" smtClean="0"/>
              <a:t>Upload – Version B</a:t>
            </a:r>
            <a:endParaRPr lang="en-GB" sz="2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2108505" y="1187104"/>
            <a:ext cx="6100393" cy="1790700"/>
            <a:chOff x="2088701" y="1498254"/>
            <a:chExt cx="6100393" cy="1790700"/>
          </a:xfrm>
        </p:grpSpPr>
        <p:sp>
          <p:nvSpPr>
            <p:cNvPr id="2" name="Can 1"/>
            <p:cNvSpPr/>
            <p:nvPr/>
          </p:nvSpPr>
          <p:spPr>
            <a:xfrm>
              <a:off x="7058794" y="1498254"/>
              <a:ext cx="1130300" cy="1790700"/>
            </a:xfrm>
            <a:prstGeom prst="can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74704" y="2082454"/>
              <a:ext cx="298480" cy="307777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lstStyle/>
            <a:p>
              <a:r>
                <a:rPr lang="de-DE" sz="1400" b="1" dirty="0"/>
                <a:t>D</a:t>
              </a:r>
              <a:endParaRPr lang="en-GB" sz="1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96157" y="2463454"/>
              <a:ext cx="455574" cy="307777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lstStyle/>
            <a:p>
              <a:r>
                <a:rPr lang="en-GB" sz="1400" b="1" dirty="0"/>
                <a:t>MD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53894" y="1815072"/>
              <a:ext cx="711200" cy="129676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53744" y="1815072"/>
              <a:ext cx="1092200" cy="64838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75148" y="1985373"/>
              <a:ext cx="87479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Islandora</a:t>
              </a:r>
              <a:endParaRPr lang="en-GB" sz="1400" b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50050" y="1815072"/>
              <a:ext cx="712790" cy="13668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70865" y="2291661"/>
              <a:ext cx="69422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400" b="1" dirty="0"/>
                <a:t>Fedora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53744" y="2507476"/>
              <a:ext cx="1092200" cy="64838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73548" y="2677777"/>
              <a:ext cx="106618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400" b="1" dirty="0"/>
                <a:t>Doorkeeper</a:t>
              </a:r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6693290" y="2414912"/>
              <a:ext cx="346454" cy="97081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Left-Right Arrow 24"/>
            <p:cNvSpPr/>
            <p:nvPr/>
          </p:nvSpPr>
          <p:spPr>
            <a:xfrm>
              <a:off x="2088701" y="2057305"/>
              <a:ext cx="1538721" cy="153889"/>
            </a:xfrm>
            <a:prstGeom prst="left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Left-Right Arrow 25"/>
            <p:cNvSpPr/>
            <p:nvPr/>
          </p:nvSpPr>
          <p:spPr>
            <a:xfrm>
              <a:off x="4375541" y="2732759"/>
              <a:ext cx="378204" cy="45719"/>
            </a:xfrm>
            <a:prstGeom prst="left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Left-Right Arrow 26"/>
            <p:cNvSpPr/>
            <p:nvPr/>
          </p:nvSpPr>
          <p:spPr>
            <a:xfrm>
              <a:off x="4375541" y="2126186"/>
              <a:ext cx="378204" cy="76944"/>
            </a:xfrm>
            <a:prstGeom prst="left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18638" y="1793260"/>
              <a:ext cx="68800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400" b="1" dirty="0"/>
                <a:t>DOIP ?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38076" y="3480135"/>
            <a:ext cx="7992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 „</a:t>
            </a:r>
            <a:r>
              <a:rPr lang="de-DE" dirty="0" err="1"/>
              <a:t>archive</a:t>
            </a:r>
            <a:r>
              <a:rPr lang="de-DE" dirty="0"/>
              <a:t> </a:t>
            </a:r>
            <a:r>
              <a:rPr lang="de-DE" dirty="0" err="1"/>
              <a:t>logic</a:t>
            </a:r>
            <a:r>
              <a:rPr lang="de-DE" dirty="0"/>
              <a:t>“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 smtClean="0"/>
              <a:t>inside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archive</a:t>
            </a:r>
            <a:r>
              <a:rPr lang="de-DE" dirty="0" smtClean="0"/>
              <a:t> – </a:t>
            </a:r>
            <a:r>
              <a:rPr lang="de-DE" dirty="0" err="1" smtClean="0"/>
              <a:t>client</a:t>
            </a:r>
            <a:r>
              <a:rPr lang="de-DE" dirty="0" smtClean="0"/>
              <a:t> send a </a:t>
            </a:r>
            <a:r>
              <a:rPr lang="de-DE" dirty="0" err="1" smtClean="0"/>
              <a:t>request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an </a:t>
            </a:r>
            <a:r>
              <a:rPr lang="de-DE" dirty="0" err="1" smtClean="0"/>
              <a:t>upload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a </a:t>
            </a:r>
            <a:r>
              <a:rPr lang="de-DE" dirty="0" err="1" smtClean="0"/>
              <a:t>request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launch</a:t>
            </a:r>
            <a:r>
              <a:rPr lang="de-DE" dirty="0" smtClean="0"/>
              <a:t> </a:t>
            </a:r>
            <a:r>
              <a:rPr lang="de-DE" dirty="0" err="1" smtClean="0"/>
              <a:t>operation</a:t>
            </a:r>
            <a:r>
              <a:rPr lang="de-DE" dirty="0" smtClean="0"/>
              <a:t> „</a:t>
            </a:r>
            <a:r>
              <a:rPr lang="de-DE" dirty="0" err="1" smtClean="0"/>
              <a:t>doorkeeper</a:t>
            </a:r>
            <a:r>
              <a:rPr lang="de-DE" dirty="0" smtClean="0"/>
              <a:t>“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UI</a:t>
            </a:r>
            <a:r>
              <a:rPr lang="de-DE" dirty="0" smtClean="0"/>
              <a:t> </a:t>
            </a:r>
            <a:r>
              <a:rPr lang="de-DE" dirty="0" err="1" smtClean="0"/>
              <a:t>gathers</a:t>
            </a:r>
            <a:r>
              <a:rPr lang="de-DE" dirty="0" smtClean="0"/>
              <a:t> all </a:t>
            </a:r>
            <a:r>
              <a:rPr lang="de-DE" dirty="0" err="1" smtClean="0"/>
              <a:t>entities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DOIP</a:t>
            </a:r>
            <a:r>
              <a:rPr lang="de-DE" dirty="0" smtClean="0"/>
              <a:t> Service just </a:t>
            </a:r>
            <a:r>
              <a:rPr lang="de-DE" dirty="0" err="1" smtClean="0"/>
              <a:t>calls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Doorkeeeper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hardly</a:t>
            </a:r>
            <a:r>
              <a:rPr lang="de-DE" dirty="0" smtClean="0"/>
              <a:t> </a:t>
            </a:r>
            <a:r>
              <a:rPr lang="de-DE" dirty="0" err="1" smtClean="0"/>
              <a:t>anything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changed</a:t>
            </a:r>
            <a:r>
              <a:rPr lang="de-DE" dirty="0" smtClean="0"/>
              <a:t> –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straightforward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/>
              <a:t>questions</a:t>
            </a:r>
            <a:r>
              <a:rPr lang="de-DE" dirty="0" smtClean="0"/>
              <a:t>??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would</a:t>
            </a:r>
            <a:r>
              <a:rPr lang="de-DE" dirty="0" smtClean="0"/>
              <a:t> a Fedora-</a:t>
            </a:r>
            <a:r>
              <a:rPr lang="de-DE" dirty="0" err="1" smtClean="0"/>
              <a:t>DOIP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234AC04-AB8F-5B4D-AB42-E0A1A35F4222}"/>
              </a:ext>
            </a:extLst>
          </p:cNvPr>
          <p:cNvSpPr/>
          <p:nvPr/>
        </p:nvSpPr>
        <p:spPr>
          <a:xfrm>
            <a:off x="981602" y="1521590"/>
            <a:ext cx="1092200" cy="6483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EBD3714-6763-8543-BBA3-5437DA1B2150}"/>
              </a:ext>
            </a:extLst>
          </p:cNvPr>
          <p:cNvSpPr/>
          <p:nvPr/>
        </p:nvSpPr>
        <p:spPr>
          <a:xfrm>
            <a:off x="1029242" y="1709638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/>
              <a:t>Deposit UI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CB01A337-D7B9-484E-8EEC-2DA50214DDFB}"/>
              </a:ext>
            </a:extLst>
          </p:cNvPr>
          <p:cNvSpPr/>
          <p:nvPr/>
        </p:nvSpPr>
        <p:spPr>
          <a:xfrm>
            <a:off x="2080636" y="1927450"/>
            <a:ext cx="3802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/>
              <a:t>SIP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675276" y="1939233"/>
            <a:ext cx="72006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 smtClean="0"/>
              <a:t>DOIP</a:t>
            </a:r>
            <a:endParaRPr lang="en-GB" sz="1400" b="1" dirty="0" smtClean="0"/>
          </a:p>
          <a:p>
            <a:pPr algn="ctr"/>
            <a:r>
              <a:rPr lang="de-DE" sz="1400" b="1" dirty="0" smtClean="0"/>
              <a:t>Service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417274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66068" y="116632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Connecting The Language Archive to </a:t>
            </a:r>
            <a:r>
              <a:rPr lang="en-US" sz="3200" dirty="0" err="1"/>
              <a:t>DOIP</a:t>
            </a:r>
            <a:endParaRPr lang="en-US" sz="3200" dirty="0"/>
          </a:p>
          <a:p>
            <a:pPr algn="ctr"/>
            <a:r>
              <a:rPr lang="en-US" sz="2400" dirty="0" smtClean="0"/>
              <a:t>Possible Benefit </a:t>
            </a:r>
            <a:r>
              <a:rPr lang="en-US" sz="2400" dirty="0" smtClean="0"/>
              <a:t>– multiple upload</a:t>
            </a:r>
            <a:endParaRPr lang="en-GB" sz="2400" dirty="0"/>
          </a:p>
        </p:txBody>
      </p:sp>
      <p:sp>
        <p:nvSpPr>
          <p:cNvPr id="2" name="Can 1"/>
          <p:cNvSpPr/>
          <p:nvPr/>
        </p:nvSpPr>
        <p:spPr>
          <a:xfrm>
            <a:off x="7078598" y="806104"/>
            <a:ext cx="1130300" cy="17907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494508" y="1390304"/>
            <a:ext cx="298480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de-DE" sz="1400" b="1" dirty="0"/>
              <a:t>D</a:t>
            </a:r>
            <a:endParaRPr lang="en-GB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415961" y="1771304"/>
            <a:ext cx="455574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GB" sz="1400" b="1" dirty="0"/>
              <a:t>MD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73698" y="1122922"/>
            <a:ext cx="711200" cy="12967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4078125" y="1091172"/>
            <a:ext cx="712790" cy="13668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962915" y="1521083"/>
            <a:ext cx="73276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 smtClean="0"/>
              <a:t>DOBES </a:t>
            </a:r>
          </a:p>
          <a:p>
            <a:pPr algn="ctr"/>
            <a:r>
              <a:rPr lang="de-DE" sz="1400" b="1" dirty="0" err="1" smtClean="0"/>
              <a:t>logic</a:t>
            </a:r>
            <a:endParaRPr lang="en-GB" sz="1400" b="1" dirty="0"/>
          </a:p>
        </p:txBody>
      </p:sp>
      <p:sp>
        <p:nvSpPr>
          <p:cNvPr id="24" name="Right Arrow 23"/>
          <p:cNvSpPr/>
          <p:nvPr/>
        </p:nvSpPr>
        <p:spPr>
          <a:xfrm>
            <a:off x="6713094" y="1722762"/>
            <a:ext cx="346454" cy="9708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3088368" y="2596804"/>
            <a:ext cx="60465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b="1" dirty="0" err="1"/>
              <a:t>DOIP</a:t>
            </a:r>
            <a:r>
              <a:rPr lang="en-GB" sz="1400" b="1" dirty="0"/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2488" y="5316520"/>
            <a:ext cx="385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seems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easy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CORDRA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bundles</a:t>
            </a:r>
            <a:r>
              <a:rPr lang="de-DE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/>
              <a:t>questions</a:t>
            </a:r>
            <a:r>
              <a:rPr lang="de-DE" dirty="0"/>
              <a:t>??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234AC04-AB8F-5B4D-AB42-E0A1A35F4222}"/>
              </a:ext>
            </a:extLst>
          </p:cNvPr>
          <p:cNvSpPr/>
          <p:nvPr/>
        </p:nvSpPr>
        <p:spPr>
          <a:xfrm>
            <a:off x="1051634" y="3208435"/>
            <a:ext cx="1092200" cy="6483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EBD3714-6763-8543-BBA3-5437DA1B2150}"/>
              </a:ext>
            </a:extLst>
          </p:cNvPr>
          <p:cNvSpPr/>
          <p:nvPr/>
        </p:nvSpPr>
        <p:spPr>
          <a:xfrm>
            <a:off x="1126269" y="3371083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400" b="1" dirty="0" err="1" smtClean="0"/>
              <a:t>Deposit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UI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4078125" y="1512985"/>
            <a:ext cx="72006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 smtClean="0"/>
              <a:t>DOIP</a:t>
            </a:r>
            <a:endParaRPr lang="en-GB" sz="1400" b="1" dirty="0" smtClean="0"/>
          </a:p>
          <a:p>
            <a:pPr algn="ctr"/>
            <a:r>
              <a:rPr lang="de-DE" sz="1400" b="1" dirty="0" smtClean="0"/>
              <a:t>Service</a:t>
            </a:r>
            <a:endParaRPr lang="en-GB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147329" y="783395"/>
            <a:ext cx="99283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 smtClean="0"/>
              <a:t>DOBES</a:t>
            </a:r>
          </a:p>
          <a:p>
            <a:pPr algn="ctr"/>
            <a:r>
              <a:rPr lang="de-DE" sz="1400" b="1" dirty="0" err="1" smtClean="0"/>
              <a:t>repository</a:t>
            </a:r>
            <a:r>
              <a:rPr lang="de-DE" sz="1400" b="1" dirty="0" smtClean="0"/>
              <a:t> </a:t>
            </a:r>
            <a:endParaRPr lang="en-GB" sz="1400" b="1" dirty="0"/>
          </a:p>
        </p:txBody>
      </p:sp>
      <p:sp>
        <p:nvSpPr>
          <p:cNvPr id="34" name="Can 33"/>
          <p:cNvSpPr/>
          <p:nvPr/>
        </p:nvSpPr>
        <p:spPr>
          <a:xfrm>
            <a:off x="7079157" y="2645248"/>
            <a:ext cx="1130300" cy="17907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7495067" y="3229448"/>
            <a:ext cx="298480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de-DE" sz="1400" b="1" dirty="0"/>
              <a:t>D</a:t>
            </a:r>
            <a:endParaRPr lang="en-GB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416520" y="3610448"/>
            <a:ext cx="455574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GB" sz="1400" b="1" dirty="0"/>
              <a:t>MD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167926" y="2622539"/>
            <a:ext cx="95276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 err="1" smtClean="0"/>
              <a:t>CORDRA</a:t>
            </a:r>
            <a:endParaRPr lang="de-DE" sz="1400" b="1" dirty="0" smtClean="0"/>
          </a:p>
          <a:p>
            <a:pPr algn="ctr"/>
            <a:r>
              <a:rPr lang="de-DE" sz="1400" b="1" dirty="0" err="1" smtClean="0"/>
              <a:t>repository</a:t>
            </a:r>
            <a:endParaRPr lang="en-GB" sz="1400" b="1" dirty="0"/>
          </a:p>
        </p:txBody>
      </p:sp>
      <p:cxnSp>
        <p:nvCxnSpPr>
          <p:cNvPr id="5" name="Straight Connector 4"/>
          <p:cNvCxnSpPr>
            <a:stCxn id="17" idx="3"/>
            <a:endCxn id="14" idx="1"/>
          </p:cNvCxnSpPr>
          <p:nvPr/>
        </p:nvCxnSpPr>
        <p:spPr>
          <a:xfrm flipV="1">
            <a:off x="4790915" y="1771304"/>
            <a:ext cx="1182783" cy="3292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3"/>
            <a:endCxn id="34" idx="2"/>
          </p:cNvCxnSpPr>
          <p:nvPr/>
        </p:nvCxnSpPr>
        <p:spPr>
          <a:xfrm>
            <a:off x="4870487" y="3536277"/>
            <a:ext cx="2208670" cy="4321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88368" y="3566166"/>
            <a:ext cx="60465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b="1" dirty="0" err="1"/>
              <a:t>DOIP</a:t>
            </a:r>
            <a:r>
              <a:rPr lang="en-GB" sz="1400" b="1" dirty="0"/>
              <a:t>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098192" y="2840382"/>
            <a:ext cx="712790" cy="13668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4045966" y="3166945"/>
            <a:ext cx="824521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 err="1" smtClean="0"/>
              <a:t>CORDRA</a:t>
            </a:r>
            <a:endParaRPr lang="en-GB" sz="1400" b="1" dirty="0" smtClean="0"/>
          </a:p>
          <a:p>
            <a:pPr algn="ctr"/>
            <a:r>
              <a:rPr lang="en-GB" sz="1400" b="1" dirty="0" err="1" smtClean="0"/>
              <a:t>DOIP</a:t>
            </a:r>
            <a:endParaRPr lang="en-GB" sz="1400" b="1" dirty="0" smtClean="0"/>
          </a:p>
          <a:p>
            <a:pPr algn="ctr"/>
            <a:r>
              <a:rPr lang="de-DE" sz="1400" b="1" dirty="0" smtClean="0"/>
              <a:t>Service</a:t>
            </a:r>
            <a:endParaRPr lang="en-GB" sz="1400" b="1" dirty="0"/>
          </a:p>
        </p:txBody>
      </p:sp>
      <p:cxnSp>
        <p:nvCxnSpPr>
          <p:cNvPr id="44" name="Straight Connector 43"/>
          <p:cNvCxnSpPr>
            <a:stCxn id="23" idx="3"/>
            <a:endCxn id="31" idx="1"/>
          </p:cNvCxnSpPr>
          <p:nvPr/>
        </p:nvCxnSpPr>
        <p:spPr>
          <a:xfrm flipV="1">
            <a:off x="2143834" y="1774595"/>
            <a:ext cx="1934291" cy="1758031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3" idx="3"/>
            <a:endCxn id="32" idx="1"/>
          </p:cNvCxnSpPr>
          <p:nvPr/>
        </p:nvCxnSpPr>
        <p:spPr>
          <a:xfrm>
            <a:off x="2143834" y="3532626"/>
            <a:ext cx="1902132" cy="3651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n 45"/>
          <p:cNvSpPr/>
          <p:nvPr/>
        </p:nvSpPr>
        <p:spPr>
          <a:xfrm>
            <a:off x="7119886" y="4505208"/>
            <a:ext cx="1130300" cy="17907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7535796" y="5089408"/>
            <a:ext cx="298480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de-DE" sz="1400" b="1" dirty="0"/>
              <a:t>D</a:t>
            </a:r>
            <a:endParaRPr lang="en-GB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457249" y="5470408"/>
            <a:ext cx="455574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GB" sz="1400" b="1" dirty="0"/>
              <a:t>MD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014986" y="4822026"/>
            <a:ext cx="711200" cy="12967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/>
          <p:cNvSpPr txBox="1"/>
          <p:nvPr/>
        </p:nvSpPr>
        <p:spPr>
          <a:xfrm>
            <a:off x="6006544" y="5169387"/>
            <a:ext cx="72808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 smtClean="0"/>
              <a:t>MPCDF</a:t>
            </a:r>
            <a:endParaRPr lang="en-GB" sz="1400" b="1" dirty="0" smtClean="0"/>
          </a:p>
          <a:p>
            <a:pPr algn="ctr"/>
            <a:r>
              <a:rPr lang="de-DE" sz="1400" b="1" dirty="0" err="1" smtClean="0"/>
              <a:t>logic</a:t>
            </a:r>
            <a:endParaRPr lang="de-DE" sz="1400" b="1" dirty="0" smtClean="0"/>
          </a:p>
        </p:txBody>
      </p:sp>
      <p:sp>
        <p:nvSpPr>
          <p:cNvPr id="51" name="Right Arrow 50"/>
          <p:cNvSpPr/>
          <p:nvPr/>
        </p:nvSpPr>
        <p:spPr>
          <a:xfrm>
            <a:off x="6754382" y="5421866"/>
            <a:ext cx="346454" cy="9708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/>
          <p:cNvSpPr txBox="1"/>
          <p:nvPr/>
        </p:nvSpPr>
        <p:spPr>
          <a:xfrm>
            <a:off x="7208655" y="4482499"/>
            <a:ext cx="95276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 err="1" smtClean="0"/>
              <a:t>MPCDF</a:t>
            </a:r>
            <a:endParaRPr lang="de-DE" sz="1400" b="1" dirty="0" smtClean="0"/>
          </a:p>
          <a:p>
            <a:pPr algn="ctr"/>
            <a:r>
              <a:rPr lang="de-DE" sz="1400" b="1" dirty="0" err="1" smtClean="0"/>
              <a:t>repository</a:t>
            </a:r>
            <a:endParaRPr lang="en-GB" sz="1400" b="1" dirty="0"/>
          </a:p>
        </p:txBody>
      </p:sp>
      <p:cxnSp>
        <p:nvCxnSpPr>
          <p:cNvPr id="53" name="Straight Connector 52"/>
          <p:cNvCxnSpPr>
            <a:stCxn id="55" idx="3"/>
            <a:endCxn id="49" idx="1"/>
          </p:cNvCxnSpPr>
          <p:nvPr/>
        </p:nvCxnSpPr>
        <p:spPr>
          <a:xfrm>
            <a:off x="4858990" y="5466315"/>
            <a:ext cx="1155996" cy="4093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138921" y="4776542"/>
            <a:ext cx="712790" cy="13668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4138921" y="5204705"/>
            <a:ext cx="72006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 smtClean="0"/>
              <a:t>DOIP</a:t>
            </a:r>
            <a:endParaRPr lang="en-GB" sz="1400" b="1" dirty="0" smtClean="0"/>
          </a:p>
          <a:p>
            <a:pPr algn="ctr"/>
            <a:r>
              <a:rPr lang="de-DE" sz="1400" b="1" dirty="0" smtClean="0"/>
              <a:t>Service</a:t>
            </a:r>
            <a:endParaRPr lang="en-GB" sz="1400" b="1" dirty="0"/>
          </a:p>
        </p:txBody>
      </p:sp>
      <p:cxnSp>
        <p:nvCxnSpPr>
          <p:cNvPr id="56" name="Straight Connector 55"/>
          <p:cNvCxnSpPr>
            <a:stCxn id="23" idx="3"/>
            <a:endCxn id="54" idx="1"/>
          </p:cNvCxnSpPr>
          <p:nvPr/>
        </p:nvCxnSpPr>
        <p:spPr>
          <a:xfrm>
            <a:off x="2143834" y="3532626"/>
            <a:ext cx="1995087" cy="192734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088368" y="4233072"/>
            <a:ext cx="60465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b="1" dirty="0" err="1"/>
              <a:t>DOIP</a:t>
            </a:r>
            <a:r>
              <a:rPr lang="en-GB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8565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66068" y="116632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Connecting The Language Archive to </a:t>
            </a:r>
            <a:r>
              <a:rPr lang="en-US" sz="3200" dirty="0" err="1"/>
              <a:t>DOIP</a:t>
            </a:r>
            <a:endParaRPr lang="en-US" sz="3200" dirty="0"/>
          </a:p>
          <a:p>
            <a:pPr algn="ctr"/>
            <a:r>
              <a:rPr lang="en-US" sz="2400" dirty="0" smtClean="0"/>
              <a:t>Possible Benefit - Replication</a:t>
            </a:r>
            <a:endParaRPr lang="en-GB" sz="2400" dirty="0"/>
          </a:p>
        </p:txBody>
      </p:sp>
      <p:sp>
        <p:nvSpPr>
          <p:cNvPr id="2" name="Can 1"/>
          <p:cNvSpPr/>
          <p:nvPr/>
        </p:nvSpPr>
        <p:spPr>
          <a:xfrm>
            <a:off x="7078598" y="1047404"/>
            <a:ext cx="1130300" cy="17907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494508" y="1631604"/>
            <a:ext cx="298480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de-DE" sz="1400" b="1" dirty="0"/>
              <a:t>D</a:t>
            </a:r>
            <a:endParaRPr lang="en-GB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415961" y="2012604"/>
            <a:ext cx="455574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GB" sz="1400" b="1" dirty="0"/>
              <a:t>MD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73698" y="1364222"/>
            <a:ext cx="711200" cy="12967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942905" y="1332472"/>
            <a:ext cx="712790" cy="13668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6034986" y="1648083"/>
            <a:ext cx="588623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some</a:t>
            </a:r>
          </a:p>
          <a:p>
            <a:pPr algn="ctr"/>
            <a:r>
              <a:rPr lang="de-DE" sz="1400" b="1" dirty="0" err="1" smtClean="0"/>
              <a:t>logic</a:t>
            </a:r>
            <a:endParaRPr lang="de-DE" sz="1400" b="1" dirty="0" smtClean="0"/>
          </a:p>
          <a:p>
            <a:pPr algn="ctr"/>
            <a:r>
              <a:rPr lang="de-DE" sz="1400" b="1" dirty="0"/>
              <a:t>A</a:t>
            </a:r>
            <a:endParaRPr lang="en-GB" sz="1400" b="1" dirty="0"/>
          </a:p>
        </p:txBody>
      </p:sp>
      <p:sp>
        <p:nvSpPr>
          <p:cNvPr id="24" name="Right Arrow 23"/>
          <p:cNvSpPr/>
          <p:nvPr/>
        </p:nvSpPr>
        <p:spPr>
          <a:xfrm>
            <a:off x="6713094" y="1964062"/>
            <a:ext cx="346454" cy="9708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2661667" y="2232858"/>
            <a:ext cx="60465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b="1" dirty="0" err="1"/>
              <a:t>DOIP</a:t>
            </a:r>
            <a:r>
              <a:rPr lang="en-GB" sz="1400" b="1" dirty="0"/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8076" y="4915235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 </a:t>
            </a:r>
            <a:r>
              <a:rPr lang="de-DE" dirty="0" err="1" smtClean="0"/>
              <a:t>typical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such a </a:t>
            </a:r>
            <a:r>
              <a:rPr lang="de-DE" dirty="0" err="1" smtClean="0"/>
              <a:t>repository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replicate</a:t>
            </a:r>
            <a:r>
              <a:rPr lang="de-DE" dirty="0" smtClean="0"/>
              <a:t> all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maintaining</a:t>
            </a:r>
            <a:r>
              <a:rPr lang="de-DE" dirty="0" smtClean="0"/>
              <a:t> all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repository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sure</a:t>
            </a:r>
            <a:r>
              <a:rPr lang="de-DE" dirty="0" smtClean="0"/>
              <a:t> </a:t>
            </a:r>
            <a:r>
              <a:rPr lang="de-DE" dirty="0" err="1" smtClean="0"/>
              <a:t>uses</a:t>
            </a:r>
            <a:r>
              <a:rPr lang="de-DE" dirty="0" smtClean="0"/>
              <a:t> different </a:t>
            </a:r>
            <a:r>
              <a:rPr lang="de-DE" dirty="0" err="1" smtClean="0"/>
              <a:t>storage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, </a:t>
            </a:r>
            <a:r>
              <a:rPr lang="de-DE" dirty="0" err="1" smtClean="0"/>
              <a:t>applies</a:t>
            </a:r>
            <a:r>
              <a:rPr lang="de-DE" dirty="0" smtClean="0"/>
              <a:t> different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organisation</a:t>
            </a:r>
            <a:r>
              <a:rPr lang="de-DE" dirty="0" smtClean="0"/>
              <a:t> </a:t>
            </a:r>
            <a:r>
              <a:rPr lang="de-DE" dirty="0" err="1" smtClean="0"/>
              <a:t>principles</a:t>
            </a:r>
            <a:r>
              <a:rPr lang="de-DE" dirty="0" smtClean="0"/>
              <a:t>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doing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rsync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all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safe</a:t>
            </a:r>
            <a:r>
              <a:rPr lang="de-DE" dirty="0" smtClean="0"/>
              <a:t>, but not all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DOs</a:t>
            </a:r>
            <a:r>
              <a:rPr lang="de-DE" dirty="0" smtClean="0"/>
              <a:t> such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permissions</a:t>
            </a:r>
            <a:r>
              <a:rPr lang="de-DE" dirty="0" smtClean="0"/>
              <a:t> etc.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replicated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DOIP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 -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/>
              <a:t>questions</a:t>
            </a:r>
            <a:r>
              <a:rPr lang="de-DE" dirty="0"/>
              <a:t>??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234AC04-AB8F-5B4D-AB42-E0A1A35F4222}"/>
              </a:ext>
            </a:extLst>
          </p:cNvPr>
          <p:cNvSpPr/>
          <p:nvPr/>
        </p:nvSpPr>
        <p:spPr>
          <a:xfrm>
            <a:off x="1051634" y="2916335"/>
            <a:ext cx="1092200" cy="6483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EBD3714-6763-8543-BBA3-5437DA1B2150}"/>
              </a:ext>
            </a:extLst>
          </p:cNvPr>
          <p:cNvSpPr/>
          <p:nvPr/>
        </p:nvSpPr>
        <p:spPr>
          <a:xfrm>
            <a:off x="1099274" y="2990083"/>
            <a:ext cx="10193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b="1" dirty="0" smtClean="0"/>
              <a:t>Replication</a:t>
            </a:r>
          </a:p>
          <a:p>
            <a:pPr algn="ctr"/>
            <a:r>
              <a:rPr lang="de-DE" sz="1400" b="1" dirty="0" smtClean="0"/>
              <a:t>Client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942905" y="1754285"/>
            <a:ext cx="72006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 smtClean="0"/>
              <a:t>DOIP</a:t>
            </a:r>
            <a:endParaRPr lang="en-GB" sz="1400" b="1" dirty="0" smtClean="0"/>
          </a:p>
          <a:p>
            <a:pPr algn="ctr"/>
            <a:r>
              <a:rPr lang="de-DE" sz="1400" b="1" dirty="0" smtClean="0"/>
              <a:t>Service</a:t>
            </a:r>
            <a:endParaRPr lang="en-GB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092827" y="1024695"/>
            <a:ext cx="110184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 err="1" smtClean="0"/>
              <a:t>repository</a:t>
            </a:r>
            <a:r>
              <a:rPr lang="de-DE" sz="1400" b="1" dirty="0" smtClean="0"/>
              <a:t> A</a:t>
            </a:r>
            <a:endParaRPr lang="en-GB" sz="1400" b="1" dirty="0"/>
          </a:p>
        </p:txBody>
      </p:sp>
      <p:sp>
        <p:nvSpPr>
          <p:cNvPr id="34" name="Can 33"/>
          <p:cNvSpPr/>
          <p:nvPr/>
        </p:nvSpPr>
        <p:spPr>
          <a:xfrm>
            <a:off x="7079157" y="3032598"/>
            <a:ext cx="1130300" cy="17907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7495067" y="3616798"/>
            <a:ext cx="298480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de-DE" sz="1400" b="1" dirty="0"/>
              <a:t>D</a:t>
            </a:r>
            <a:endParaRPr lang="en-GB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416520" y="3997798"/>
            <a:ext cx="455574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GB" sz="1400" b="1" dirty="0"/>
              <a:t>MD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974257" y="3349416"/>
            <a:ext cx="711200" cy="12967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6035545" y="3633277"/>
            <a:ext cx="588623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some</a:t>
            </a:r>
          </a:p>
          <a:p>
            <a:pPr algn="ctr"/>
            <a:r>
              <a:rPr lang="de-DE" sz="1400" b="1" dirty="0" err="1" smtClean="0"/>
              <a:t>logic</a:t>
            </a:r>
            <a:endParaRPr lang="de-DE" sz="1400" b="1" dirty="0" smtClean="0"/>
          </a:p>
          <a:p>
            <a:pPr algn="ctr"/>
            <a:r>
              <a:rPr lang="de-DE" sz="1400" b="1" dirty="0" smtClean="0"/>
              <a:t>B</a:t>
            </a:r>
            <a:endParaRPr lang="en-GB" sz="1400" b="1" dirty="0"/>
          </a:p>
        </p:txBody>
      </p:sp>
      <p:sp>
        <p:nvSpPr>
          <p:cNvPr id="39" name="Right Arrow 38"/>
          <p:cNvSpPr/>
          <p:nvPr/>
        </p:nvSpPr>
        <p:spPr>
          <a:xfrm>
            <a:off x="6713653" y="3949256"/>
            <a:ext cx="346454" cy="9708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7097393" y="3009889"/>
            <a:ext cx="10938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 err="1" smtClean="0"/>
              <a:t>repository</a:t>
            </a:r>
            <a:r>
              <a:rPr lang="de-DE" sz="1400" b="1" dirty="0" smtClean="0"/>
              <a:t> B</a:t>
            </a:r>
            <a:endParaRPr lang="en-GB" sz="1400" b="1" dirty="0"/>
          </a:p>
        </p:txBody>
      </p:sp>
      <p:cxnSp>
        <p:nvCxnSpPr>
          <p:cNvPr id="5" name="Straight Connector 4"/>
          <p:cNvCxnSpPr>
            <a:stCxn id="17" idx="3"/>
            <a:endCxn id="14" idx="1"/>
          </p:cNvCxnSpPr>
          <p:nvPr/>
        </p:nvCxnSpPr>
        <p:spPr>
          <a:xfrm flipV="1">
            <a:off x="4655695" y="2012604"/>
            <a:ext cx="1318003" cy="3292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3"/>
            <a:endCxn id="37" idx="1"/>
          </p:cNvCxnSpPr>
          <p:nvPr/>
        </p:nvCxnSpPr>
        <p:spPr>
          <a:xfrm flipV="1">
            <a:off x="4670253" y="3997798"/>
            <a:ext cx="1304004" cy="3291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950184" y="3317666"/>
            <a:ext cx="712790" cy="13668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3950184" y="3739479"/>
            <a:ext cx="72006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 smtClean="0"/>
              <a:t>DOIP</a:t>
            </a:r>
            <a:endParaRPr lang="en-GB" sz="1400" b="1" dirty="0" smtClean="0"/>
          </a:p>
          <a:p>
            <a:pPr algn="ctr"/>
            <a:r>
              <a:rPr lang="de-DE" sz="1400" b="1" dirty="0" smtClean="0"/>
              <a:t>Service</a:t>
            </a:r>
            <a:endParaRPr lang="en-GB" sz="1400" b="1" dirty="0"/>
          </a:p>
        </p:txBody>
      </p:sp>
      <p:cxnSp>
        <p:nvCxnSpPr>
          <p:cNvPr id="44" name="Straight Connector 43"/>
          <p:cNvCxnSpPr>
            <a:stCxn id="23" idx="3"/>
            <a:endCxn id="17" idx="1"/>
          </p:cNvCxnSpPr>
          <p:nvPr/>
        </p:nvCxnSpPr>
        <p:spPr>
          <a:xfrm flipV="1">
            <a:off x="2143834" y="2015896"/>
            <a:ext cx="1799071" cy="122463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3" idx="3"/>
            <a:endCxn id="32" idx="1"/>
          </p:cNvCxnSpPr>
          <p:nvPr/>
        </p:nvCxnSpPr>
        <p:spPr>
          <a:xfrm>
            <a:off x="2143834" y="3240526"/>
            <a:ext cx="1806350" cy="760563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61666" y="3633846"/>
            <a:ext cx="60465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b="1" dirty="0" err="1"/>
              <a:t>DOIP</a:t>
            </a:r>
            <a:r>
              <a:rPr lang="en-GB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997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1041</Words>
  <Application>Microsoft Office PowerPoint</Application>
  <PresentationFormat>On-screen Show (4:3)</PresentationFormat>
  <Paragraphs>204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23</cp:revision>
  <cp:lastPrinted>2019-05-07T07:22:03Z</cp:lastPrinted>
  <dcterms:created xsi:type="dcterms:W3CDTF">2019-05-06T07:52:20Z</dcterms:created>
  <dcterms:modified xsi:type="dcterms:W3CDTF">2019-05-18T08:12:32Z</dcterms:modified>
</cp:coreProperties>
</file>