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63" r:id="rId4"/>
    <p:sldId id="264" r:id="rId5"/>
    <p:sldId id="262" r:id="rId6"/>
    <p:sldId id="259" r:id="rId7"/>
    <p:sldId id="260" r:id="rId8"/>
    <p:sldId id="261" r:id="rId9"/>
    <p:sldId id="265" r:id="rId10"/>
  </p:sldIdLst>
  <p:sldSz cx="9144000" cy="6858000" type="screen4x3"/>
  <p:notesSz cx="99060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14" y="-1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864" y="-41"/>
      </p:cViewPr>
      <p:guideLst>
        <p:guide orient="horz" pos="2140"/>
        <p:guide pos="312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A0D3-DCF7-4169-8FCB-D23367016AF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0024-4880-4419-A6E6-6EC7ED7594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3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4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0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3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3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i.org/10.23728/b2share.4e8ac36c0dd343da81fd9e83e72805a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26" y="2724060"/>
            <a:ext cx="8505944" cy="1470025"/>
          </a:xfrm>
        </p:spPr>
        <p:txBody>
          <a:bodyPr>
            <a:normAutofit/>
          </a:bodyPr>
          <a:lstStyle/>
          <a:p>
            <a:r>
              <a:rPr lang="de-DE" dirty="0" err="1" smtClean="0"/>
              <a:t>Challenges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Large </a:t>
            </a:r>
            <a:r>
              <a:rPr lang="de-DE" dirty="0" err="1" smtClean="0"/>
              <a:t>Infrastructures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(</a:t>
            </a:r>
            <a:r>
              <a:rPr lang="de-DE" sz="3200" dirty="0" err="1" smtClean="0"/>
              <a:t>EOSC</a:t>
            </a:r>
            <a:r>
              <a:rPr lang="de-DE" sz="3200" dirty="0"/>
              <a:t>,</a:t>
            </a:r>
            <a:r>
              <a:rPr lang="de-DE" sz="3200" dirty="0" smtClean="0"/>
              <a:t> </a:t>
            </a:r>
            <a:r>
              <a:rPr lang="de-DE" sz="3200" dirty="0" err="1" smtClean="0"/>
              <a:t>NFDI</a:t>
            </a:r>
            <a:r>
              <a:rPr lang="de-DE" sz="3200" dirty="0" smtClean="0"/>
              <a:t>, Nordic </a:t>
            </a:r>
            <a:r>
              <a:rPr lang="de-DE" sz="3200" dirty="0" err="1" smtClean="0"/>
              <a:t>EOSC</a:t>
            </a:r>
            <a:r>
              <a:rPr lang="de-DE" sz="3200" dirty="0" smtClean="0"/>
              <a:t>, etc.)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Peter </a:t>
            </a:r>
            <a:r>
              <a:rPr lang="de-DE" sz="2000" dirty="0" err="1" smtClean="0"/>
              <a:t>Wittenburg</a:t>
            </a:r>
            <a:endParaRPr lang="de-DE" sz="2000" dirty="0" smtClean="0"/>
          </a:p>
          <a:p>
            <a:r>
              <a:rPr lang="de-DE" sz="2000" dirty="0" smtClean="0"/>
              <a:t>Max Planck Computing &amp; Data Facility</a:t>
            </a:r>
            <a:endParaRPr lang="en-GB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67505"/>
            <a:ext cx="4161155" cy="143637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6362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3600400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Trend </a:t>
            </a:r>
            <a:r>
              <a:rPr lang="de-DE" sz="3600" dirty="0" err="1" smtClean="0"/>
              <a:t>Towards</a:t>
            </a:r>
            <a:r>
              <a:rPr lang="de-DE" sz="3600" dirty="0" smtClean="0"/>
              <a:t> </a:t>
            </a:r>
            <a:r>
              <a:rPr lang="de-DE" sz="3600" dirty="0" err="1" smtClean="0"/>
              <a:t>LRI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Ellipse 42">
            <a:extLst>
              <a:ext uri="{FF2B5EF4-FFF2-40B4-BE49-F238E27FC236}">
                <a16:creationId xmlns:a16="http://schemas.microsoft.com/office/drawing/2014/main" xmlns="" id="{6F08E3DF-5241-4F84-BB50-62EAFB5A9BB7}"/>
              </a:ext>
            </a:extLst>
          </p:cNvPr>
          <p:cNvSpPr/>
          <p:nvPr/>
        </p:nvSpPr>
        <p:spPr>
          <a:xfrm>
            <a:off x="4853994" y="5990747"/>
            <a:ext cx="643257" cy="5783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8" name="Ellipse 43">
            <a:extLst>
              <a:ext uri="{FF2B5EF4-FFF2-40B4-BE49-F238E27FC236}">
                <a16:creationId xmlns:a16="http://schemas.microsoft.com/office/drawing/2014/main" xmlns="" id="{9B003366-7145-4104-8C66-4710E310D911}"/>
              </a:ext>
            </a:extLst>
          </p:cNvPr>
          <p:cNvSpPr/>
          <p:nvPr/>
        </p:nvSpPr>
        <p:spPr>
          <a:xfrm>
            <a:off x="4853994" y="5888802"/>
            <a:ext cx="643257" cy="5783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9" name="Ellipse 44">
            <a:extLst>
              <a:ext uri="{FF2B5EF4-FFF2-40B4-BE49-F238E27FC236}">
                <a16:creationId xmlns:a16="http://schemas.microsoft.com/office/drawing/2014/main" xmlns="" id="{C6C12795-BA5C-413F-BCBC-B5DBED084BE5}"/>
              </a:ext>
            </a:extLst>
          </p:cNvPr>
          <p:cNvSpPr/>
          <p:nvPr/>
        </p:nvSpPr>
        <p:spPr>
          <a:xfrm>
            <a:off x="4853994" y="5774502"/>
            <a:ext cx="643257" cy="578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0" name="Ellipse 41">
            <a:extLst>
              <a:ext uri="{FF2B5EF4-FFF2-40B4-BE49-F238E27FC236}">
                <a16:creationId xmlns:a16="http://schemas.microsoft.com/office/drawing/2014/main" xmlns="" id="{F193B10F-A55A-41FB-A4AB-AA3DA956AB79}"/>
              </a:ext>
            </a:extLst>
          </p:cNvPr>
          <p:cNvSpPr/>
          <p:nvPr/>
        </p:nvSpPr>
        <p:spPr>
          <a:xfrm>
            <a:off x="4498512" y="2532414"/>
            <a:ext cx="1282187" cy="1226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1" name="Ellipse 40">
            <a:extLst>
              <a:ext uri="{FF2B5EF4-FFF2-40B4-BE49-F238E27FC236}">
                <a16:creationId xmlns:a16="http://schemas.microsoft.com/office/drawing/2014/main" xmlns="" id="{02561562-847E-4745-AF1C-99BEADBAD4BA}"/>
              </a:ext>
            </a:extLst>
          </p:cNvPr>
          <p:cNvSpPr/>
          <p:nvPr/>
        </p:nvSpPr>
        <p:spPr>
          <a:xfrm>
            <a:off x="4498512" y="2430469"/>
            <a:ext cx="1282187" cy="12269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2" name="Ellipse 39">
            <a:extLst>
              <a:ext uri="{FF2B5EF4-FFF2-40B4-BE49-F238E27FC236}">
                <a16:creationId xmlns:a16="http://schemas.microsoft.com/office/drawing/2014/main" xmlns="" id="{DBD6B5F4-53D3-4AEA-B24A-D12BF807BF55}"/>
              </a:ext>
            </a:extLst>
          </p:cNvPr>
          <p:cNvSpPr/>
          <p:nvPr/>
        </p:nvSpPr>
        <p:spPr>
          <a:xfrm>
            <a:off x="4498512" y="2316169"/>
            <a:ext cx="1282187" cy="12269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3" name="Ellipse 5">
            <a:extLst>
              <a:ext uri="{FF2B5EF4-FFF2-40B4-BE49-F238E27FC236}">
                <a16:creationId xmlns:a16="http://schemas.microsoft.com/office/drawing/2014/main" xmlns="" id="{A3531C79-271C-4ECE-AC57-AC55FDB55300}"/>
              </a:ext>
            </a:extLst>
          </p:cNvPr>
          <p:cNvSpPr/>
          <p:nvPr/>
        </p:nvSpPr>
        <p:spPr>
          <a:xfrm>
            <a:off x="1539584" y="1763783"/>
            <a:ext cx="2364377" cy="2341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Textfeld 6">
            <a:extLst>
              <a:ext uri="{FF2B5EF4-FFF2-40B4-BE49-F238E27FC236}">
                <a16:creationId xmlns:a16="http://schemas.microsoft.com/office/drawing/2014/main" xmlns="" id="{E6CFA169-C536-4310-A05E-FC4651E981D0}"/>
              </a:ext>
            </a:extLst>
          </p:cNvPr>
          <p:cNvSpPr txBox="1"/>
          <p:nvPr/>
        </p:nvSpPr>
        <p:spPr>
          <a:xfrm>
            <a:off x="1881488" y="2611375"/>
            <a:ext cx="170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chemeClr val="bg1"/>
                </a:solidFill>
              </a:rPr>
              <a:t>Large </a:t>
            </a:r>
            <a:r>
              <a:rPr lang="de-DE" sz="3600" b="1" dirty="0" err="1" smtClean="0">
                <a:solidFill>
                  <a:schemeClr val="bg1"/>
                </a:solidFill>
              </a:rPr>
              <a:t>RI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5" name="Ellipse 7">
            <a:extLst>
              <a:ext uri="{FF2B5EF4-FFF2-40B4-BE49-F238E27FC236}">
                <a16:creationId xmlns:a16="http://schemas.microsoft.com/office/drawing/2014/main" xmlns="" id="{CB59A89C-E810-46B5-9974-9AEE4F3E4AFA}"/>
              </a:ext>
            </a:extLst>
          </p:cNvPr>
          <p:cNvSpPr/>
          <p:nvPr/>
        </p:nvSpPr>
        <p:spPr>
          <a:xfrm>
            <a:off x="6400513" y="2787950"/>
            <a:ext cx="210340" cy="209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xmlns="" id="{1DD66703-85EC-4F8B-AD07-2FC21AC98547}"/>
              </a:ext>
            </a:extLst>
          </p:cNvPr>
          <p:cNvSpPr txBox="1"/>
          <p:nvPr/>
        </p:nvSpPr>
        <p:spPr>
          <a:xfrm>
            <a:off x="6610852" y="2807584"/>
            <a:ext cx="333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DS</a:t>
            </a:r>
            <a:endParaRPr lang="en-GB" sz="1050" b="1" dirty="0"/>
          </a:p>
        </p:txBody>
      </p:sp>
      <p:pic>
        <p:nvPicPr>
          <p:cNvPr id="20" name="Grafik 15">
            <a:extLst>
              <a:ext uri="{FF2B5EF4-FFF2-40B4-BE49-F238E27FC236}">
                <a16:creationId xmlns:a16="http://schemas.microsoft.com/office/drawing/2014/main" xmlns="" id="{D461885E-152A-41D8-872A-ED83D39A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70" y="2132856"/>
            <a:ext cx="1339870" cy="1326962"/>
          </a:xfrm>
          <a:prstGeom prst="rect">
            <a:avLst/>
          </a:prstGeom>
        </p:spPr>
      </p:pic>
      <p:pic>
        <p:nvPicPr>
          <p:cNvPr id="21" name="Grafik 19">
            <a:extLst>
              <a:ext uri="{FF2B5EF4-FFF2-40B4-BE49-F238E27FC236}">
                <a16:creationId xmlns:a16="http://schemas.microsoft.com/office/drawing/2014/main" xmlns="" id="{F2E46933-07D8-400C-BF09-17F7BA4E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030" y="5700353"/>
            <a:ext cx="667184" cy="660756"/>
          </a:xfrm>
          <a:prstGeom prst="rect">
            <a:avLst/>
          </a:prstGeom>
        </p:spPr>
      </p:pic>
      <p:pic>
        <p:nvPicPr>
          <p:cNvPr id="31" name="Grafik 31">
            <a:extLst>
              <a:ext uri="{FF2B5EF4-FFF2-40B4-BE49-F238E27FC236}">
                <a16:creationId xmlns:a16="http://schemas.microsoft.com/office/drawing/2014/main" xmlns="" id="{135CCA3A-2C29-41E5-81A8-44532E0B3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622" y="2286412"/>
            <a:ext cx="1313843" cy="1214596"/>
          </a:xfrm>
          <a:prstGeom prst="rect">
            <a:avLst/>
          </a:prstGeom>
        </p:spPr>
      </p:pic>
      <p:sp>
        <p:nvSpPr>
          <p:cNvPr id="35" name="Freihandform: Form 36">
            <a:extLst>
              <a:ext uri="{FF2B5EF4-FFF2-40B4-BE49-F238E27FC236}">
                <a16:creationId xmlns:a16="http://schemas.microsoft.com/office/drawing/2014/main" xmlns="" id="{6B3D6F7B-579A-4008-B2A0-4CC8DDF32AA5}"/>
              </a:ext>
            </a:extLst>
          </p:cNvPr>
          <p:cNvSpPr/>
          <p:nvPr/>
        </p:nvSpPr>
        <p:spPr>
          <a:xfrm>
            <a:off x="3581890" y="274852"/>
            <a:ext cx="2896997" cy="2374086"/>
          </a:xfrm>
          <a:custGeom>
            <a:avLst/>
            <a:gdLst>
              <a:gd name="connsiteX0" fmla="*/ 3566160 w 3566160"/>
              <a:gd name="connsiteY0" fmla="*/ 1208288 h 1208288"/>
              <a:gd name="connsiteX1" fmla="*/ 1985555 w 3566160"/>
              <a:gd name="connsiteY1" fmla="*/ 6506 h 1208288"/>
              <a:gd name="connsiteX2" fmla="*/ 0 w 3566160"/>
              <a:gd name="connsiteY2" fmla="*/ 816403 h 1208288"/>
              <a:gd name="connsiteX0" fmla="*/ 3776089 w 3776089"/>
              <a:gd name="connsiteY0" fmla="*/ 1207083 h 1207083"/>
              <a:gd name="connsiteX1" fmla="*/ 2195484 w 3776089"/>
              <a:gd name="connsiteY1" fmla="*/ 5301 h 1207083"/>
              <a:gd name="connsiteX2" fmla="*/ 0 w 3776089"/>
              <a:gd name="connsiteY2" fmla="*/ 929118 h 120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6089" h="1207083">
                <a:moveTo>
                  <a:pt x="3776089" y="1207083"/>
                </a:moveTo>
                <a:cubicBezTo>
                  <a:pt x="3282966" y="638849"/>
                  <a:pt x="2789844" y="70615"/>
                  <a:pt x="2195484" y="5301"/>
                </a:cubicBezTo>
                <a:cubicBezTo>
                  <a:pt x="1601124" y="-60013"/>
                  <a:pt x="695597" y="491512"/>
                  <a:pt x="0" y="929118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6" name="Textfeld 1">
            <a:extLst>
              <a:ext uri="{FF2B5EF4-FFF2-40B4-BE49-F238E27FC236}">
                <a16:creationId xmlns:a16="http://schemas.microsoft.com/office/drawing/2014/main" xmlns="" id="{3716C050-3BDD-42E4-9431-9A0B01C66F63}"/>
              </a:ext>
            </a:extLst>
          </p:cNvPr>
          <p:cNvSpPr txBox="1"/>
          <p:nvPr/>
        </p:nvSpPr>
        <p:spPr>
          <a:xfrm>
            <a:off x="5809540" y="444861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rgbClr val="FF0000"/>
                </a:solidFill>
              </a:rPr>
              <a:t>Individuals</a:t>
            </a:r>
            <a:r>
              <a:rPr lang="de-DE" sz="2400" b="1" dirty="0" smtClean="0">
                <a:solidFill>
                  <a:srgbClr val="FF0000"/>
                </a:solidFill>
              </a:rPr>
              <a:t>?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9" name="Ellipse 39">
            <a:extLst>
              <a:ext uri="{FF2B5EF4-FFF2-40B4-BE49-F238E27FC236}">
                <a16:creationId xmlns:a16="http://schemas.microsoft.com/office/drawing/2014/main" xmlns="" id="{DBD6B5F4-53D3-4AEA-B24A-D12BF807BF55}"/>
              </a:ext>
            </a:extLst>
          </p:cNvPr>
          <p:cNvSpPr/>
          <p:nvPr/>
        </p:nvSpPr>
        <p:spPr>
          <a:xfrm>
            <a:off x="4498512" y="832964"/>
            <a:ext cx="1282187" cy="12269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40" name="Grafik 15">
            <a:extLst>
              <a:ext uri="{FF2B5EF4-FFF2-40B4-BE49-F238E27FC236}">
                <a16:creationId xmlns:a16="http://schemas.microsoft.com/office/drawing/2014/main" xmlns="" id="{D461885E-152A-41D8-872A-ED83D39A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70" y="649651"/>
            <a:ext cx="1339870" cy="13269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732571" y="1128466"/>
            <a:ext cx="81406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bg1"/>
                </a:solidFill>
              </a:rPr>
              <a:t>eInfra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xmlns="" id="{F193B10F-A55A-41FB-A4AB-AA3DA956AB79}"/>
              </a:ext>
            </a:extLst>
          </p:cNvPr>
          <p:cNvSpPr/>
          <p:nvPr/>
        </p:nvSpPr>
        <p:spPr>
          <a:xfrm>
            <a:off x="4498512" y="4302697"/>
            <a:ext cx="1282187" cy="1226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43" name="Ellipse 40">
            <a:extLst>
              <a:ext uri="{FF2B5EF4-FFF2-40B4-BE49-F238E27FC236}">
                <a16:creationId xmlns:a16="http://schemas.microsoft.com/office/drawing/2014/main" xmlns="" id="{02561562-847E-4745-AF1C-99BEADBAD4BA}"/>
              </a:ext>
            </a:extLst>
          </p:cNvPr>
          <p:cNvSpPr/>
          <p:nvPr/>
        </p:nvSpPr>
        <p:spPr>
          <a:xfrm>
            <a:off x="4498512" y="4200752"/>
            <a:ext cx="1282187" cy="12269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44" name="Ellipse 39">
            <a:extLst>
              <a:ext uri="{FF2B5EF4-FFF2-40B4-BE49-F238E27FC236}">
                <a16:creationId xmlns:a16="http://schemas.microsoft.com/office/drawing/2014/main" xmlns="" id="{DBD6B5F4-53D3-4AEA-B24A-D12BF807BF55}"/>
              </a:ext>
            </a:extLst>
          </p:cNvPr>
          <p:cNvSpPr/>
          <p:nvPr/>
        </p:nvSpPr>
        <p:spPr>
          <a:xfrm>
            <a:off x="4498512" y="4086452"/>
            <a:ext cx="1282187" cy="12269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45" name="Grafik 15">
            <a:extLst>
              <a:ext uri="{FF2B5EF4-FFF2-40B4-BE49-F238E27FC236}">
                <a16:creationId xmlns:a16="http://schemas.microsoft.com/office/drawing/2014/main" xmlns="" id="{D461885E-152A-41D8-872A-ED83D39A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70" y="3903139"/>
            <a:ext cx="1339870" cy="132696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889825" y="4366565"/>
            <a:ext cx="49956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bg1"/>
                </a:solidFill>
              </a:rPr>
              <a:t>RO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7" name="Left-Right Arrow 46"/>
          <p:cNvSpPr/>
          <p:nvPr/>
        </p:nvSpPr>
        <p:spPr>
          <a:xfrm>
            <a:off x="3940820" y="2781200"/>
            <a:ext cx="528850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Left-Right Arrow 47"/>
          <p:cNvSpPr/>
          <p:nvPr/>
        </p:nvSpPr>
        <p:spPr>
          <a:xfrm>
            <a:off x="5817878" y="2795788"/>
            <a:ext cx="528850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Left-Right Arrow 48"/>
          <p:cNvSpPr/>
          <p:nvPr/>
        </p:nvSpPr>
        <p:spPr>
          <a:xfrm rot="19843718">
            <a:off x="3718195" y="1961755"/>
            <a:ext cx="929559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eft-Right Arrow 49"/>
          <p:cNvSpPr/>
          <p:nvPr/>
        </p:nvSpPr>
        <p:spPr>
          <a:xfrm rot="3150351">
            <a:off x="5504433" y="2205865"/>
            <a:ext cx="1066730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Left-Right Arrow 50"/>
          <p:cNvSpPr/>
          <p:nvPr/>
        </p:nvSpPr>
        <p:spPr>
          <a:xfrm rot="7505341">
            <a:off x="5409994" y="3456708"/>
            <a:ext cx="1245355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Left-Right Arrow 51"/>
          <p:cNvSpPr/>
          <p:nvPr/>
        </p:nvSpPr>
        <p:spPr>
          <a:xfrm rot="2228352">
            <a:off x="3671247" y="3795263"/>
            <a:ext cx="977191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Left-Right Arrow 52"/>
          <p:cNvSpPr/>
          <p:nvPr/>
        </p:nvSpPr>
        <p:spPr>
          <a:xfrm rot="3248497">
            <a:off x="2935834" y="4796570"/>
            <a:ext cx="2332938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Left-Right Arrow 53"/>
          <p:cNvSpPr/>
          <p:nvPr/>
        </p:nvSpPr>
        <p:spPr>
          <a:xfrm rot="6515904">
            <a:off x="4631123" y="4360011"/>
            <a:ext cx="2846979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eft-Right Arrow 37"/>
          <p:cNvSpPr/>
          <p:nvPr/>
        </p:nvSpPr>
        <p:spPr>
          <a:xfrm>
            <a:off x="6951919" y="2826666"/>
            <a:ext cx="528850" cy="21575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26495" y="4566620"/>
            <a:ext cx="4298209" cy="21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LRI</a:t>
            </a:r>
            <a:r>
              <a:rPr lang="de-DE" sz="2000" dirty="0" smtClean="0"/>
              <a:t> (</a:t>
            </a:r>
            <a:r>
              <a:rPr lang="de-DE" sz="2000" dirty="0" err="1" smtClean="0"/>
              <a:t>too</a:t>
            </a:r>
            <a:r>
              <a:rPr lang="de-DE" sz="2000" dirty="0" smtClean="0"/>
              <a:t>)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?</a:t>
            </a:r>
            <a:endParaRPr lang="de-DE" sz="2000" dirty="0" smtClean="0"/>
          </a:p>
          <a:p>
            <a:pPr algn="l"/>
            <a:r>
              <a:rPr lang="de-DE" sz="2000" dirty="0" err="1" smtClean="0"/>
              <a:t>poor</a:t>
            </a:r>
            <a:r>
              <a:rPr lang="de-DE" sz="2000" dirty="0" smtClean="0"/>
              <a:t> Data </a:t>
            </a:r>
            <a:r>
              <a:rPr lang="de-DE" sz="2000" dirty="0" err="1" smtClean="0"/>
              <a:t>Scientists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overwhelmed</a:t>
            </a:r>
            <a:r>
              <a:rPr lang="de-DE" sz="2000" dirty="0" smtClean="0"/>
              <a:t>!</a:t>
            </a:r>
          </a:p>
          <a:p>
            <a:pPr algn="l"/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one</a:t>
            </a:r>
            <a:r>
              <a:rPr lang="de-DE" sz="2000" dirty="0" smtClean="0"/>
              <a:t> simple </a:t>
            </a:r>
            <a:r>
              <a:rPr lang="de-DE" sz="2000" dirty="0" err="1" smtClean="0"/>
              <a:t>solution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connect</a:t>
            </a:r>
            <a:r>
              <a:rPr lang="de-DE" sz="2000" dirty="0" smtClean="0"/>
              <a:t>!</a:t>
            </a:r>
          </a:p>
          <a:p>
            <a:pPr algn="l"/>
            <a:r>
              <a:rPr lang="de-DE" sz="2000" dirty="0" smtClean="0"/>
              <a:t>do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share</a:t>
            </a:r>
            <a:r>
              <a:rPr lang="de-DE" sz="2000" dirty="0" smtClean="0"/>
              <a:t> </a:t>
            </a:r>
            <a:r>
              <a:rPr lang="de-DE" sz="2000" dirty="0" err="1" smtClean="0"/>
              <a:t>ambitions</a:t>
            </a:r>
            <a:r>
              <a:rPr lang="de-DE" sz="2000" dirty="0"/>
              <a:t> </a:t>
            </a:r>
            <a:r>
              <a:rPr lang="de-DE" sz="2000" dirty="0" smtClean="0"/>
              <a:t>(5 y – 100 y)?</a:t>
            </a:r>
          </a:p>
          <a:p>
            <a:pPr algn="l"/>
            <a:r>
              <a:rPr lang="de-DE" sz="2000" dirty="0" smtClean="0"/>
              <a:t>do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have</a:t>
            </a:r>
            <a:r>
              <a:rPr lang="de-DE" sz="2000" dirty="0" smtClean="0"/>
              <a:t> a </a:t>
            </a:r>
            <a:r>
              <a:rPr lang="de-DE" sz="2000" dirty="0" err="1" smtClean="0"/>
              <a:t>vision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integration</a:t>
            </a:r>
            <a:r>
              <a:rPr lang="de-DE" sz="2000" dirty="0" smtClean="0"/>
              <a:t>?</a:t>
            </a:r>
          </a:p>
          <a:p>
            <a:pPr algn="l"/>
            <a:r>
              <a:rPr lang="de-DE" sz="2000" dirty="0" smtClean="0"/>
              <a:t>do </a:t>
            </a:r>
            <a:r>
              <a:rPr lang="de-DE" sz="2000" dirty="0" err="1" smtClean="0"/>
              <a:t>DS</a:t>
            </a:r>
            <a:r>
              <a:rPr lang="de-DE" sz="2000" dirty="0" smtClean="0"/>
              <a:t> </a:t>
            </a:r>
            <a:r>
              <a:rPr lang="de-DE" sz="2000" dirty="0" err="1" smtClean="0"/>
              <a:t>trust</a:t>
            </a:r>
            <a:r>
              <a:rPr lang="de-DE" sz="2000" dirty="0" smtClean="0"/>
              <a:t> all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invest</a:t>
            </a:r>
            <a:r>
              <a:rPr lang="de-DE" sz="2000" dirty="0" smtClean="0"/>
              <a:t>?</a:t>
            </a:r>
          </a:p>
          <a:p>
            <a:pPr algn="l"/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LRI</a:t>
            </a:r>
            <a:r>
              <a:rPr lang="de-DE" sz="2000" dirty="0" smtClean="0"/>
              <a:t> just a </a:t>
            </a:r>
            <a:r>
              <a:rPr lang="de-DE" sz="2000" dirty="0" err="1" smtClean="0"/>
              <a:t>thin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?</a:t>
            </a:r>
            <a:endParaRPr lang="en-GB" sz="2000" dirty="0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6150390" y="4225531"/>
            <a:ext cx="2996825" cy="2114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err="1" smtClean="0">
                <a:solidFill>
                  <a:srgbClr val="C00000"/>
                </a:solidFill>
              </a:rPr>
              <a:t>1.000s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of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repositories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</a:p>
          <a:p>
            <a:pPr algn="l"/>
            <a:r>
              <a:rPr lang="de-DE" sz="2000" b="1" dirty="0" err="1" smtClean="0">
                <a:solidFill>
                  <a:srgbClr val="C00000"/>
                </a:solidFill>
              </a:rPr>
              <a:t>10.000s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of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registries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</a:p>
          <a:p>
            <a:pPr algn="l"/>
            <a:r>
              <a:rPr lang="de-DE" sz="2000" b="1" dirty="0" err="1" smtClean="0">
                <a:solidFill>
                  <a:srgbClr val="C00000"/>
                </a:solidFill>
              </a:rPr>
              <a:t>100.000s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of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tools</a:t>
            </a:r>
            <a:r>
              <a:rPr lang="de-DE" sz="2000" b="1" dirty="0" smtClean="0">
                <a:solidFill>
                  <a:srgbClr val="C00000"/>
                </a:solidFill>
              </a:rPr>
              <a:t>/</a:t>
            </a:r>
            <a:r>
              <a:rPr lang="de-DE" sz="2000" b="1" dirty="0" err="1" smtClean="0">
                <a:solidFill>
                  <a:srgbClr val="C00000"/>
                </a:solidFill>
              </a:rPr>
              <a:t>services</a:t>
            </a:r>
            <a:endParaRPr lang="de-DE" sz="2000" b="1" dirty="0" smtClean="0">
              <a:solidFill>
                <a:srgbClr val="C00000"/>
              </a:solidFill>
            </a:endParaRPr>
          </a:p>
          <a:p>
            <a:pPr algn="l"/>
            <a:endParaRPr lang="de-DE" sz="1000" b="1" dirty="0">
              <a:solidFill>
                <a:srgbClr val="C00000"/>
              </a:solidFill>
            </a:endParaRPr>
          </a:p>
          <a:p>
            <a:pPr algn="l"/>
            <a:r>
              <a:rPr lang="de-DE" sz="2000" b="1" dirty="0" smtClean="0">
                <a:solidFill>
                  <a:srgbClr val="C00000"/>
                </a:solidFill>
              </a:rPr>
              <a:t>all </a:t>
            </a:r>
            <a:r>
              <a:rPr lang="de-DE" sz="2000" b="1" dirty="0" err="1" smtClean="0">
                <a:solidFill>
                  <a:srgbClr val="C00000"/>
                </a:solidFill>
              </a:rPr>
              <a:t>grew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up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over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years</a:t>
            </a:r>
            <a:endParaRPr lang="de-DE" sz="2000" b="1" dirty="0" smtClean="0">
              <a:solidFill>
                <a:srgbClr val="C00000"/>
              </a:solidFill>
            </a:endParaRPr>
          </a:p>
          <a:p>
            <a:pPr algn="l"/>
            <a:r>
              <a:rPr lang="de-DE" sz="2000" b="1" dirty="0" smtClean="0">
                <a:solidFill>
                  <a:srgbClr val="C00000"/>
                </a:solidFill>
              </a:rPr>
              <a:t>all </a:t>
            </a:r>
            <a:r>
              <a:rPr lang="de-DE" sz="2000" b="1" dirty="0" err="1" smtClean="0">
                <a:solidFill>
                  <a:srgbClr val="C00000"/>
                </a:solidFill>
              </a:rPr>
              <a:t>serving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some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needs</a:t>
            </a:r>
            <a:endParaRPr lang="en-GB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3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6867764" cy="781001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dirty="0" err="1" smtClean="0"/>
              <a:t>Why</a:t>
            </a:r>
            <a:r>
              <a:rPr lang="de-DE" sz="3600" dirty="0" smtClean="0"/>
              <a:t> </a:t>
            </a:r>
            <a:r>
              <a:rPr lang="de-DE" sz="3600" dirty="0" err="1" smtClean="0"/>
              <a:t>this</a:t>
            </a:r>
            <a:r>
              <a:rPr lang="de-DE" sz="3600" dirty="0" smtClean="0"/>
              <a:t> </a:t>
            </a:r>
            <a:r>
              <a:rPr lang="de-DE" sz="3600" dirty="0" err="1" smtClean="0"/>
              <a:t>pressure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invest</a:t>
            </a:r>
            <a:r>
              <a:rPr lang="de-DE" sz="3600" dirty="0" smtClean="0"/>
              <a:t> </a:t>
            </a:r>
            <a:r>
              <a:rPr lang="de-DE" sz="3600" dirty="0" err="1" smtClean="0"/>
              <a:t>huge</a:t>
            </a:r>
            <a:r>
              <a:rPr lang="de-DE" sz="3600" dirty="0" smtClean="0"/>
              <a:t> sums?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1540" y="12237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6525" y="1493785"/>
            <a:ext cx="89559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sustainable</a:t>
            </a:r>
            <a:r>
              <a:rPr lang="de-DE" sz="2400" dirty="0" smtClean="0"/>
              <a:t> digital </a:t>
            </a:r>
            <a:r>
              <a:rPr lang="de-DE" sz="2400" dirty="0" err="1" smtClean="0"/>
              <a:t>domain</a:t>
            </a:r>
            <a:r>
              <a:rPr lang="de-DE" sz="2400" dirty="0" smtClean="0"/>
              <a:t> - </a:t>
            </a:r>
            <a:r>
              <a:rPr lang="de-DE" sz="2400" dirty="0" err="1" smtClean="0"/>
              <a:t>danger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„</a:t>
            </a:r>
            <a:r>
              <a:rPr lang="de-DE" sz="2400" dirty="0" err="1" smtClean="0"/>
              <a:t>dark</a:t>
            </a:r>
            <a:r>
              <a:rPr lang="de-DE" sz="2400" dirty="0" smtClean="0"/>
              <a:t> digital </a:t>
            </a:r>
            <a:r>
              <a:rPr lang="de-DE" sz="2400" dirty="0" err="1" smtClean="0"/>
              <a:t>age</a:t>
            </a:r>
            <a:r>
              <a:rPr lang="de-DE" sz="2400" dirty="0" smtClean="0"/>
              <a:t>“ (V. Cerf)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80% </a:t>
            </a:r>
            <a:r>
              <a:rPr lang="de-DE" sz="2400" dirty="0" err="1"/>
              <a:t>of</a:t>
            </a:r>
            <a:r>
              <a:rPr lang="de-DE" sz="2400" dirty="0"/>
              <a:t> digital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„</a:t>
            </a:r>
            <a:r>
              <a:rPr lang="de-DE" sz="2400" dirty="0" err="1"/>
              <a:t>dark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“ (P. Heidorn)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~ 95%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in </a:t>
            </a:r>
            <a:r>
              <a:rPr lang="de-DE" sz="2400" dirty="0" err="1"/>
              <a:t>labs</a:t>
            </a:r>
            <a:r>
              <a:rPr lang="de-DE" sz="2400" dirty="0"/>
              <a:t> </a:t>
            </a:r>
            <a:r>
              <a:rPr lang="de-DE" sz="2400" dirty="0" err="1"/>
              <a:t>without</a:t>
            </a:r>
            <a:r>
              <a:rPr lang="de-DE" sz="2400" dirty="0"/>
              <a:t> </a:t>
            </a:r>
            <a:r>
              <a:rPr lang="de-DE" sz="2400" dirty="0" err="1"/>
              <a:t>certified</a:t>
            </a:r>
            <a:r>
              <a:rPr lang="de-DE" sz="2400" dirty="0"/>
              <a:t> </a:t>
            </a:r>
            <a:r>
              <a:rPr lang="de-DE" sz="2400" dirty="0" err="1"/>
              <a:t>repositories</a:t>
            </a:r>
            <a:r>
              <a:rPr lang="de-DE" sz="2400" dirty="0"/>
              <a:t> (</a:t>
            </a:r>
            <a:r>
              <a:rPr lang="de-DE" sz="2400" dirty="0" err="1"/>
              <a:t>my</a:t>
            </a:r>
            <a:r>
              <a:rPr lang="de-DE" sz="2400" dirty="0"/>
              <a:t> </a:t>
            </a:r>
            <a:r>
              <a:rPr lang="de-DE" sz="2400" dirty="0" err="1"/>
              <a:t>claim</a:t>
            </a:r>
            <a:r>
              <a:rPr lang="de-DE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capability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supporting</a:t>
            </a:r>
            <a:r>
              <a:rPr lang="de-DE" sz="2400" dirty="0" smtClean="0"/>
              <a:t> </a:t>
            </a:r>
            <a:r>
              <a:rPr lang="de-DE" sz="2400" dirty="0" err="1" smtClean="0"/>
              <a:t>cutting</a:t>
            </a:r>
            <a:r>
              <a:rPr lang="de-DE" sz="2400" dirty="0" smtClean="0"/>
              <a:t> </a:t>
            </a:r>
            <a:r>
              <a:rPr lang="de-DE" sz="2400" dirty="0" err="1" smtClean="0"/>
              <a:t>edge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intensive </a:t>
            </a:r>
            <a:r>
              <a:rPr lang="de-DE" sz="2400" dirty="0" err="1" smtClean="0"/>
              <a:t>science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tackling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global </a:t>
            </a:r>
            <a:r>
              <a:rPr lang="de-DE" sz="2400" dirty="0" err="1" smtClean="0"/>
              <a:t>challenges</a:t>
            </a:r>
            <a:endParaRPr lang="de-DE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role</a:t>
            </a:r>
            <a:r>
              <a:rPr lang="de-DE" sz="2000" dirty="0"/>
              <a:t>/</a:t>
            </a:r>
            <a:r>
              <a:rPr lang="de-DE" sz="2000" dirty="0" err="1"/>
              <a:t>relevance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individual </a:t>
            </a:r>
            <a:r>
              <a:rPr lang="de-DE" sz="2000" dirty="0" err="1"/>
              <a:t>researcher</a:t>
            </a:r>
            <a:r>
              <a:rPr lang="de-DE" sz="2000" dirty="0"/>
              <a:t> in </a:t>
            </a:r>
            <a:r>
              <a:rPr lang="de-DE" sz="2000" dirty="0" err="1" smtClean="0"/>
              <a:t>this</a:t>
            </a:r>
            <a:r>
              <a:rPr lang="de-DE" sz="2000" dirty="0"/>
              <a:t> </a:t>
            </a:r>
            <a:r>
              <a:rPr lang="de-DE" sz="2000" dirty="0" err="1" smtClean="0"/>
              <a:t>big</a:t>
            </a:r>
            <a:r>
              <a:rPr lang="de-DE" sz="2000" dirty="0" smtClean="0"/>
              <a:t> </a:t>
            </a:r>
            <a:r>
              <a:rPr lang="de-DE" sz="2000" dirty="0" err="1" smtClean="0"/>
              <a:t>game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? %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funds</a:t>
            </a:r>
            <a:r>
              <a:rPr lang="de-DE" sz="2400" dirty="0" smtClean="0"/>
              <a:t> </a:t>
            </a:r>
            <a:r>
              <a:rPr lang="de-DE" sz="2400" dirty="0" err="1" smtClean="0"/>
              <a:t>could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saved</a:t>
            </a:r>
            <a:r>
              <a:rPr lang="de-DE" sz="2400" dirty="0" smtClean="0"/>
              <a:t> </a:t>
            </a: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would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FAIR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30 %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costs</a:t>
            </a:r>
            <a:r>
              <a:rPr lang="de-DE" sz="2000" dirty="0"/>
              <a:t> in </a:t>
            </a:r>
            <a:r>
              <a:rPr lang="de-DE" sz="2000" dirty="0" err="1" smtClean="0"/>
              <a:t>NL</a:t>
            </a:r>
            <a:r>
              <a:rPr lang="de-DE" sz="2000" dirty="0" smtClean="0"/>
              <a:t> </a:t>
            </a:r>
            <a:r>
              <a:rPr lang="de-DE" sz="2000" dirty="0" err="1" smtClean="0"/>
              <a:t>healthcare</a:t>
            </a:r>
            <a:r>
              <a:rPr lang="de-DE" sz="2000" dirty="0" smtClean="0"/>
              <a:t> </a:t>
            </a:r>
            <a:r>
              <a:rPr lang="de-DE" sz="2000" dirty="0"/>
              <a:t>(30 </a:t>
            </a:r>
            <a:r>
              <a:rPr lang="de-DE" sz="2000" dirty="0" err="1"/>
              <a:t>bio</a:t>
            </a:r>
            <a:r>
              <a:rPr lang="de-DE" sz="2000" dirty="0"/>
              <a:t> € </a:t>
            </a:r>
            <a:r>
              <a:rPr lang="de-DE" sz="2000" dirty="0" smtClean="0"/>
              <a:t>) due </a:t>
            </a:r>
            <a:r>
              <a:rPr lang="de-DE" sz="2000" dirty="0" err="1"/>
              <a:t>to</a:t>
            </a:r>
            <a:r>
              <a:rPr lang="de-DE" sz="2000" dirty="0"/>
              <a:t> non-FAIR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smtClean="0"/>
              <a:t>(B. Mons)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who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 smtClean="0"/>
              <a:t>rights</a:t>
            </a:r>
            <a:r>
              <a:rPr lang="de-DE" sz="2400" dirty="0" smtClean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exploit</a:t>
            </a:r>
            <a:r>
              <a:rPr lang="de-DE" sz="2400" dirty="0"/>
              <a:t> digital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an open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„</a:t>
            </a:r>
            <a:r>
              <a:rPr lang="de-DE" sz="2000" dirty="0" err="1"/>
              <a:t>controlled</a:t>
            </a:r>
            <a:r>
              <a:rPr lang="de-DE" sz="2000" dirty="0"/>
              <a:t>“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GAFA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Publishers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/>
              <a:t>w</a:t>
            </a:r>
            <a:r>
              <a:rPr lang="de-DE" sz="2400" dirty="0" err="1" smtClean="0"/>
              <a:t>e</a:t>
            </a:r>
            <a:r>
              <a:rPr lang="de-DE" sz="2400" dirty="0" smtClean="0"/>
              <a:t> </a:t>
            </a:r>
            <a:r>
              <a:rPr lang="de-DE" sz="2400" dirty="0" err="1" smtClean="0"/>
              <a:t>foster</a:t>
            </a:r>
            <a:r>
              <a:rPr lang="de-DE" sz="2400" dirty="0" smtClean="0"/>
              <a:t> </a:t>
            </a:r>
            <a:r>
              <a:rPr lang="de-DE" sz="2400" dirty="0" err="1" smtClean="0"/>
              <a:t>innovation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many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create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</a:t>
            </a:r>
            <a:r>
              <a:rPr lang="de-DE" sz="2400" dirty="0" err="1" smtClean="0"/>
              <a:t>value-chains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5613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642738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Different </a:t>
            </a:r>
            <a:r>
              <a:rPr lang="de-DE" sz="3600" dirty="0" err="1" smtClean="0"/>
              <a:t>Approaches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LRI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1" y="1133745"/>
            <a:ext cx="1662761" cy="159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7923" y="1088077"/>
            <a:ext cx="63457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Hughes </a:t>
            </a:r>
            <a:r>
              <a:rPr lang="de-DE" sz="2400" dirty="0" err="1" smtClean="0"/>
              <a:t>described</a:t>
            </a:r>
            <a:r>
              <a:rPr lang="de-DE" sz="2400" dirty="0" smtClean="0"/>
              <a:t> 3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r>
              <a:rPr lang="de-DE" sz="2400" dirty="0" err="1" smtClean="0"/>
              <a:t>factors</a:t>
            </a:r>
            <a:r>
              <a:rPr lang="de-DE" sz="2400" dirty="0" smtClean="0"/>
              <a:t> </a:t>
            </a:r>
            <a:r>
              <a:rPr lang="de-DE" sz="2400" dirty="0" err="1" smtClean="0"/>
              <a:t>driving</a:t>
            </a:r>
            <a:r>
              <a:rPr lang="de-DE" sz="2400" dirty="0" smtClean="0"/>
              <a:t> LI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closely</a:t>
            </a:r>
            <a:r>
              <a:rPr lang="de-DE" sz="2400" dirty="0" smtClean="0"/>
              <a:t> </a:t>
            </a:r>
            <a:r>
              <a:rPr lang="de-DE" sz="2400" dirty="0" err="1" smtClean="0"/>
              <a:t>related</a:t>
            </a:r>
            <a:r>
              <a:rPr lang="de-DE" sz="2400" dirty="0" smtClean="0"/>
              <a:t> </a:t>
            </a:r>
            <a:r>
              <a:rPr lang="de-DE" sz="2400" dirty="0" err="1" smtClean="0"/>
              <a:t>triple</a:t>
            </a:r>
            <a:r>
              <a:rPr lang="de-DE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economic</a:t>
            </a:r>
            <a:r>
              <a:rPr lang="de-DE" sz="2000" dirty="0" smtClean="0"/>
              <a:t> (</a:t>
            </a:r>
            <a:r>
              <a:rPr lang="de-DE" sz="2000" dirty="0" err="1" smtClean="0"/>
              <a:t>scientific</a:t>
            </a:r>
            <a:r>
              <a:rPr lang="de-DE" sz="2000" dirty="0" smtClean="0"/>
              <a:t>) </a:t>
            </a:r>
            <a:r>
              <a:rPr lang="de-DE" sz="2000" dirty="0" err="1" smtClean="0"/>
              <a:t>perspectives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technological</a:t>
            </a:r>
            <a:r>
              <a:rPr lang="de-DE" sz="2000" dirty="0" smtClean="0"/>
              <a:t> </a:t>
            </a:r>
            <a:r>
              <a:rPr lang="de-DE" sz="2000" dirty="0" err="1" smtClean="0"/>
              <a:t>innovation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political</a:t>
            </a:r>
            <a:r>
              <a:rPr lang="de-DE" sz="2000" dirty="0" smtClean="0"/>
              <a:t>/ organisational </a:t>
            </a:r>
            <a:r>
              <a:rPr lang="de-DE" sz="2000" dirty="0" err="1" smtClean="0"/>
              <a:t>aspects</a:t>
            </a:r>
            <a:endParaRPr lang="en-GB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517923" y="3158970"/>
            <a:ext cx="52602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EOSC</a:t>
            </a:r>
            <a:r>
              <a:rPr lang="de-DE" sz="2400" dirty="0" smtClean="0"/>
              <a:t> </a:t>
            </a:r>
            <a:r>
              <a:rPr lang="de-DE" sz="2400" dirty="0" err="1" smtClean="0"/>
              <a:t>needed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start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governance</a:t>
            </a:r>
            <a:r>
              <a:rPr lang="de-DE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costs</a:t>
            </a:r>
            <a:r>
              <a:rPr lang="de-DE" sz="2000" dirty="0" smtClean="0"/>
              <a:t> </a:t>
            </a:r>
            <a:r>
              <a:rPr lang="de-DE" sz="2000" dirty="0" err="1" smtClean="0"/>
              <a:t>much</a:t>
            </a:r>
            <a:r>
              <a:rPr lang="de-DE" sz="2000" dirty="0" smtClean="0"/>
              <a:t> </a:t>
            </a:r>
            <a:r>
              <a:rPr lang="de-DE" sz="2000" dirty="0" err="1" smtClean="0"/>
              <a:t>overhead</a:t>
            </a:r>
            <a:r>
              <a:rPr lang="de-DE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decoupled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needs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subject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lobby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work</a:t>
            </a:r>
            <a:r>
              <a:rPr lang="de-DE" sz="2000" dirty="0"/>
              <a:t> </a:t>
            </a:r>
            <a:r>
              <a:rPr lang="de-DE" sz="2000" dirty="0" smtClean="0"/>
              <a:t>– high </a:t>
            </a:r>
            <a:r>
              <a:rPr lang="de-DE" sz="2000" dirty="0" err="1" smtClean="0"/>
              <a:t>risk</a:t>
            </a:r>
            <a:endParaRPr lang="de-DE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75" y="2842403"/>
            <a:ext cx="1810525" cy="171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2" y="4635977"/>
            <a:ext cx="1779030" cy="168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517923" y="4785386"/>
            <a:ext cx="52041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NFDI</a:t>
            </a:r>
            <a:r>
              <a:rPr lang="de-DE" sz="2400" dirty="0" smtClean="0"/>
              <a:t> (DE) </a:t>
            </a:r>
            <a:r>
              <a:rPr lang="de-DE" sz="2400" dirty="0" err="1" smtClean="0"/>
              <a:t>starts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science</a:t>
            </a:r>
            <a:r>
              <a:rPr lang="de-DE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scientists</a:t>
            </a:r>
            <a:r>
              <a:rPr lang="de-DE" sz="2000" dirty="0" smtClean="0"/>
              <a:t> will </a:t>
            </a:r>
            <a:r>
              <a:rPr lang="de-DE" sz="2000" dirty="0" err="1" smtClean="0"/>
              <a:t>continue</a:t>
            </a:r>
            <a:r>
              <a:rPr lang="de-DE" sz="2000" dirty="0" smtClean="0"/>
              <a:t> </a:t>
            </a: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did</a:t>
            </a:r>
            <a:r>
              <a:rPr lang="de-DE" sz="2000" dirty="0" smtClean="0"/>
              <a:t> </a:t>
            </a:r>
            <a:r>
              <a:rPr lang="de-DE" sz="2000" dirty="0" err="1" smtClean="0"/>
              <a:t>already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decoupled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technology</a:t>
            </a:r>
            <a:r>
              <a:rPr lang="de-DE" sz="2000" dirty="0" smtClean="0"/>
              <a:t> </a:t>
            </a:r>
            <a:r>
              <a:rPr lang="de-DE" sz="2000" dirty="0" err="1" smtClean="0"/>
              <a:t>advancement</a:t>
            </a:r>
            <a:r>
              <a:rPr lang="de-DE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work</a:t>
            </a:r>
            <a:r>
              <a:rPr lang="de-DE" sz="2000" dirty="0"/>
              <a:t> </a:t>
            </a:r>
            <a:r>
              <a:rPr lang="de-DE" sz="2000" dirty="0" smtClean="0"/>
              <a:t>– high </a:t>
            </a:r>
            <a:r>
              <a:rPr lang="de-DE" sz="2000" dirty="0" err="1" smtClean="0"/>
              <a:t>risk</a:t>
            </a:r>
            <a:endParaRPr lang="de-DE" sz="2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139470" y="6174305"/>
            <a:ext cx="61204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G. </a:t>
            </a:r>
            <a:r>
              <a:rPr lang="de-DE" b="1" dirty="0" err="1" smtClean="0">
                <a:solidFill>
                  <a:schemeClr val="tx2"/>
                </a:solidFill>
              </a:rPr>
              <a:t>Strawn</a:t>
            </a:r>
            <a:r>
              <a:rPr lang="de-DE" b="1" dirty="0" smtClean="0">
                <a:solidFill>
                  <a:schemeClr val="tx2"/>
                </a:solidFill>
              </a:rPr>
              <a:t>: </a:t>
            </a:r>
            <a:r>
              <a:rPr lang="de-DE" b="1" dirty="0" err="1" smtClean="0">
                <a:solidFill>
                  <a:schemeClr val="tx2"/>
                </a:solidFill>
              </a:rPr>
              <a:t>Interoperability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is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good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for</a:t>
            </a:r>
            <a:r>
              <a:rPr lang="de-DE" b="1" dirty="0" smtClean="0">
                <a:solidFill>
                  <a:schemeClr val="tx2"/>
                </a:solidFill>
              </a:rPr>
              <a:t> Science, but </a:t>
            </a:r>
            <a:r>
              <a:rPr lang="de-DE" b="1" dirty="0" err="1" smtClean="0">
                <a:solidFill>
                  <a:schemeClr val="tx2"/>
                </a:solidFill>
              </a:rPr>
              <a:t>bad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for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</a:p>
          <a:p>
            <a:r>
              <a:rPr lang="de-DE" b="1" dirty="0" err="1" smtClean="0">
                <a:solidFill>
                  <a:schemeClr val="tx2"/>
                </a:solidFill>
              </a:rPr>
              <a:t>scientists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since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it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costs</a:t>
            </a:r>
            <a:r>
              <a:rPr lang="de-DE" b="1" dirty="0" smtClean="0">
                <a:solidFill>
                  <a:schemeClr val="tx2"/>
                </a:solidFill>
              </a:rPr>
              <a:t> time. </a:t>
            </a:r>
          </a:p>
        </p:txBody>
      </p:sp>
    </p:spTree>
    <p:extLst>
      <p:ext uri="{BB962C8B-B14F-4D97-AF65-F5344CB8AC3E}">
        <p14:creationId xmlns:p14="http://schemas.microsoft.com/office/powerpoint/2010/main" val="402289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5922658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Technology </a:t>
            </a:r>
            <a:r>
              <a:rPr lang="de-DE" sz="3600" dirty="0" err="1" smtClean="0"/>
              <a:t>Driven</a:t>
            </a:r>
            <a:r>
              <a:rPr lang="de-DE" sz="3600" dirty="0" smtClean="0"/>
              <a:t> </a:t>
            </a:r>
            <a:r>
              <a:rPr lang="de-DE" sz="3600" dirty="0" err="1" smtClean="0"/>
              <a:t>Activities</a:t>
            </a:r>
            <a:endParaRPr lang="en-GB" sz="3600" dirty="0"/>
          </a:p>
        </p:txBody>
      </p:sp>
      <p:sp>
        <p:nvSpPr>
          <p:cNvPr id="3" name="Cloud 2"/>
          <p:cNvSpPr/>
          <p:nvPr/>
        </p:nvSpPr>
        <p:spPr>
          <a:xfrm>
            <a:off x="161510" y="4464115"/>
            <a:ext cx="2655295" cy="166518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6742" y="4942909"/>
            <a:ext cx="1236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Grid</a:t>
            </a:r>
            <a:r>
              <a:rPr lang="de-DE" b="1" dirty="0" smtClean="0"/>
              <a:t> </a:t>
            </a:r>
          </a:p>
          <a:p>
            <a:pPr algn="ctr"/>
            <a:r>
              <a:rPr lang="de-DE" b="1" dirty="0" smtClean="0"/>
              <a:t>Movement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5417" y="2655527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80184" y="2662157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75427" y="272264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70194" y="2729276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65437" y="2807927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732584" y="2814557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755447" y="287504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850214" y="2881676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845457" y="293743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935467" y="3004555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1025477" y="308983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1115487" y="3156955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1210254" y="3163585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7" name="Up Arrow 6"/>
          <p:cNvSpPr/>
          <p:nvPr/>
        </p:nvSpPr>
        <p:spPr>
          <a:xfrm>
            <a:off x="1318009" y="3879050"/>
            <a:ext cx="180020" cy="5850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Up Arrow 38"/>
          <p:cNvSpPr/>
          <p:nvPr/>
        </p:nvSpPr>
        <p:spPr>
          <a:xfrm>
            <a:off x="1297026" y="1943835"/>
            <a:ext cx="180020" cy="5850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205879" y="953725"/>
            <a:ext cx="2362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learned</a:t>
            </a:r>
            <a:r>
              <a:rPr lang="de-DE" b="1" dirty="0" smtClean="0"/>
              <a:t> a </a:t>
            </a:r>
            <a:r>
              <a:rPr lang="de-DE" b="1" dirty="0" err="1" smtClean="0"/>
              <a:t>lot</a:t>
            </a:r>
            <a:endParaRPr lang="de-DE" b="1" dirty="0" smtClean="0"/>
          </a:p>
          <a:p>
            <a:pPr algn="ctr"/>
            <a:r>
              <a:rPr lang="de-DE" b="1" dirty="0" err="1" smtClean="0"/>
              <a:t>educated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people</a:t>
            </a:r>
          </a:p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no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abstraction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1" name="Cloud 40"/>
          <p:cNvSpPr/>
          <p:nvPr/>
        </p:nvSpPr>
        <p:spPr>
          <a:xfrm>
            <a:off x="3401870" y="4464115"/>
            <a:ext cx="2655295" cy="166518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067102" y="4942909"/>
            <a:ext cx="1236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Cloud</a:t>
            </a:r>
          </a:p>
          <a:p>
            <a:pPr algn="ctr"/>
            <a:r>
              <a:rPr lang="de-DE" b="1" dirty="0" smtClean="0"/>
              <a:t>Movement</a:t>
            </a:r>
            <a:endParaRPr lang="en-GB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725777" y="2655527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20544" y="2662157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3815787" y="272264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910554" y="2729276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3905797" y="2807927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3972944" y="2814557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3995807" y="287504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4090574" y="2881676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4085817" y="293743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/>
          <p:cNvSpPr/>
          <p:nvPr/>
        </p:nvSpPr>
        <p:spPr>
          <a:xfrm>
            <a:off x="4175827" y="3004555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/>
          <p:cNvSpPr/>
          <p:nvPr/>
        </p:nvSpPr>
        <p:spPr>
          <a:xfrm>
            <a:off x="4265837" y="308983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4355847" y="3156955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450614" y="3163585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57" name="Up Arrow 56"/>
          <p:cNvSpPr/>
          <p:nvPr/>
        </p:nvSpPr>
        <p:spPr>
          <a:xfrm>
            <a:off x="4558369" y="3879050"/>
            <a:ext cx="180020" cy="5850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Up Arrow 58"/>
          <p:cNvSpPr/>
          <p:nvPr/>
        </p:nvSpPr>
        <p:spPr>
          <a:xfrm>
            <a:off x="4537386" y="1943835"/>
            <a:ext cx="180020" cy="5850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3419981" y="953725"/>
            <a:ext cx="241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learning</a:t>
            </a:r>
            <a:r>
              <a:rPr lang="de-DE" b="1" dirty="0" smtClean="0"/>
              <a:t> a </a:t>
            </a:r>
            <a:r>
              <a:rPr lang="de-DE" b="1" dirty="0" err="1" smtClean="0"/>
              <a:t>lot</a:t>
            </a:r>
            <a:endParaRPr lang="de-DE" b="1" dirty="0" smtClean="0"/>
          </a:p>
          <a:p>
            <a:pPr algn="ctr"/>
            <a:r>
              <a:rPr lang="de-DE" b="1" dirty="0" err="1" smtClean="0"/>
              <a:t>educating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people</a:t>
            </a:r>
          </a:p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no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abstraction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1916705" y="3956995"/>
            <a:ext cx="2385264" cy="429174"/>
          </a:xfrm>
          <a:prstGeom prst="curvedDownArrow">
            <a:avLst>
              <a:gd name="adj1" fmla="val 50000"/>
              <a:gd name="adj2" fmla="val 11969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71179" y="3067221"/>
            <a:ext cx="15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abstraction</a:t>
            </a:r>
            <a:endParaRPr lang="de-DE" b="1" dirty="0">
              <a:solidFill>
                <a:srgbClr val="FF0000"/>
              </a:solidFill>
            </a:endParaRPr>
          </a:p>
          <a:p>
            <a:pPr algn="ctr"/>
            <a:r>
              <a:rPr lang="de-DE" dirty="0" smtClean="0">
                <a:solidFill>
                  <a:srgbClr val="FF0000"/>
                </a:solidFill>
              </a:rPr>
              <a:t>- </a:t>
            </a:r>
            <a:r>
              <a:rPr lang="de-DE" dirty="0" err="1" smtClean="0">
                <a:solidFill>
                  <a:srgbClr val="FF0000"/>
                </a:solidFill>
              </a:rPr>
              <a:t>virtualisation</a:t>
            </a:r>
            <a:endParaRPr lang="de-DE" dirty="0" smtClean="0">
              <a:solidFill>
                <a:srgbClr val="FF0000"/>
              </a:solidFill>
            </a:endParaRPr>
          </a:p>
          <a:p>
            <a:pPr algn="ctr"/>
            <a:r>
              <a:rPr lang="de-DE" dirty="0" smtClean="0">
                <a:solidFill>
                  <a:srgbClr val="FF0000"/>
                </a:solidFill>
              </a:rPr>
              <a:t>- </a:t>
            </a:r>
            <a:r>
              <a:rPr lang="de-DE" dirty="0" err="1" smtClean="0">
                <a:solidFill>
                  <a:srgbClr val="FF0000"/>
                </a:solidFill>
              </a:rPr>
              <a:t>object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stores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4" name="Curved Down Arrow 63"/>
          <p:cNvSpPr/>
          <p:nvPr/>
        </p:nvSpPr>
        <p:spPr>
          <a:xfrm>
            <a:off x="5549434" y="3956995"/>
            <a:ext cx="2667971" cy="429174"/>
          </a:xfrm>
          <a:prstGeom prst="curvedDownArrow">
            <a:avLst>
              <a:gd name="adj1" fmla="val 50000"/>
              <a:gd name="adj2" fmla="val 11969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6" name="Cloud 65"/>
          <p:cNvSpPr/>
          <p:nvPr/>
        </p:nvSpPr>
        <p:spPr>
          <a:xfrm>
            <a:off x="6417205" y="4464115"/>
            <a:ext cx="2655295" cy="166518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6329721" y="2913942"/>
            <a:ext cx="1259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abstraction</a:t>
            </a:r>
            <a:endParaRPr lang="de-DE" b="1" dirty="0">
              <a:solidFill>
                <a:srgbClr val="FF0000"/>
              </a:solidFill>
            </a:endParaRPr>
          </a:p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who</a:t>
            </a:r>
            <a:r>
              <a:rPr lang="de-DE" dirty="0" smtClean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how</a:t>
            </a:r>
            <a:r>
              <a:rPr lang="de-DE" dirty="0" smtClean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1468" y="50814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001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192688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About</a:t>
            </a:r>
            <a:r>
              <a:rPr lang="de-DE" sz="3600" dirty="0" smtClean="0"/>
              <a:t> </a:t>
            </a:r>
            <a:r>
              <a:rPr lang="de-DE" sz="3600" dirty="0" err="1" smtClean="0"/>
              <a:t>Convergence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1539" y="856932"/>
            <a:ext cx="5643673" cy="531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err="1" smtClean="0"/>
              <a:t>Degree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Complexity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is</a:t>
            </a:r>
            <a:r>
              <a:rPr lang="de-DE" sz="2000" b="1" dirty="0" smtClean="0"/>
              <a:t> high</a:t>
            </a:r>
          </a:p>
          <a:p>
            <a:pPr algn="l"/>
            <a:endParaRPr lang="de-DE" sz="1000" b="1" dirty="0" smtClean="0"/>
          </a:p>
          <a:p>
            <a:pPr algn="l"/>
            <a:r>
              <a:rPr lang="de-DE" sz="2000" b="1" dirty="0" err="1" smtClean="0"/>
              <a:t>Some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eternal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principles</a:t>
            </a:r>
            <a:r>
              <a:rPr lang="de-DE" sz="2000" b="1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reduce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complexity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convergence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use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principles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abstraction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encapsulation</a:t>
            </a:r>
            <a:r>
              <a:rPr lang="de-DE" sz="2000" dirty="0" smtClean="0"/>
              <a:t> –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requires</a:t>
            </a:r>
            <a:r>
              <a:rPr lang="de-DE" sz="2000" dirty="0" smtClean="0"/>
              <a:t> </a:t>
            </a:r>
            <a:r>
              <a:rPr lang="de-DE" sz="2000" dirty="0" err="1" smtClean="0"/>
              <a:t>stable</a:t>
            </a:r>
            <a:r>
              <a:rPr lang="de-DE" sz="2000" dirty="0" smtClean="0"/>
              <a:t> </a:t>
            </a:r>
            <a:r>
              <a:rPr lang="de-DE" sz="2000" dirty="0" err="1" smtClean="0"/>
              <a:t>binding</a:t>
            </a:r>
            <a:r>
              <a:rPr lang="de-DE" sz="20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take</a:t>
            </a:r>
            <a:r>
              <a:rPr lang="de-DE" sz="2000" dirty="0" smtClean="0"/>
              <a:t> care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referential</a:t>
            </a:r>
            <a:r>
              <a:rPr lang="de-DE" sz="2000" dirty="0" smtClean="0"/>
              <a:t> </a:t>
            </a:r>
            <a:r>
              <a:rPr lang="de-DE" sz="2000" dirty="0" err="1" smtClean="0"/>
              <a:t>integrity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decades</a:t>
            </a:r>
            <a:endParaRPr lang="de-DE" sz="2000" dirty="0" smtClean="0"/>
          </a:p>
          <a:p>
            <a:pPr algn="l"/>
            <a:endParaRPr lang="de-DE" sz="1000" dirty="0" smtClean="0"/>
          </a:p>
          <a:p>
            <a:pPr algn="l"/>
            <a:r>
              <a:rPr lang="de-DE" sz="2000" b="1" dirty="0" err="1" smtClean="0"/>
              <a:t>EOSC</a:t>
            </a:r>
            <a:r>
              <a:rPr lang="de-DE" sz="2000" b="1" dirty="0" smtClean="0"/>
              <a:t>, </a:t>
            </a:r>
            <a:r>
              <a:rPr lang="de-DE" sz="2000" b="1" dirty="0" err="1" smtClean="0"/>
              <a:t>NFDI</a:t>
            </a:r>
            <a:r>
              <a:rPr lang="de-DE" sz="2000" b="1" dirty="0" smtClean="0"/>
              <a:t>, etc. </a:t>
            </a:r>
            <a:endParaRPr lang="de-DE" sz="20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smtClean="0"/>
              <a:t>do „</a:t>
            </a:r>
            <a:r>
              <a:rPr lang="de-DE" sz="2000" dirty="0" err="1" smtClean="0"/>
              <a:t>we</a:t>
            </a:r>
            <a:r>
              <a:rPr lang="de-DE" sz="2000" dirty="0" smtClean="0"/>
              <a:t>“ </a:t>
            </a:r>
            <a:r>
              <a:rPr lang="de-DE" sz="2000" dirty="0" err="1" smtClean="0"/>
              <a:t>share</a:t>
            </a:r>
            <a:r>
              <a:rPr lang="de-DE" sz="2000" dirty="0" smtClean="0"/>
              <a:t> </a:t>
            </a:r>
            <a:r>
              <a:rPr lang="de-DE" sz="2000" dirty="0" err="1" smtClean="0"/>
              <a:t>these</a:t>
            </a:r>
            <a:r>
              <a:rPr lang="de-DE" sz="2000" dirty="0" smtClean="0"/>
              <a:t> </a:t>
            </a:r>
            <a:r>
              <a:rPr lang="de-DE" sz="2000" dirty="0" err="1" smtClean="0"/>
              <a:t>principals</a:t>
            </a:r>
            <a:r>
              <a:rPr lang="de-DE" sz="2000" dirty="0" smtClean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smtClean="0"/>
              <a:t>do </a:t>
            </a:r>
            <a:r>
              <a:rPr lang="de-DE" sz="2000" dirty="0" err="1" smtClean="0"/>
              <a:t>they</a:t>
            </a:r>
            <a:r>
              <a:rPr lang="de-DE" sz="2000" dirty="0" smtClean="0"/>
              <a:t> play a </a:t>
            </a:r>
            <a:r>
              <a:rPr lang="de-DE" sz="2000" dirty="0" err="1" smtClean="0"/>
              <a:t>role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discussions</a:t>
            </a:r>
            <a:r>
              <a:rPr lang="de-DE" sz="2000" dirty="0" smtClean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my</a:t>
            </a:r>
            <a:r>
              <a:rPr lang="de-DE" sz="2000" dirty="0" smtClean="0"/>
              <a:t> </a:t>
            </a:r>
            <a:r>
              <a:rPr lang="de-DE" sz="2000" dirty="0" err="1" smtClean="0"/>
              <a:t>answer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yes</a:t>
            </a:r>
            <a:r>
              <a:rPr lang="de-DE" sz="2000" dirty="0" smtClean="0"/>
              <a:t> &amp; </a:t>
            </a:r>
            <a:r>
              <a:rPr lang="de-DE" sz="2000" dirty="0" err="1" smtClean="0"/>
              <a:t>no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smtClean="0"/>
              <a:t>FAIR </a:t>
            </a:r>
            <a:r>
              <a:rPr lang="de-DE" sz="2000" dirty="0" err="1" smtClean="0"/>
              <a:t>principles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agreed</a:t>
            </a:r>
            <a:r>
              <a:rPr lang="de-DE" sz="2000" dirty="0" smtClean="0"/>
              <a:t> </a:t>
            </a:r>
            <a:r>
              <a:rPr lang="de-DE" sz="2000" dirty="0" err="1" smtClean="0"/>
              <a:t>steps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convergence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RDA</a:t>
            </a:r>
            <a:r>
              <a:rPr lang="de-DE" sz="2000" dirty="0" smtClean="0"/>
              <a:t> </a:t>
            </a:r>
            <a:r>
              <a:rPr lang="de-DE" sz="2000" dirty="0" err="1" smtClean="0"/>
              <a:t>outputs</a:t>
            </a:r>
            <a:r>
              <a:rPr lang="de-DE" sz="2000" dirty="0" smtClean="0"/>
              <a:t> </a:t>
            </a:r>
            <a:r>
              <a:rPr lang="de-DE" sz="2000" dirty="0" err="1" smtClean="0"/>
              <a:t>could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steps</a:t>
            </a:r>
            <a:r>
              <a:rPr lang="de-DE" sz="2000" dirty="0" smtClean="0"/>
              <a:t> – </a:t>
            </a:r>
            <a:r>
              <a:rPr lang="de-DE" sz="2000" dirty="0" err="1" smtClean="0"/>
              <a:t>need</a:t>
            </a:r>
            <a:r>
              <a:rPr lang="de-DE" sz="2000" dirty="0" smtClean="0"/>
              <a:t> a </a:t>
            </a:r>
            <a:r>
              <a:rPr lang="de-DE" sz="2000" dirty="0" err="1" smtClean="0"/>
              <a:t>message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1" dirty="0" err="1" smtClean="0"/>
              <a:t>Turning</a:t>
            </a:r>
            <a:r>
              <a:rPr lang="de-DE" sz="2000" b="1" dirty="0" smtClean="0"/>
              <a:t> FAIR </a:t>
            </a:r>
            <a:r>
              <a:rPr lang="de-DE" sz="2000" b="1" dirty="0" err="1" smtClean="0"/>
              <a:t>into</a:t>
            </a:r>
            <a:r>
              <a:rPr lang="de-DE" sz="2000" b="1" dirty="0" smtClean="0"/>
              <a:t> Practice Report: FAIR </a:t>
            </a:r>
            <a:r>
              <a:rPr lang="de-DE" sz="2000" b="1" dirty="0" err="1" smtClean="0"/>
              <a:t>DOs</a:t>
            </a:r>
            <a:endParaRPr lang="de-DE" sz="20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1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smtClean="0"/>
              <a:t>but </a:t>
            </a:r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start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r>
              <a:rPr lang="de-DE" sz="2000" dirty="0" smtClean="0"/>
              <a:t> such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EOSC</a:t>
            </a:r>
            <a:r>
              <a:rPr lang="de-DE" sz="2000" dirty="0" smtClean="0"/>
              <a:t> Portal </a:t>
            </a:r>
            <a:endParaRPr lang="en-GB" sz="2000" dirty="0"/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xmlns="" id="{0010BCDA-A119-4F35-AAB3-5CF54E451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13" y="221378"/>
            <a:ext cx="2531634" cy="3657672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xmlns="" id="{F8E02CA9-7DC6-4058-B14A-C0DF73555B4E}"/>
              </a:ext>
            </a:extLst>
          </p:cNvPr>
          <p:cNvGrpSpPr/>
          <p:nvPr/>
        </p:nvGrpSpPr>
        <p:grpSpPr>
          <a:xfrm>
            <a:off x="6223684" y="4700550"/>
            <a:ext cx="1017861" cy="1428750"/>
            <a:chOff x="1093076" y="1574800"/>
            <a:chExt cx="1357148" cy="1905000"/>
          </a:xfrm>
        </p:grpSpPr>
        <p:sp>
          <p:nvSpPr>
            <p:cNvPr id="8" name="Isosceles Triangle 5">
              <a:extLst>
                <a:ext uri="{FF2B5EF4-FFF2-40B4-BE49-F238E27FC236}">
                  <a16:creationId xmlns:a16="http://schemas.microsoft.com/office/drawing/2014/main" xmlns="" id="{7F5D5CAA-48C8-4FB6-B179-495AA73F52A7}"/>
                </a:ext>
              </a:extLst>
            </p:cNvPr>
            <p:cNvSpPr/>
            <p:nvPr/>
          </p:nvSpPr>
          <p:spPr>
            <a:xfrm>
              <a:off x="1093076" y="2527300"/>
              <a:ext cx="1357148" cy="9525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Isosceles Triangle 6">
              <a:extLst>
                <a:ext uri="{FF2B5EF4-FFF2-40B4-BE49-F238E27FC236}">
                  <a16:creationId xmlns:a16="http://schemas.microsoft.com/office/drawing/2014/main" xmlns="" id="{0547C4CB-4B01-41E7-9BD8-2F4CC9FEE10F}"/>
                </a:ext>
              </a:extLst>
            </p:cNvPr>
            <p:cNvSpPr/>
            <p:nvPr/>
          </p:nvSpPr>
          <p:spPr>
            <a:xfrm flipV="1">
              <a:off x="1093076" y="1574800"/>
              <a:ext cx="1357148" cy="9525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xmlns="" id="{CCB07215-32A2-453B-BBD0-19CBC99B3F0C}"/>
              </a:ext>
            </a:extLst>
          </p:cNvPr>
          <p:cNvSpPr txBox="1"/>
          <p:nvPr/>
        </p:nvSpPr>
        <p:spPr>
          <a:xfrm>
            <a:off x="6471869" y="5237308"/>
            <a:ext cx="521494" cy="369332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IP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xmlns="" id="{ED6FC0E7-CA41-4F92-92D1-3BFCEB19F519}"/>
              </a:ext>
            </a:extLst>
          </p:cNvPr>
          <p:cNvSpPr txBox="1"/>
          <p:nvPr/>
        </p:nvSpPr>
        <p:spPr>
          <a:xfrm>
            <a:off x="5992969" y="4060971"/>
            <a:ext cx="1486434" cy="646331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Computer Networking</a:t>
            </a:r>
          </a:p>
        </p:txBody>
      </p:sp>
      <p:grpSp>
        <p:nvGrpSpPr>
          <p:cNvPr id="17" name="Group 33">
            <a:extLst>
              <a:ext uri="{FF2B5EF4-FFF2-40B4-BE49-F238E27FC236}">
                <a16:creationId xmlns:a16="http://schemas.microsoft.com/office/drawing/2014/main" xmlns="" id="{54955169-C258-4BEB-B0D8-2F560688AC49}"/>
              </a:ext>
            </a:extLst>
          </p:cNvPr>
          <p:cNvGrpSpPr/>
          <p:nvPr/>
        </p:nvGrpSpPr>
        <p:grpSpPr>
          <a:xfrm>
            <a:off x="7483588" y="4689777"/>
            <a:ext cx="1017861" cy="1428750"/>
            <a:chOff x="1093076" y="1574800"/>
            <a:chExt cx="1357148" cy="1905000"/>
          </a:xfrm>
        </p:grpSpPr>
        <p:sp>
          <p:nvSpPr>
            <p:cNvPr id="18" name="Isosceles Triangle 34">
              <a:extLst>
                <a:ext uri="{FF2B5EF4-FFF2-40B4-BE49-F238E27FC236}">
                  <a16:creationId xmlns:a16="http://schemas.microsoft.com/office/drawing/2014/main" xmlns="" id="{498CB412-F257-44CE-AAC2-21F0CB28A082}"/>
                </a:ext>
              </a:extLst>
            </p:cNvPr>
            <p:cNvSpPr/>
            <p:nvPr/>
          </p:nvSpPr>
          <p:spPr>
            <a:xfrm>
              <a:off x="1093076" y="2527300"/>
              <a:ext cx="1357148" cy="9525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" name="Isosceles Triangle 35">
              <a:extLst>
                <a:ext uri="{FF2B5EF4-FFF2-40B4-BE49-F238E27FC236}">
                  <a16:creationId xmlns:a16="http://schemas.microsoft.com/office/drawing/2014/main" xmlns="" id="{6F603528-DB85-4C97-B99F-EDAD33F4D4FA}"/>
                </a:ext>
              </a:extLst>
            </p:cNvPr>
            <p:cNvSpPr/>
            <p:nvPr/>
          </p:nvSpPr>
          <p:spPr>
            <a:xfrm flipV="1">
              <a:off x="1093076" y="1574800"/>
              <a:ext cx="1357148" cy="9525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0" name="TextBox 36">
            <a:extLst>
              <a:ext uri="{FF2B5EF4-FFF2-40B4-BE49-F238E27FC236}">
                <a16:creationId xmlns:a16="http://schemas.microsoft.com/office/drawing/2014/main" xmlns="" id="{77539D5F-9AAB-45D8-8DDA-24B44DDD0A30}"/>
              </a:ext>
            </a:extLst>
          </p:cNvPr>
          <p:cNvSpPr txBox="1"/>
          <p:nvPr/>
        </p:nvSpPr>
        <p:spPr>
          <a:xfrm>
            <a:off x="7644855" y="5218684"/>
            <a:ext cx="684610" cy="369332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?</a:t>
            </a:r>
          </a:p>
        </p:txBody>
      </p:sp>
      <p:sp>
        <p:nvSpPr>
          <p:cNvPr id="21" name="TextBox 39">
            <a:extLst>
              <a:ext uri="{FF2B5EF4-FFF2-40B4-BE49-F238E27FC236}">
                <a16:creationId xmlns:a16="http://schemas.microsoft.com/office/drawing/2014/main" xmlns="" id="{D6FF1128-E378-45A4-ACB5-0022B01B6028}"/>
              </a:ext>
            </a:extLst>
          </p:cNvPr>
          <p:cNvSpPr txBox="1"/>
          <p:nvPr/>
        </p:nvSpPr>
        <p:spPr>
          <a:xfrm>
            <a:off x="7315057" y="4062036"/>
            <a:ext cx="1316030" cy="646331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Data Domain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489060" y="6210593"/>
            <a:ext cx="715579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Common Patterns in Revolutionary Infrastructures and Data</a:t>
            </a:r>
          </a:p>
          <a:p>
            <a:r>
              <a:rPr lang="en-GB" dirty="0">
                <a:hlinkClick r:id="rId4"/>
              </a:rPr>
              <a:t>http://</a:t>
            </a:r>
            <a:r>
              <a:rPr lang="en-GB" dirty="0" err="1">
                <a:hlinkClick r:id="rId4"/>
              </a:rPr>
              <a:t>doi.org</a:t>
            </a:r>
            <a:r>
              <a:rPr lang="en-GB" dirty="0">
                <a:hlinkClick r:id="rId4"/>
              </a:rPr>
              <a:t>/10.23728/</a:t>
            </a:r>
            <a:r>
              <a:rPr lang="en-GB" dirty="0" err="1">
                <a:hlinkClick r:id="rId4"/>
              </a:rPr>
              <a:t>b2share.4e8ac36c0dd343da81fd9e83e72805a0</a:t>
            </a:r>
            <a:endParaRPr lang="en-GB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21101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3888432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FAIR </a:t>
            </a:r>
            <a:r>
              <a:rPr lang="de-DE" sz="3600" dirty="0" err="1" smtClean="0"/>
              <a:t>DOs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9DECB5-C1BA-4083-B009-2488095DA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133745"/>
            <a:ext cx="5704330" cy="29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37" y="1457166"/>
            <a:ext cx="3267363" cy="22952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3064" y="4374105"/>
            <a:ext cx="7065785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/>
              <a:t>Embedded in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FAIR DO </a:t>
            </a:r>
            <a:r>
              <a:rPr lang="de-DE" sz="2400" b="1" dirty="0" err="1" smtClean="0"/>
              <a:t>Concept</a:t>
            </a:r>
            <a:endParaRPr lang="de-DE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abstraction</a:t>
            </a:r>
            <a:r>
              <a:rPr lang="de-DE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encapsulation</a:t>
            </a:r>
            <a:r>
              <a:rPr lang="de-DE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stable</a:t>
            </a:r>
            <a:r>
              <a:rPr lang="de-DE" sz="2000" dirty="0" smtClean="0"/>
              <a:t> </a:t>
            </a:r>
            <a:r>
              <a:rPr lang="de-DE" sz="2000" dirty="0" err="1" smtClean="0"/>
              <a:t>binding</a:t>
            </a:r>
            <a:r>
              <a:rPr lang="de-DE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referential</a:t>
            </a:r>
            <a:r>
              <a:rPr lang="de-DE" sz="2000" dirty="0" smtClean="0"/>
              <a:t> </a:t>
            </a:r>
            <a:r>
              <a:rPr lang="de-DE" sz="2000" dirty="0" err="1" smtClean="0"/>
              <a:t>integrity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decades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primarily</a:t>
            </a:r>
            <a:r>
              <a:rPr lang="de-DE" sz="2000" dirty="0" smtClean="0"/>
              <a:t> a </a:t>
            </a:r>
            <a:r>
              <a:rPr lang="de-DE" sz="2000" dirty="0" err="1" smtClean="0"/>
              <a:t>social</a:t>
            </a:r>
            <a:r>
              <a:rPr lang="de-DE" sz="2000" dirty="0" smtClean="0"/>
              <a:t>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solidFill>
                  <a:schemeClr val="tx2"/>
                </a:solidFill>
              </a:rPr>
              <a:t>is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it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something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for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EOSC</a:t>
            </a:r>
            <a:r>
              <a:rPr lang="de-DE" sz="2000" b="1" dirty="0" smtClean="0">
                <a:solidFill>
                  <a:schemeClr val="tx2"/>
                </a:solidFill>
              </a:rPr>
              <a:t>, </a:t>
            </a:r>
            <a:r>
              <a:rPr lang="de-DE" sz="2000" b="1" dirty="0" err="1" smtClean="0">
                <a:solidFill>
                  <a:schemeClr val="tx2"/>
                </a:solidFill>
              </a:rPr>
              <a:t>NFDI</a:t>
            </a:r>
            <a:r>
              <a:rPr lang="de-DE" sz="2000" b="1" dirty="0" smtClean="0">
                <a:solidFill>
                  <a:schemeClr val="tx2"/>
                </a:solidFill>
              </a:rPr>
              <a:t>, etc. </a:t>
            </a:r>
            <a:r>
              <a:rPr lang="de-DE" b="1" dirty="0" smtClean="0">
                <a:solidFill>
                  <a:schemeClr val="tx2"/>
                </a:solidFill>
              </a:rPr>
              <a:t>? </a:t>
            </a:r>
            <a:endParaRPr lang="de-DE" b="1" dirty="0" smtClean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1890" y="828375"/>
            <a:ext cx="210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copied</a:t>
            </a:r>
            <a:r>
              <a:rPr lang="de-DE" sz="1400" dirty="0" smtClean="0"/>
              <a:t> </a:t>
            </a:r>
            <a:r>
              <a:rPr lang="de-DE" sz="1400" dirty="0" err="1" smtClean="0"/>
              <a:t>from</a:t>
            </a:r>
            <a:r>
              <a:rPr lang="de-DE" sz="1400" dirty="0" smtClean="0"/>
              <a:t> Larry </a:t>
            </a:r>
            <a:r>
              <a:rPr lang="de-DE" sz="1400" dirty="0" err="1" smtClean="0"/>
              <a:t>Lannom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1101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452828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Need </a:t>
            </a:r>
            <a:r>
              <a:rPr lang="de-DE" sz="3600" dirty="0" err="1" smtClean="0"/>
              <a:t>Agreed</a:t>
            </a:r>
            <a:r>
              <a:rPr lang="de-DE" sz="3600" dirty="0" smtClean="0"/>
              <a:t> </a:t>
            </a:r>
            <a:r>
              <a:rPr lang="de-DE" sz="3600" dirty="0" err="1" smtClean="0"/>
              <a:t>Abstraction</a:t>
            </a:r>
            <a:r>
              <a:rPr lang="de-DE" sz="3600" dirty="0" smtClean="0"/>
              <a:t> </a:t>
            </a:r>
            <a:r>
              <a:rPr lang="de-DE" sz="3600" dirty="0" err="1" smtClean="0"/>
              <a:t>Layers</a:t>
            </a:r>
            <a:endParaRPr lang="en-GB" sz="3600" dirty="0"/>
          </a:p>
        </p:txBody>
      </p:sp>
      <p:sp>
        <p:nvSpPr>
          <p:cNvPr id="2" name="Rectangle 1"/>
          <p:cNvSpPr/>
          <p:nvPr/>
        </p:nvSpPr>
        <p:spPr>
          <a:xfrm>
            <a:off x="3162300" y="1448780"/>
            <a:ext cx="50785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C00000"/>
                </a:solidFill>
              </a:rPr>
              <a:t>Establishing</a:t>
            </a:r>
            <a:r>
              <a:rPr lang="de-DE" sz="2800" b="1" dirty="0" smtClean="0">
                <a:solidFill>
                  <a:srgbClr val="C00000"/>
                </a:solidFill>
              </a:rPr>
              <a:t> Large Research </a:t>
            </a:r>
            <a:r>
              <a:rPr lang="de-DE" sz="2800" b="1" dirty="0" err="1" smtClean="0">
                <a:solidFill>
                  <a:srgbClr val="C00000"/>
                </a:solidFill>
              </a:rPr>
              <a:t>Infrastructures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is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complex</a:t>
            </a:r>
            <a:r>
              <a:rPr lang="de-DE" sz="2800" b="1" dirty="0" smtClean="0">
                <a:solidFill>
                  <a:srgbClr val="C00000"/>
                </a:solidFill>
              </a:rPr>
              <a:t>, i.e. </a:t>
            </a:r>
            <a:r>
              <a:rPr lang="de-DE" sz="2800" b="1" dirty="0" err="1" smtClean="0">
                <a:solidFill>
                  <a:srgbClr val="C00000"/>
                </a:solidFill>
              </a:rPr>
              <a:t>reducing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complexity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is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key</a:t>
            </a:r>
            <a:r>
              <a:rPr lang="de-DE" sz="2800" b="1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endParaRPr lang="de-DE" sz="1400" b="1" dirty="0">
              <a:solidFill>
                <a:srgbClr val="C0000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C00000"/>
                </a:solidFill>
              </a:rPr>
              <a:t>LRI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n</a:t>
            </a:r>
            <a:r>
              <a:rPr lang="de-DE" sz="2800" b="1" dirty="0" err="1" smtClean="0">
                <a:solidFill>
                  <a:srgbClr val="C00000"/>
                </a:solidFill>
              </a:rPr>
              <a:t>eed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to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identify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the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standards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that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make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up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the</a:t>
            </a:r>
            <a:r>
              <a:rPr lang="de-DE" sz="2800" b="1" dirty="0" smtClean="0">
                <a:solidFill>
                  <a:srgbClr val="C00000"/>
                </a:solidFill>
              </a:rPr>
              <a:t> neck </a:t>
            </a:r>
            <a:r>
              <a:rPr lang="de-DE" sz="2800" b="1" dirty="0" err="1" smtClean="0">
                <a:solidFill>
                  <a:srgbClr val="C00000"/>
                </a:solidFill>
              </a:rPr>
              <a:t>of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hourglasses</a:t>
            </a:r>
            <a:r>
              <a:rPr lang="de-DE" sz="2800" b="1" dirty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and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can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act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as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stable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islands</a:t>
            </a:r>
            <a:r>
              <a:rPr lang="de-DE" sz="2800" b="1" dirty="0" smtClean="0">
                <a:solidFill>
                  <a:srgbClr val="C00000"/>
                </a:solidFill>
              </a:rPr>
              <a:t> in a </a:t>
            </a:r>
            <a:r>
              <a:rPr lang="de-DE" sz="2800" b="1" dirty="0" err="1" smtClean="0">
                <a:solidFill>
                  <a:srgbClr val="C00000"/>
                </a:solidFill>
              </a:rPr>
              <a:t>domain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full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of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dynamics</a:t>
            </a:r>
            <a:r>
              <a:rPr lang="de-DE" sz="2800" b="1" dirty="0" smtClean="0">
                <a:solidFill>
                  <a:srgbClr val="C00000"/>
                </a:solidFill>
              </a:rPr>
              <a:t>.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endParaRPr lang="de-DE" sz="2800" dirty="0" smtClean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6535" y="1358770"/>
            <a:ext cx="2700300" cy="4005445"/>
            <a:chOff x="386535" y="1538790"/>
            <a:chExt cx="2700300" cy="4005445"/>
          </a:xfrm>
        </p:grpSpPr>
        <p:grpSp>
          <p:nvGrpSpPr>
            <p:cNvPr id="5" name="Group 4"/>
            <p:cNvGrpSpPr/>
            <p:nvPr/>
          </p:nvGrpSpPr>
          <p:grpSpPr>
            <a:xfrm>
              <a:off x="476545" y="1808820"/>
              <a:ext cx="2529606" cy="3465385"/>
              <a:chOff x="476545" y="1808820"/>
              <a:chExt cx="2529606" cy="346538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565" y="1808820"/>
                <a:ext cx="2349586" cy="3236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476545" y="4869160"/>
                <a:ext cx="855095" cy="4050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86535" y="1538790"/>
              <a:ext cx="675075" cy="3780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9297" y="1763815"/>
              <a:ext cx="337538" cy="3780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3326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3600400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EOSC</a:t>
            </a:r>
            <a:r>
              <a:rPr lang="de-DE" sz="3600" dirty="0" smtClean="0"/>
              <a:t> Situation 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8625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586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Challenges for Large Infrastructures (EOSC, NFDI, Nordic EOSC, etc.)</vt:lpstr>
      <vt:lpstr>Trend Towards LRI</vt:lpstr>
      <vt:lpstr>Why this pressure to invest huge sums?</vt:lpstr>
      <vt:lpstr>Different Approaches to LRI</vt:lpstr>
      <vt:lpstr>Technology Driven Activities</vt:lpstr>
      <vt:lpstr>About Convergence</vt:lpstr>
      <vt:lpstr>FAIR DOs</vt:lpstr>
      <vt:lpstr>Need Agreed Abstraction Layers</vt:lpstr>
      <vt:lpstr>EOSC Situation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EOSC - Connecting to Communities - just a few thoughts -</dc:title>
  <dc:creator>Peter</dc:creator>
  <cp:lastModifiedBy>Peter</cp:lastModifiedBy>
  <cp:revision>32</cp:revision>
  <cp:lastPrinted>2019-10-16T08:57:54Z</cp:lastPrinted>
  <dcterms:created xsi:type="dcterms:W3CDTF">2019-10-15T08:50:19Z</dcterms:created>
  <dcterms:modified xsi:type="dcterms:W3CDTF">2019-10-18T09:48:13Z</dcterms:modified>
</cp:coreProperties>
</file>